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16"/>
  </p:notesMasterIdLst>
  <p:sldIdLst>
    <p:sldId id="377" r:id="rId6"/>
    <p:sldId id="408" r:id="rId7"/>
    <p:sldId id="464" r:id="rId8"/>
    <p:sldId id="465" r:id="rId9"/>
    <p:sldId id="466" r:id="rId10"/>
    <p:sldId id="410" r:id="rId11"/>
    <p:sldId id="467" r:id="rId12"/>
    <p:sldId id="328" r:id="rId13"/>
    <p:sldId id="450" r:id="rId14"/>
    <p:sldId id="476" r:id="rId15"/>
    <p:sldId id="302" r:id="rId16"/>
    <p:sldId id="468" r:id="rId17"/>
    <p:sldId id="280" r:id="rId18"/>
    <p:sldId id="469" r:id="rId19"/>
    <p:sldId id="470" r:id="rId20"/>
    <p:sldId id="288" r:id="rId21"/>
    <p:sldId id="471" r:id="rId22"/>
    <p:sldId id="290" r:id="rId23"/>
    <p:sldId id="472" r:id="rId24"/>
    <p:sldId id="473" r:id="rId25"/>
    <p:sldId id="444" r:id="rId26"/>
    <p:sldId id="459" r:id="rId27"/>
    <p:sldId id="458" r:id="rId28"/>
    <p:sldId id="314" r:id="rId29"/>
    <p:sldId id="461" r:id="rId30"/>
    <p:sldId id="460" r:id="rId31"/>
    <p:sldId id="455" r:id="rId32"/>
    <p:sldId id="462" r:id="rId33"/>
    <p:sldId id="335" r:id="rId34"/>
    <p:sldId id="463" r:id="rId35"/>
    <p:sldId id="336" r:id="rId36"/>
    <p:sldId id="449" r:id="rId37"/>
    <p:sldId id="474" r:id="rId38"/>
    <p:sldId id="475" r:id="rId39"/>
    <p:sldId id="451" r:id="rId40"/>
    <p:sldId id="318" r:id="rId41"/>
    <p:sldId id="340" r:id="rId42"/>
    <p:sldId id="477" r:id="rId43"/>
    <p:sldId id="478" r:id="rId44"/>
    <p:sldId id="452" r:id="rId45"/>
    <p:sldId id="344" r:id="rId46"/>
    <p:sldId id="479" r:id="rId47"/>
    <p:sldId id="403" r:id="rId48"/>
    <p:sldId id="480" r:id="rId49"/>
    <p:sldId id="481" r:id="rId50"/>
    <p:sldId id="482" r:id="rId51"/>
    <p:sldId id="346" r:id="rId52"/>
    <p:sldId id="483" r:id="rId53"/>
    <p:sldId id="348" r:id="rId54"/>
    <p:sldId id="329" r:id="rId55"/>
    <p:sldId id="286" r:id="rId56"/>
    <p:sldId id="333" r:id="rId57"/>
    <p:sldId id="350" r:id="rId58"/>
    <p:sldId id="490" r:id="rId59"/>
    <p:sldId id="405" r:id="rId60"/>
    <p:sldId id="351" r:id="rId61"/>
    <p:sldId id="409" r:id="rId62"/>
    <p:sldId id="322" r:id="rId63"/>
    <p:sldId id="324" r:id="rId64"/>
    <p:sldId id="453" r:id="rId65"/>
    <p:sldId id="295" r:id="rId66"/>
    <p:sldId id="303" r:id="rId67"/>
    <p:sldId id="298" r:id="rId68"/>
    <p:sldId id="297" r:id="rId69"/>
    <p:sldId id="485" r:id="rId70"/>
    <p:sldId id="301" r:id="rId71"/>
    <p:sldId id="300" r:id="rId72"/>
    <p:sldId id="491" r:id="rId73"/>
    <p:sldId id="272" r:id="rId74"/>
    <p:sldId id="273" r:id="rId75"/>
    <p:sldId id="283" r:id="rId76"/>
    <p:sldId id="291" r:id="rId77"/>
    <p:sldId id="379" r:id="rId78"/>
    <p:sldId id="337" r:id="rId79"/>
    <p:sldId id="338" r:id="rId80"/>
    <p:sldId id="339" r:id="rId81"/>
    <p:sldId id="380" r:id="rId82"/>
    <p:sldId id="438" r:id="rId83"/>
    <p:sldId id="381" r:id="rId84"/>
    <p:sldId id="382" r:id="rId85"/>
    <p:sldId id="383" r:id="rId86"/>
    <p:sldId id="384" r:id="rId87"/>
    <p:sldId id="386" r:id="rId88"/>
    <p:sldId id="266" r:id="rId89"/>
    <p:sldId id="388" r:id="rId90"/>
    <p:sldId id="441" r:id="rId91"/>
    <p:sldId id="390" r:id="rId92"/>
    <p:sldId id="391" r:id="rId93"/>
    <p:sldId id="392" r:id="rId94"/>
    <p:sldId id="393" r:id="rId95"/>
    <p:sldId id="394" r:id="rId96"/>
    <p:sldId id="395" r:id="rId97"/>
    <p:sldId id="396" r:id="rId98"/>
    <p:sldId id="397" r:id="rId99"/>
    <p:sldId id="398" r:id="rId100"/>
    <p:sldId id="399" r:id="rId101"/>
    <p:sldId id="400" r:id="rId102"/>
    <p:sldId id="402" r:id="rId103"/>
    <p:sldId id="406" r:id="rId104"/>
    <p:sldId id="407" r:id="rId105"/>
    <p:sldId id="443" r:id="rId106"/>
    <p:sldId id="264" r:id="rId107"/>
    <p:sldId id="258" r:id="rId108"/>
    <p:sldId id="260" r:id="rId109"/>
    <p:sldId id="261" r:id="rId110"/>
    <p:sldId id="263" r:id="rId111"/>
    <p:sldId id="487" r:id="rId112"/>
    <p:sldId id="488" r:id="rId113"/>
    <p:sldId id="489" r:id="rId114"/>
    <p:sldId id="492" r:id="rId1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135BB-D85E-075C-F095-A96DD95ED27C}" name="Rachel Smedley" initials="RS" userId="S::rachel.smedley@arkcurriculumplus.org.uk::56dcaf00-e7a1-4fc8-82c9-8c4627d90737" providerId="AD"/>
  <p188:author id="{237A9ADE-43FF-CB64-0668-DD778BC9E72D}" name="Ed Southall" initials="ES" userId="S::ed.southall@purposefulventures.org::266f6128-8348-44d2-8b56-147c580f7996" providerId="AD"/>
  <p188:author id="{4B0A39EA-76F5-73B8-C274-8CD13401DFFA}" name="Will Power" initials="WP" userId="S::Will.Power@arkcurriculumplus.org.uk::4bdebfbf-da76-4770-bcad-098987779b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E6A0"/>
    <a:srgbClr val="146140"/>
    <a:srgbClr val="D9D9D9"/>
    <a:srgbClr val="F0F0F0"/>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5067D-84A4-4066-AA0D-C21E1E223C2A}" v="1" dt="2026-05-14T09:34:26.1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63"/>
    <p:restoredTop sz="83285" autoAdjust="0"/>
  </p:normalViewPr>
  <p:slideViewPr>
    <p:cSldViewPr snapToGrid="0">
      <p:cViewPr varScale="1">
        <p:scale>
          <a:sx n="62" d="100"/>
          <a:sy n="62" d="100"/>
        </p:scale>
        <p:origin x="504" y="36"/>
      </p:cViewPr>
      <p:guideLst/>
    </p:cSldViewPr>
  </p:slideViewPr>
  <p:notesTextViewPr>
    <p:cViewPr>
      <p:scale>
        <a:sx n="110" d="100"/>
        <a:sy n="110" d="100"/>
      </p:scale>
      <p:origin x="0" y="0"/>
    </p:cViewPr>
  </p:notesTextViewPr>
  <p:sorterViewPr>
    <p:cViewPr>
      <p:scale>
        <a:sx n="146" d="100"/>
        <a:sy n="14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presProps" Target="presProps.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microsoft.com/office/2018/10/relationships/authors" Target="author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theme" Target="theme/theme1.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microsoft.com/office/2016/11/relationships/changesInfo" Target="changesInfos/changesInfo1.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uned Mansell" userId="b7e6746f-7af5-40b8-94cd-ea51b411f436" providerId="ADAL" clId="{EA36BAFC-7D66-46F0-B397-B1250B93296B}"/>
    <pc:docChg chg="addSld modSld sldOrd">
      <pc:chgData name="Eluned Mansell" userId="b7e6746f-7af5-40b8-94cd-ea51b411f436" providerId="ADAL" clId="{EA36BAFC-7D66-46F0-B397-B1250B93296B}" dt="2026-05-14T09:32:01.712" v="4" actId="20577"/>
      <pc:docMkLst>
        <pc:docMk/>
      </pc:docMkLst>
      <pc:sldChg chg="modSp mod">
        <pc:chgData name="Eluned Mansell" userId="b7e6746f-7af5-40b8-94cd-ea51b411f436" providerId="ADAL" clId="{EA36BAFC-7D66-46F0-B397-B1250B93296B}" dt="2026-05-14T09:32:01.712" v="4" actId="20577"/>
        <pc:sldMkLst>
          <pc:docMk/>
          <pc:sldMk cId="1419897441" sldId="377"/>
        </pc:sldMkLst>
        <pc:spChg chg="mod">
          <ac:chgData name="Eluned Mansell" userId="b7e6746f-7af5-40b8-94cd-ea51b411f436" providerId="ADAL" clId="{EA36BAFC-7D66-46F0-B397-B1250B93296B}" dt="2026-05-14T09:32:01.712" v="4" actId="20577"/>
          <ac:spMkLst>
            <pc:docMk/>
            <pc:sldMk cId="1419897441" sldId="377"/>
            <ac:spMk id="2" creationId="{CE975DB2-1690-DFBC-7521-C2C1943552F9}"/>
          </ac:spMkLst>
        </pc:spChg>
      </pc:sldChg>
      <pc:sldChg chg="new ord">
        <pc:chgData name="Eluned Mansell" userId="b7e6746f-7af5-40b8-94cd-ea51b411f436" providerId="ADAL" clId="{EA36BAFC-7D66-46F0-B397-B1250B93296B}" dt="2026-05-14T09:31:26.412" v="2"/>
        <pc:sldMkLst>
          <pc:docMk/>
          <pc:sldMk cId="106196483" sldId="4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74F2B-B372-4E65-9C40-23571A6334F1}" type="datetimeFigureOut">
              <a:rPr lang="en-GB" smtClean="0"/>
              <a:t>14/05/2026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9B4BF1-7AF9-4430-B3B5-31D482D6BEC6}" type="slidenum">
              <a:rPr lang="en-GB" smtClean="0"/>
              <a:t>‹#›</a:t>
            </a:fld>
            <a:endParaRPr lang="en-GB"/>
          </a:p>
        </p:txBody>
      </p:sp>
    </p:spTree>
    <p:extLst>
      <p:ext uri="{BB962C8B-B14F-4D97-AF65-F5344CB8AC3E}">
        <p14:creationId xmlns:p14="http://schemas.microsoft.com/office/powerpoint/2010/main" val="3656991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1</a:t>
            </a:fld>
            <a:endParaRPr lang="en-GB"/>
          </a:p>
        </p:txBody>
      </p:sp>
    </p:spTree>
    <p:extLst>
      <p:ext uri="{BB962C8B-B14F-4D97-AF65-F5344CB8AC3E}">
        <p14:creationId xmlns:p14="http://schemas.microsoft.com/office/powerpoint/2010/main" val="651619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6AAEA-4704-BD38-36B3-365489808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A10E2-EC02-EB0C-8BE3-2DCB28E589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D48D7D-3D4D-7279-DA7D-B5F925ED23B9}"/>
              </a:ext>
            </a:extLst>
          </p:cNvPr>
          <p:cNvSpPr>
            <a:spLocks noGrp="1"/>
          </p:cNvSpPr>
          <p:nvPr>
            <p:ph type="body" idx="1"/>
          </p:nvPr>
        </p:nvSpPr>
        <p:spPr/>
        <p:txBody>
          <a:bodyPr/>
          <a:lstStyle/>
          <a:p>
            <a:r>
              <a:rPr lang="en-GB" b="1" strike="noStrike" dirty="0"/>
              <a:t>Answer:</a:t>
            </a:r>
          </a:p>
          <a:p>
            <a:r>
              <a:rPr lang="en-GB" b="0" strike="noStrike" dirty="0"/>
              <a:t>(Various) </a:t>
            </a:r>
            <a:r>
              <a:rPr lang="en-GB" b="0" strike="noStrike" dirty="0" err="1"/>
              <a:t>eg</a:t>
            </a:r>
            <a:r>
              <a:rPr lang="en-GB" b="0" strike="noStrike" dirty="0"/>
              <a:t> two perpendicular lines to a side, equally spaced. Divide last shape into three squares.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recognise, find and name a half as one of two equal parts of an object, shape or quantity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recognise, find, name and write fractions 1/3, ¼, 2/4 and ¾ of a length, shape, set of objects or quantity</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7F5DC16-486C-EC0A-98CA-3DA0BBE3637A}"/>
              </a:ext>
            </a:extLst>
          </p:cNvPr>
          <p:cNvSpPr>
            <a:spLocks noGrp="1"/>
          </p:cNvSpPr>
          <p:nvPr>
            <p:ph type="sldNum" sz="quarter" idx="5"/>
          </p:nvPr>
        </p:nvSpPr>
        <p:spPr/>
        <p:txBody>
          <a:bodyPr/>
          <a:lstStyle/>
          <a:p>
            <a:fld id="{67BD89B3-B9A9-BC4E-ACDE-A65ABD725109}" type="slidenum">
              <a:rPr lang="en-US" smtClean="0"/>
              <a:t>10</a:t>
            </a:fld>
            <a:endParaRPr lang="en-US"/>
          </a:p>
        </p:txBody>
      </p:sp>
    </p:spTree>
    <p:extLst>
      <p:ext uri="{BB962C8B-B14F-4D97-AF65-F5344CB8AC3E}">
        <p14:creationId xmlns:p14="http://schemas.microsoft.com/office/powerpoint/2010/main" val="57359415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DC425-7282-6962-DE23-C6974DE3B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487CA-BB40-CECC-C70F-43AC712551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1B28B4-703D-FD33-16F0-EE84D62762BE}"/>
              </a:ext>
            </a:extLst>
          </p:cNvPr>
          <p:cNvSpPr>
            <a:spLocks noGrp="1"/>
          </p:cNvSpPr>
          <p:nvPr>
            <p:ph type="body" idx="1"/>
          </p:nvPr>
        </p:nvSpPr>
        <p:spPr/>
        <p:txBody>
          <a:bodyPr/>
          <a:lstStyle/>
          <a:p>
            <a:r>
              <a:rPr lang="en-US" b="1" i="0" dirty="0"/>
              <a:t>Answer: </a:t>
            </a:r>
          </a:p>
          <a:p>
            <a:r>
              <a:rPr lang="en-US" b="0" i="0" dirty="0"/>
              <a:t>486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b="1" i="0" dirty="0"/>
              <a:t>Year 6 Number – number and place value:</a:t>
            </a:r>
            <a:r>
              <a:rPr lang="en-US" b="0" i="0" dirty="0"/>
              <a:t> read, write, order and compare numbers up to 10,000,000 and determine the value of each digit</a:t>
            </a:r>
          </a:p>
          <a:p>
            <a:r>
              <a:rPr lang="en-US" b="0" i="0" dirty="0"/>
              <a:t>Solve number and practical problems that involve all of the above</a:t>
            </a:r>
            <a:endParaRPr lang="en-US" b="1" i="0" dirty="0"/>
          </a:p>
        </p:txBody>
      </p:sp>
      <p:sp>
        <p:nvSpPr>
          <p:cNvPr id="4" name="Slide Number Placeholder 3">
            <a:extLst>
              <a:ext uri="{FF2B5EF4-FFF2-40B4-BE49-F238E27FC236}">
                <a16:creationId xmlns:a16="http://schemas.microsoft.com/office/drawing/2014/main" id="{F27186B6-A830-0B96-400D-FB71B4F6CABF}"/>
              </a:ext>
            </a:extLst>
          </p:cNvPr>
          <p:cNvSpPr>
            <a:spLocks noGrp="1"/>
          </p:cNvSpPr>
          <p:nvPr>
            <p:ph type="sldNum" sz="quarter" idx="5"/>
          </p:nvPr>
        </p:nvSpPr>
        <p:spPr/>
        <p:txBody>
          <a:bodyPr/>
          <a:lstStyle/>
          <a:p>
            <a:fld id="{67BD89B3-B9A9-BC4E-ACDE-A65ABD725109}" type="slidenum">
              <a:rPr lang="en-US" smtClean="0"/>
              <a:t>100</a:t>
            </a:fld>
            <a:endParaRPr lang="en-US"/>
          </a:p>
        </p:txBody>
      </p:sp>
    </p:spTree>
    <p:extLst>
      <p:ext uri="{BB962C8B-B14F-4D97-AF65-F5344CB8AC3E}">
        <p14:creationId xmlns:p14="http://schemas.microsoft.com/office/powerpoint/2010/main" val="351587349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3B732-D76B-24A7-30D5-962727071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0999C-882B-3E91-31D0-07367622112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B772D7-686B-3E52-A803-E78205FB9F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Fi’s</a:t>
            </a:r>
            <a:r>
              <a:rPr lang="en-US" sz="1200" b="0" i="0" u="none" strike="noStrike" kern="1200" dirty="0">
                <a:solidFill>
                  <a:schemeClr val="tx1"/>
                </a:solidFill>
                <a:effectLst/>
                <a:latin typeface="+mn-lt"/>
                <a:ea typeface="+mn-ea"/>
                <a:cs typeface="+mn-cs"/>
              </a:rPr>
              <a:t> collection has 12 stickers in it, and Zainab’s has 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Y3</a:t>
            </a:r>
            <a:r>
              <a:rPr lang="en-US" sz="1200" b="0" i="0" u="none" strike="noStrike" kern="1200" dirty="0">
                <a:solidFill>
                  <a:schemeClr val="tx1"/>
                </a:solidFill>
                <a:effectLst/>
                <a:latin typeface="+mn-lt"/>
                <a:ea typeface="+mn-ea"/>
                <a:cs typeface="+mn-cs"/>
              </a:rPr>
              <a:t> non stat guidance </a:t>
            </a:r>
            <a:r>
              <a:rPr lang="en-GB" sz="1200" kern="1200" dirty="0">
                <a:solidFill>
                  <a:schemeClr val="tx1"/>
                </a:solidFill>
                <a:effectLst/>
                <a:latin typeface="+mn-lt"/>
                <a:ea typeface="+mn-ea"/>
                <a:cs typeface="+mn-cs"/>
              </a:rPr>
              <a:t>They begin to understand unit fractions and deduce relations between them, such as size and equivalence.</a:t>
            </a:r>
            <a:endParaRPr lang="en-US" b="0" i="0" dirty="0"/>
          </a:p>
        </p:txBody>
      </p:sp>
      <p:sp>
        <p:nvSpPr>
          <p:cNvPr id="4" name="Slide Number Placeholder 3">
            <a:extLst>
              <a:ext uri="{FF2B5EF4-FFF2-40B4-BE49-F238E27FC236}">
                <a16:creationId xmlns:a16="http://schemas.microsoft.com/office/drawing/2014/main" id="{F77356AC-6FD9-93F5-7AAF-64D58E21F4E2}"/>
              </a:ext>
            </a:extLst>
          </p:cNvPr>
          <p:cNvSpPr>
            <a:spLocks noGrp="1"/>
          </p:cNvSpPr>
          <p:nvPr>
            <p:ph type="sldNum" sz="quarter" idx="5"/>
          </p:nvPr>
        </p:nvSpPr>
        <p:spPr/>
        <p:txBody>
          <a:bodyPr/>
          <a:lstStyle/>
          <a:p>
            <a:fld id="{67BD89B3-B9A9-BC4E-ACDE-A65ABD725109}" type="slidenum">
              <a:rPr lang="en-US" smtClean="0"/>
              <a:t>101</a:t>
            </a:fld>
            <a:endParaRPr lang="en-US"/>
          </a:p>
        </p:txBody>
      </p:sp>
    </p:spTree>
    <p:extLst>
      <p:ext uri="{BB962C8B-B14F-4D97-AF65-F5344CB8AC3E}">
        <p14:creationId xmlns:p14="http://schemas.microsoft.com/office/powerpoint/2010/main" val="344016063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284B3-663B-3690-2D58-CA7710C51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31927F-DFC8-3FE9-AB66-A2AA208E9A5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7EE668-8FF9-D3FF-A596-CEDF595F6ADE}"/>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487 + 342, 976 – 207 and 714 + 96 can be estimated as 800 and 319 + 576 and 989 – 103 are estimated as 900</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Y3 </a:t>
            </a:r>
            <a:r>
              <a:rPr lang="en-GB" sz="1200" b="0" i="0" u="none" strike="noStrike" kern="1200" baseline="0">
                <a:solidFill>
                  <a:schemeClr val="tx1"/>
                </a:solidFill>
                <a:latin typeface="+mn-lt"/>
                <a:ea typeface="+mn-ea"/>
                <a:cs typeface="+mn-cs"/>
              </a:rPr>
              <a:t>identify, represent and estimate numbers using different representations </a:t>
            </a:r>
          </a:p>
          <a:p>
            <a:r>
              <a:rPr lang="en-GB" sz="1200" b="1" i="0" u="none" strike="noStrike" kern="1200" baseline="0">
                <a:solidFill>
                  <a:schemeClr val="tx1"/>
                </a:solidFill>
                <a:latin typeface="+mn-lt"/>
                <a:ea typeface="+mn-ea"/>
                <a:cs typeface="+mn-cs"/>
              </a:rPr>
              <a:t>Y3 </a:t>
            </a:r>
            <a:r>
              <a:rPr lang="en-GB" sz="1200" b="0" i="0" u="none" strike="noStrike" kern="1200" baseline="0">
                <a:solidFill>
                  <a:schemeClr val="tx1"/>
                </a:solidFill>
                <a:latin typeface="+mn-lt"/>
                <a:ea typeface="+mn-ea"/>
                <a:cs typeface="+mn-cs"/>
              </a:rPr>
              <a:t>estimate the answer to a calculation and use inverse operations to check answers </a:t>
            </a:r>
          </a:p>
          <a:p>
            <a:r>
              <a:rPr lang="en-GB" sz="1200" b="0" i="0" u="none" strike="noStrike" kern="1200" baseline="0">
                <a:solidFill>
                  <a:schemeClr val="tx1"/>
                </a:solidFill>
                <a:latin typeface="+mn-lt"/>
                <a:ea typeface="+mn-ea"/>
                <a:cs typeface="+mn-cs"/>
              </a:rPr>
              <a:t>	</a:t>
            </a:r>
          </a:p>
          <a:p>
            <a:endParaRPr lang="en-GB" b="1"/>
          </a:p>
          <a:p>
            <a:endParaRPr lang="en-GB"/>
          </a:p>
        </p:txBody>
      </p:sp>
      <p:sp>
        <p:nvSpPr>
          <p:cNvPr id="4" name="Slide Number Placeholder 3">
            <a:extLst>
              <a:ext uri="{FF2B5EF4-FFF2-40B4-BE49-F238E27FC236}">
                <a16:creationId xmlns:a16="http://schemas.microsoft.com/office/drawing/2014/main" id="{E44F2F85-5D73-7199-3CDA-81159A017F7A}"/>
              </a:ext>
            </a:extLst>
          </p:cNvPr>
          <p:cNvSpPr>
            <a:spLocks noGrp="1"/>
          </p:cNvSpPr>
          <p:nvPr>
            <p:ph type="sldNum" sz="quarter" idx="5"/>
          </p:nvPr>
        </p:nvSpPr>
        <p:spPr/>
        <p:txBody>
          <a:bodyPr/>
          <a:lstStyle/>
          <a:p>
            <a:fld id="{65EFFA93-4D76-4434-BAEB-C2CC90F4162E}" type="slidenum">
              <a:rPr lang="en-GB" smtClean="0"/>
              <a:t>102</a:t>
            </a:fld>
            <a:endParaRPr lang="en-GB"/>
          </a:p>
        </p:txBody>
      </p:sp>
    </p:spTree>
    <p:extLst>
      <p:ext uri="{BB962C8B-B14F-4D97-AF65-F5344CB8AC3E}">
        <p14:creationId xmlns:p14="http://schemas.microsoft.com/office/powerpoint/2010/main" val="22948777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(For example): A right angled isosceles triangle and an irregular pentagon with three right angles; two congruent rectangles. Language e.g. congruent will depend on year group.</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Y3 </a:t>
            </a:r>
            <a:r>
              <a:rPr lang="en-GB" b="0"/>
              <a:t>recognise angles as a property of a shape</a:t>
            </a:r>
          </a:p>
          <a:p>
            <a:r>
              <a:rPr lang="en-GB" b="1"/>
              <a:t>Y3</a:t>
            </a:r>
            <a:r>
              <a:rPr lang="en-GB" b="0"/>
              <a:t> non-stat: describe the properties of 2-D shapes … using accurate language, including lengths of lines and acute and obtuse for angles greater or less than a right angle.</a:t>
            </a:r>
            <a:endParaRPr lang="en-GB" b="1"/>
          </a:p>
        </p:txBody>
      </p:sp>
      <p:sp>
        <p:nvSpPr>
          <p:cNvPr id="4" name="Slide Number Placeholder 3"/>
          <p:cNvSpPr>
            <a:spLocks noGrp="1"/>
          </p:cNvSpPr>
          <p:nvPr>
            <p:ph type="sldNum" sz="quarter" idx="5"/>
          </p:nvPr>
        </p:nvSpPr>
        <p:spPr/>
        <p:txBody>
          <a:bodyPr/>
          <a:lstStyle/>
          <a:p>
            <a:fld id="{65EFFA93-4D76-4434-BAEB-C2CC90F4162E}" type="slidenum">
              <a:rPr lang="en-GB" smtClean="0"/>
              <a:t>103</a:t>
            </a:fld>
            <a:endParaRPr lang="en-GB"/>
          </a:p>
        </p:txBody>
      </p:sp>
    </p:spTree>
    <p:extLst>
      <p:ext uri="{BB962C8B-B14F-4D97-AF65-F5344CB8AC3E}">
        <p14:creationId xmlns:p14="http://schemas.microsoft.com/office/powerpoint/2010/main" val="9526773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A5DA5-EB16-5D25-B3E9-3082A018D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4FD18A-E0DB-9C48-C9AA-476DFB6BE65E}"/>
              </a:ext>
            </a:extLst>
          </p:cNvPr>
          <p:cNvSpPr>
            <a:spLocks noGrp="1" noRot="1" noChangeAspect="1"/>
          </p:cNvSpPr>
          <p:nvPr>
            <p:ph type="sldImg"/>
          </p:nvPr>
        </p:nvSpPr>
        <p:spPr/>
        <p:txBody>
          <a:bodyPr/>
          <a:lstStyle/>
          <a:p>
            <a:endParaRPr lang="en-GB"/>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E99FE500-AA3D-D9DB-EF6C-9CB0186EA81A}"/>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14:m>
                  <m:oMath xmlns:m="http://schemas.openxmlformats.org/officeDocument/2006/math">
                    <m:f>
                      <m:fPr>
                        <m:ctrlPr>
                          <a:rPr lang="en-GB" sz="1200" b="0" i="1" u="none" strike="noStrike" kern="1200" dirty="0" smtClean="0">
                            <a:solidFill>
                              <a:schemeClr val="tx1"/>
                            </a:solidFill>
                            <a:effectLst/>
                            <a:latin typeface="Cambria Math" panose="02040503050406030204" pitchFamily="18" charset="0"/>
                            <a:ea typeface="+mn-ea"/>
                            <a:cs typeface="+mn-cs"/>
                          </a:rPr>
                        </m:ctrlPr>
                      </m:fPr>
                      <m:num>
                        <m:r>
                          <a:rPr lang="en-GB" sz="1200" b="0" i="1" u="none" strike="noStrike" kern="1200" dirty="0" smtClean="0">
                            <a:solidFill>
                              <a:schemeClr val="tx1"/>
                            </a:solidFill>
                            <a:effectLst/>
                            <a:latin typeface="Cambria Math" panose="02040503050406030204" pitchFamily="18" charset="0"/>
                            <a:ea typeface="+mn-ea"/>
                            <a:cs typeface="+mn-cs"/>
                          </a:rPr>
                          <m:t>4</m:t>
                        </m:r>
                      </m:num>
                      <m:den>
                        <m:r>
                          <a:rPr lang="en-GB" sz="1200" b="0" i="1" u="none" strike="noStrike" kern="1200" dirty="0" smtClean="0">
                            <a:solidFill>
                              <a:schemeClr val="tx1"/>
                            </a:solidFill>
                            <a:effectLst/>
                            <a:latin typeface="Cambria Math" panose="02040503050406030204" pitchFamily="18" charset="0"/>
                            <a:ea typeface="+mn-ea"/>
                            <a:cs typeface="+mn-cs"/>
                          </a:rPr>
                          <m:t>28</m:t>
                        </m:r>
                      </m:den>
                    </m:f>
                  </m:oMath>
                </a14:m>
                <a:r>
                  <a:rPr lang="en-US" sz="1200" b="0" i="0" u="none" strike="noStrike" kern="1200">
                    <a:solidFill>
                      <a:schemeClr val="tx1"/>
                    </a:solidFill>
                    <a:effectLst/>
                    <a:latin typeface="+mn-lt"/>
                    <a:ea typeface="+mn-ea"/>
                    <a:cs typeface="+mn-cs"/>
                  </a:rPr>
                  <a:t> or </a:t>
                </a:r>
                <a14:m>
                  <m:oMath xmlns:m="http://schemas.openxmlformats.org/officeDocument/2006/math">
                    <m:f>
                      <m:fPr>
                        <m:ctrlPr>
                          <a:rPr lang="en-GB" sz="1200" b="0" i="1" u="none" strike="noStrike" kern="1200" smtClean="0">
                            <a:solidFill>
                              <a:schemeClr val="tx1"/>
                            </a:solidFill>
                            <a:effectLst/>
                            <a:latin typeface="Cambria Math" panose="02040503050406030204" pitchFamily="18" charset="0"/>
                            <a:ea typeface="+mn-ea"/>
                            <a:cs typeface="+mn-cs"/>
                          </a:rPr>
                        </m:ctrlPr>
                      </m:fPr>
                      <m:num>
                        <m:r>
                          <a:rPr lang="en-GB" sz="1200" b="0" i="1" u="none" strike="noStrike" kern="1200" smtClean="0">
                            <a:solidFill>
                              <a:schemeClr val="tx1"/>
                            </a:solidFill>
                            <a:effectLst/>
                            <a:latin typeface="Cambria Math" panose="02040503050406030204" pitchFamily="18" charset="0"/>
                            <a:ea typeface="+mn-ea"/>
                            <a:cs typeface="+mn-cs"/>
                          </a:rPr>
                          <m:t>1</m:t>
                        </m:r>
                      </m:num>
                      <m:den>
                        <m:r>
                          <a:rPr lang="en-GB" sz="1200" b="0" i="1" u="none" strike="noStrike" kern="1200" smtClean="0">
                            <a:solidFill>
                              <a:schemeClr val="tx1"/>
                            </a:solidFill>
                            <a:effectLst/>
                            <a:latin typeface="Cambria Math" panose="02040503050406030204" pitchFamily="18" charset="0"/>
                            <a:ea typeface="+mn-ea"/>
                            <a:cs typeface="+mn-cs"/>
                          </a:rPr>
                          <m:t>7</m:t>
                        </m:r>
                      </m:den>
                    </m:f>
                  </m:oMath>
                </a14:m>
                <a:r>
                  <a:rPr lang="en-US" sz="1200" b="0" i="0" u="none" strike="noStrike" kern="1200">
                    <a:solidFill>
                      <a:schemeClr val="tx1"/>
                    </a:solidFill>
                    <a:effectLst/>
                    <a:latin typeface="+mn-lt"/>
                    <a:ea typeface="+mn-ea"/>
                    <a:cs typeface="+mn-cs"/>
                  </a:rPr>
                  <a:t> - the window can be divided into 28 rectangles</a:t>
                </a:r>
                <a:r>
                  <a:rPr lang="en-US" sz="1200" b="0" i="0" u="none" strike="noStrike" kern="1200" baseline="0">
                    <a:solidFill>
                      <a:schemeClr val="tx1"/>
                    </a:solidFill>
                    <a:effectLst/>
                    <a:latin typeface="+mn-lt"/>
                    <a:ea typeface="+mn-ea"/>
                    <a:cs typeface="+mn-cs"/>
                  </a:rPr>
                  <a:t> with the area of the stained glass pane.</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Y4 </a:t>
                </a:r>
                <a:r>
                  <a:rPr lang="en-GB" sz="1200" b="0" i="0" u="none" strike="noStrike" kern="1200" baseline="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r>
                  <a:rPr lang="en-GB" sz="1200" b="1" i="0" u="none" strike="noStrike" kern="1200" baseline="0">
                    <a:solidFill>
                      <a:schemeClr val="tx1"/>
                    </a:solidFill>
                    <a:latin typeface="+mn-lt"/>
                    <a:ea typeface="+mn-ea"/>
                    <a:cs typeface="+mn-cs"/>
                  </a:rPr>
                  <a:t>Y4 </a:t>
                </a:r>
                <a:r>
                  <a:rPr lang="en-GB" sz="1200" b="0" i="0" u="none" strike="noStrike" kern="1200" baseline="0">
                    <a:solidFill>
                      <a:schemeClr val="tx1"/>
                    </a:solidFill>
                    <a:latin typeface="+mn-lt"/>
                    <a:ea typeface="+mn-ea"/>
                    <a:cs typeface="+mn-cs"/>
                  </a:rPr>
                  <a:t>recognise and show, using diagrams, families of common equivalent fractions </a:t>
                </a:r>
              </a:p>
              <a:p>
                <a:r>
                  <a:rPr lang="en-GB" sz="1200" b="0" i="0" u="none" strike="noStrike" kern="1200" baseline="0">
                    <a:solidFill>
                      <a:schemeClr val="tx1"/>
                    </a:solidFill>
                    <a:latin typeface="+mn-lt"/>
                    <a:ea typeface="+mn-ea"/>
                    <a:cs typeface="+mn-cs"/>
                  </a:rPr>
                  <a:t>	</a:t>
                </a:r>
              </a:p>
              <a:p>
                <a:endParaRPr lang="en-GB" b="1"/>
              </a:p>
              <a:p>
                <a:endParaRPr lang="en-GB"/>
              </a:p>
            </p:txBody>
          </p:sp>
        </mc:Choice>
        <mc:Fallback xmlns="">
          <p:sp>
            <p:nvSpPr>
              <p:cNvPr id="3" name="Notes Placeholder 2">
                <a:extLst>
                  <a:ext uri="{FF2B5EF4-FFF2-40B4-BE49-F238E27FC236}">
                    <a16:creationId xmlns:a16="http://schemas.microsoft.com/office/drawing/2014/main" id="{E99FE500-AA3D-D9DB-EF6C-9CB0186EA81A}"/>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GB" sz="1200" b="0" i="0" u="none" strike="noStrike" kern="1200" dirty="0">
                    <a:solidFill>
                      <a:schemeClr val="tx1"/>
                    </a:solidFill>
                    <a:effectLst/>
                    <a:latin typeface="Cambria Math" panose="02040503050406030204" pitchFamily="18" charset="0"/>
                    <a:ea typeface="+mn-ea"/>
                    <a:cs typeface="+mn-cs"/>
                  </a:rPr>
                  <a:t>4/28</a:t>
                </a:r>
                <a:r>
                  <a:rPr lang="en-US" sz="1200" b="0" i="0" u="none" strike="noStrike" kern="1200">
                    <a:solidFill>
                      <a:schemeClr val="tx1"/>
                    </a:solidFill>
                    <a:effectLst/>
                    <a:latin typeface="+mn-lt"/>
                    <a:ea typeface="+mn-ea"/>
                    <a:cs typeface="+mn-cs"/>
                  </a:rPr>
                  <a:t> or </a:t>
                </a:r>
                <a:r>
                  <a:rPr lang="en-GB" sz="1200" b="0" i="0" u="none" strike="noStrike" kern="1200">
                    <a:solidFill>
                      <a:schemeClr val="tx1"/>
                    </a:solidFill>
                    <a:effectLst/>
                    <a:latin typeface="Cambria Math" panose="02040503050406030204" pitchFamily="18" charset="0"/>
                    <a:ea typeface="+mn-ea"/>
                    <a:cs typeface="+mn-cs"/>
                  </a:rPr>
                  <a:t>1/7</a:t>
                </a:r>
                <a:r>
                  <a:rPr lang="en-US" sz="1200" b="0" i="0" u="none" strike="noStrike" kern="1200">
                    <a:solidFill>
                      <a:schemeClr val="tx1"/>
                    </a:solidFill>
                    <a:effectLst/>
                    <a:latin typeface="+mn-lt"/>
                    <a:ea typeface="+mn-ea"/>
                    <a:cs typeface="+mn-cs"/>
                  </a:rPr>
                  <a:t> - the window can be divided into 28 rectangles</a:t>
                </a:r>
                <a:r>
                  <a:rPr lang="en-US" sz="1200" b="0" i="0" u="none" strike="noStrike" kern="1200" baseline="0">
                    <a:solidFill>
                      <a:schemeClr val="tx1"/>
                    </a:solidFill>
                    <a:effectLst/>
                    <a:latin typeface="+mn-lt"/>
                    <a:ea typeface="+mn-ea"/>
                    <a:cs typeface="+mn-cs"/>
                  </a:rPr>
                  <a:t> with the area of the stained glass pane.</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Y4 </a:t>
                </a:r>
                <a:r>
                  <a:rPr lang="en-GB" sz="1200" b="0" i="0" u="none" strike="noStrike" kern="1200" baseline="0">
                    <a:solidFill>
                      <a:schemeClr val="tx1"/>
                    </a:solidFill>
                    <a:latin typeface="+mn-lt"/>
                    <a:ea typeface="+mn-ea"/>
                    <a:cs typeface="+mn-cs"/>
                  </a:rPr>
                  <a:t>solve problems involving increasingly harder fractions to calculate quantities, and fractions to divide quantities, including non-unit fractions where the answer is a whole number </a:t>
                </a:r>
              </a:p>
              <a:p>
                <a:r>
                  <a:rPr lang="en-GB" sz="1200" b="1" i="0" u="none" strike="noStrike" kern="1200" baseline="0">
                    <a:solidFill>
                      <a:schemeClr val="tx1"/>
                    </a:solidFill>
                    <a:latin typeface="+mn-lt"/>
                    <a:ea typeface="+mn-ea"/>
                    <a:cs typeface="+mn-cs"/>
                  </a:rPr>
                  <a:t>Y4 </a:t>
                </a:r>
                <a:r>
                  <a:rPr lang="en-GB" sz="1200" b="0" i="0" u="none" strike="noStrike" kern="1200" baseline="0">
                    <a:solidFill>
                      <a:schemeClr val="tx1"/>
                    </a:solidFill>
                    <a:latin typeface="+mn-lt"/>
                    <a:ea typeface="+mn-ea"/>
                    <a:cs typeface="+mn-cs"/>
                  </a:rPr>
                  <a:t>recognise and show, using diagrams, families of common equivalent fractions </a:t>
                </a:r>
              </a:p>
              <a:p>
                <a:r>
                  <a:rPr lang="en-GB" sz="1200" b="0" i="0" u="none" strike="noStrike" kern="1200" baseline="0">
                    <a:solidFill>
                      <a:schemeClr val="tx1"/>
                    </a:solidFill>
                    <a:latin typeface="+mn-lt"/>
                    <a:ea typeface="+mn-ea"/>
                    <a:cs typeface="+mn-cs"/>
                  </a:rPr>
                  <a:t>	</a:t>
                </a:r>
              </a:p>
              <a:p>
                <a:endParaRPr lang="en-GB" b="1"/>
              </a:p>
              <a:p>
                <a:endParaRPr lang="en-GB"/>
              </a:p>
            </p:txBody>
          </p:sp>
        </mc:Fallback>
      </mc:AlternateContent>
      <p:sp>
        <p:nvSpPr>
          <p:cNvPr id="4" name="Slide Number Placeholder 3">
            <a:extLst>
              <a:ext uri="{FF2B5EF4-FFF2-40B4-BE49-F238E27FC236}">
                <a16:creationId xmlns:a16="http://schemas.microsoft.com/office/drawing/2014/main" id="{82ED5D22-446A-B62A-C7B9-B0DD21A73179}"/>
              </a:ext>
            </a:extLst>
          </p:cNvPr>
          <p:cNvSpPr>
            <a:spLocks noGrp="1"/>
          </p:cNvSpPr>
          <p:nvPr>
            <p:ph type="sldNum" sz="quarter" idx="5"/>
          </p:nvPr>
        </p:nvSpPr>
        <p:spPr/>
        <p:txBody>
          <a:bodyPr/>
          <a:lstStyle/>
          <a:p>
            <a:fld id="{65EFFA93-4D76-4434-BAEB-C2CC90F4162E}" type="slidenum">
              <a:rPr lang="en-GB" smtClean="0"/>
              <a:t>104</a:t>
            </a:fld>
            <a:endParaRPr lang="en-GB"/>
          </a:p>
        </p:txBody>
      </p:sp>
    </p:spTree>
    <p:extLst>
      <p:ext uri="{BB962C8B-B14F-4D97-AF65-F5344CB8AC3E}">
        <p14:creationId xmlns:p14="http://schemas.microsoft.com/office/powerpoint/2010/main" val="352684763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2E1C6-A9E1-D1A8-3FED-C717734D13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27070-EF9B-5508-C156-6ED7B9A0AA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B961E2-601C-A8B7-BEFB-35F7CF4779B1}"/>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The first hour digit could be 0 or 2. The second could be 3,5,6,8 however 6 and 8 can be ruled out as the time shown is at night.</a:t>
            </a:r>
          </a:p>
          <a:p>
            <a:r>
              <a:rPr lang="en-US" sz="1200" b="0" i="0" u="none" strike="noStrike" kern="1200">
                <a:solidFill>
                  <a:schemeClr val="tx1"/>
                </a:solidFill>
                <a:effectLst/>
                <a:latin typeface="+mn-lt"/>
                <a:ea typeface="+mn-ea"/>
                <a:cs typeface="+mn-cs"/>
              </a:rPr>
              <a:t>Possible times: 03:45, 05:45, 23:45</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GB" b="1"/>
              <a:t>Y4 </a:t>
            </a:r>
            <a:r>
              <a:rPr lang="en-GB" b="0"/>
              <a:t>read and write time with digital 24-hour clocks</a:t>
            </a:r>
          </a:p>
          <a:p>
            <a:endParaRPr lang="en-GB" b="1"/>
          </a:p>
          <a:p>
            <a:endParaRPr lang="en-GB"/>
          </a:p>
        </p:txBody>
      </p:sp>
      <p:sp>
        <p:nvSpPr>
          <p:cNvPr id="4" name="Slide Number Placeholder 3">
            <a:extLst>
              <a:ext uri="{FF2B5EF4-FFF2-40B4-BE49-F238E27FC236}">
                <a16:creationId xmlns:a16="http://schemas.microsoft.com/office/drawing/2014/main" id="{0CA39483-1C51-833F-0ED6-11D46B903D78}"/>
              </a:ext>
            </a:extLst>
          </p:cNvPr>
          <p:cNvSpPr>
            <a:spLocks noGrp="1"/>
          </p:cNvSpPr>
          <p:nvPr>
            <p:ph type="sldNum" sz="quarter" idx="5"/>
          </p:nvPr>
        </p:nvSpPr>
        <p:spPr/>
        <p:txBody>
          <a:bodyPr/>
          <a:lstStyle/>
          <a:p>
            <a:fld id="{65EFFA93-4D76-4434-BAEB-C2CC90F4162E}" type="slidenum">
              <a:rPr lang="en-GB" smtClean="0"/>
              <a:t>105</a:t>
            </a:fld>
            <a:endParaRPr lang="en-GB"/>
          </a:p>
        </p:txBody>
      </p:sp>
    </p:spTree>
    <p:extLst>
      <p:ext uri="{BB962C8B-B14F-4D97-AF65-F5344CB8AC3E}">
        <p14:creationId xmlns:p14="http://schemas.microsoft.com/office/powerpoint/2010/main" val="166290282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56C4A-82D4-4A34-3AC9-AEC680779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746EB-C2D6-E4AB-A916-F987F4B38F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D13180-87F0-7D13-37C1-157F5379925E}"/>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True, false, true, false, </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compare numbers with the same number of decimal places up to two decimal places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Y4</a:t>
            </a:r>
            <a:r>
              <a:rPr lang="en-GB" b="0" dirty="0"/>
              <a:t> non stat: </a:t>
            </a:r>
            <a:r>
              <a:rPr lang="en-GB" sz="1200" b="0" i="0" u="none" strike="noStrike" kern="1200" baseline="0" dirty="0">
                <a:solidFill>
                  <a:schemeClr val="tx1"/>
                </a:solidFill>
                <a:latin typeface="+mn-lt"/>
                <a:ea typeface="+mn-ea"/>
                <a:cs typeface="+mn-cs"/>
              </a:rPr>
              <a:t>Pupils’ understanding of the number system and decimal place value is extended at this stage to tenths and then hundredths. They make comparisons and order decimal amounts and quantities that are expressed to the same number of decimal places.</a:t>
            </a:r>
            <a:endParaRPr lang="en-GB" b="1" dirty="0"/>
          </a:p>
          <a:p>
            <a:endParaRPr lang="en-GB" b="1" dirty="0"/>
          </a:p>
          <a:p>
            <a:endParaRPr lang="en-GB" dirty="0"/>
          </a:p>
        </p:txBody>
      </p:sp>
      <p:sp>
        <p:nvSpPr>
          <p:cNvPr id="4" name="Slide Number Placeholder 3">
            <a:extLst>
              <a:ext uri="{FF2B5EF4-FFF2-40B4-BE49-F238E27FC236}">
                <a16:creationId xmlns:a16="http://schemas.microsoft.com/office/drawing/2014/main" id="{8F1658E4-7196-E555-C31F-2C589AE154E1}"/>
              </a:ext>
            </a:extLst>
          </p:cNvPr>
          <p:cNvSpPr>
            <a:spLocks noGrp="1"/>
          </p:cNvSpPr>
          <p:nvPr>
            <p:ph type="sldNum" sz="quarter" idx="5"/>
          </p:nvPr>
        </p:nvSpPr>
        <p:spPr/>
        <p:txBody>
          <a:bodyPr/>
          <a:lstStyle/>
          <a:p>
            <a:fld id="{65EFFA93-4D76-4434-BAEB-C2CC90F4162E}" type="slidenum">
              <a:rPr lang="en-GB" smtClean="0"/>
              <a:t>106</a:t>
            </a:fld>
            <a:endParaRPr lang="en-GB"/>
          </a:p>
        </p:txBody>
      </p:sp>
    </p:spTree>
    <p:extLst>
      <p:ext uri="{BB962C8B-B14F-4D97-AF65-F5344CB8AC3E}">
        <p14:creationId xmlns:p14="http://schemas.microsoft.com/office/powerpoint/2010/main" val="96878297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9288-722B-0DBB-6236-6CED277AC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697E5-904D-D8C2-59EA-C644CCBB3D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D55204F-29F0-CF93-72B5-3B19E5907D77}"/>
              </a:ext>
            </a:extLst>
          </p:cNvPr>
          <p:cNvSpPr>
            <a:spLocks noGrp="1"/>
          </p:cNvSpPr>
          <p:nvPr>
            <p:ph type="body" idx="1"/>
          </p:nvPr>
        </p:nvSpPr>
        <p:spPr/>
        <p:txBody>
          <a:bodyPr/>
          <a:lstStyle/>
          <a:p>
            <a:r>
              <a:rPr lang="en-GB" b="1" strike="noStrike" dirty="0"/>
              <a:t>Answer:</a:t>
            </a:r>
          </a:p>
          <a:p>
            <a:r>
              <a:rPr lang="en-GB" b="0" strike="noStrike" dirty="0"/>
              <a:t>Squares need adding to both sides of the line to make two identical Y shapes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order and arrange combinations of mathematical objects in patterns and sequences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GB" dirty="0"/>
          </a:p>
        </p:txBody>
      </p:sp>
      <p:sp>
        <p:nvSpPr>
          <p:cNvPr id="4" name="Slide Number Placeholder 3">
            <a:extLst>
              <a:ext uri="{FF2B5EF4-FFF2-40B4-BE49-F238E27FC236}">
                <a16:creationId xmlns:a16="http://schemas.microsoft.com/office/drawing/2014/main" id="{A5C279F1-1093-91DA-F99D-A998A898DF58}"/>
              </a:ext>
            </a:extLst>
          </p:cNvPr>
          <p:cNvSpPr>
            <a:spLocks noGrp="1"/>
          </p:cNvSpPr>
          <p:nvPr>
            <p:ph type="sldNum" sz="quarter" idx="5"/>
          </p:nvPr>
        </p:nvSpPr>
        <p:spPr/>
        <p:txBody>
          <a:bodyPr/>
          <a:lstStyle/>
          <a:p>
            <a:fld id="{65EFFA93-4D76-4434-BAEB-C2CC90F4162E}" type="slidenum">
              <a:rPr lang="en-GB" smtClean="0"/>
              <a:t>107</a:t>
            </a:fld>
            <a:endParaRPr lang="en-GB"/>
          </a:p>
        </p:txBody>
      </p:sp>
    </p:spTree>
    <p:extLst>
      <p:ext uri="{BB962C8B-B14F-4D97-AF65-F5344CB8AC3E}">
        <p14:creationId xmlns:p14="http://schemas.microsoft.com/office/powerpoint/2010/main" val="11111246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6B0D-215F-9903-97DB-19D3F8418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9C075F-1368-34B7-9D0D-E8200FE432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03288B-DED2-9243-B8E7-845751BC6E6F}"/>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strike="noStrike" dirty="0"/>
              <a:t>One square needs adding to each side of the line to make a rotated and reflected ‘F’ shape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order and arrange combinations of mathematical objects in patterns and sequences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GB" dirty="0"/>
          </a:p>
        </p:txBody>
      </p:sp>
      <p:sp>
        <p:nvSpPr>
          <p:cNvPr id="4" name="Slide Number Placeholder 3">
            <a:extLst>
              <a:ext uri="{FF2B5EF4-FFF2-40B4-BE49-F238E27FC236}">
                <a16:creationId xmlns:a16="http://schemas.microsoft.com/office/drawing/2014/main" id="{96EEF212-C830-BC1B-79D3-9D3C5A9AA466}"/>
              </a:ext>
            </a:extLst>
          </p:cNvPr>
          <p:cNvSpPr>
            <a:spLocks noGrp="1"/>
          </p:cNvSpPr>
          <p:nvPr>
            <p:ph type="sldNum" sz="quarter" idx="5"/>
          </p:nvPr>
        </p:nvSpPr>
        <p:spPr/>
        <p:txBody>
          <a:bodyPr/>
          <a:lstStyle/>
          <a:p>
            <a:fld id="{65EFFA93-4D76-4434-BAEB-C2CC90F4162E}" type="slidenum">
              <a:rPr lang="en-GB" smtClean="0"/>
              <a:t>108</a:t>
            </a:fld>
            <a:endParaRPr lang="en-GB"/>
          </a:p>
        </p:txBody>
      </p:sp>
    </p:spTree>
    <p:extLst>
      <p:ext uri="{BB962C8B-B14F-4D97-AF65-F5344CB8AC3E}">
        <p14:creationId xmlns:p14="http://schemas.microsoft.com/office/powerpoint/2010/main" val="173275256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68742-3722-3925-06BF-3CE2E99D3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238E65-B8B0-B59D-25AC-BE0239A1643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1F8BEB4-0692-BEB6-A69B-EC81F2439291}"/>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strike="noStrike" dirty="0"/>
              <a:t>Squares needs adding to each side of the line so that there are 5 squares and one triangle on each side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order and arrange combinations of mathematical objects in patterns and sequences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GB" dirty="0"/>
          </a:p>
        </p:txBody>
      </p:sp>
      <p:sp>
        <p:nvSpPr>
          <p:cNvPr id="4" name="Slide Number Placeholder 3">
            <a:extLst>
              <a:ext uri="{FF2B5EF4-FFF2-40B4-BE49-F238E27FC236}">
                <a16:creationId xmlns:a16="http://schemas.microsoft.com/office/drawing/2014/main" id="{A05BF395-FDDE-2EAD-A206-73080B1890A2}"/>
              </a:ext>
            </a:extLst>
          </p:cNvPr>
          <p:cNvSpPr>
            <a:spLocks noGrp="1"/>
          </p:cNvSpPr>
          <p:nvPr>
            <p:ph type="sldNum" sz="quarter" idx="5"/>
          </p:nvPr>
        </p:nvSpPr>
        <p:spPr/>
        <p:txBody>
          <a:bodyPr/>
          <a:lstStyle/>
          <a:p>
            <a:fld id="{65EFFA93-4D76-4434-BAEB-C2CC90F4162E}" type="slidenum">
              <a:rPr lang="en-GB" smtClean="0"/>
              <a:t>109</a:t>
            </a:fld>
            <a:endParaRPr lang="en-GB"/>
          </a:p>
        </p:txBody>
      </p:sp>
    </p:spTree>
    <p:extLst>
      <p:ext uri="{BB962C8B-B14F-4D97-AF65-F5344CB8AC3E}">
        <p14:creationId xmlns:p14="http://schemas.microsoft.com/office/powerpoint/2010/main" val="336146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dirty="0"/>
              <a:t>Any could be justified as the odd one out. Encourage explanation using properties of shapes.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a:t>
            </a:r>
            <a:r>
              <a:rPr lang="en-GB" dirty="0"/>
              <a:t>– Geometry – properties of shapes: recognise and name common 2-D shapes [for example, rectangles (including squares), circles and triangles]</a:t>
            </a:r>
          </a:p>
          <a:p>
            <a:r>
              <a:rPr lang="en-GB" b="1" dirty="0"/>
              <a:t>Year 1 </a:t>
            </a:r>
            <a:r>
              <a:rPr lang="en-GB" dirty="0"/>
              <a:t>– Geometry – position and direction: describe position, direction and movement, including whole, half, quarter and three-quarter turns.</a:t>
            </a:r>
          </a:p>
          <a:p>
            <a:endParaRPr lang="en-GB" dirty="0"/>
          </a:p>
        </p:txBody>
      </p:sp>
      <p:sp>
        <p:nvSpPr>
          <p:cNvPr id="4" name="Slide Number Placeholder 3"/>
          <p:cNvSpPr>
            <a:spLocks noGrp="1"/>
          </p:cNvSpPr>
          <p:nvPr>
            <p:ph type="sldNum" sz="quarter" idx="5"/>
          </p:nvPr>
        </p:nvSpPr>
        <p:spPr/>
        <p:txBody>
          <a:bodyPr/>
          <a:lstStyle/>
          <a:p>
            <a:fld id="{65EFFA93-4D76-4434-BAEB-C2CC90F4162E}" type="slidenum">
              <a:rPr lang="en-GB" smtClean="0"/>
              <a:t>11</a:t>
            </a:fld>
            <a:endParaRPr lang="en-GB"/>
          </a:p>
        </p:txBody>
      </p:sp>
    </p:spTree>
    <p:extLst>
      <p:ext uri="{BB962C8B-B14F-4D97-AF65-F5344CB8AC3E}">
        <p14:creationId xmlns:p14="http://schemas.microsoft.com/office/powerpoint/2010/main" val="2980597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A0B6C-2287-0071-9C0E-3C419199D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74BA5B-A0AD-FA0E-BCC3-5D032F7D0E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B7C5883-69DD-1E40-007A-311C21485C18}"/>
              </a:ext>
            </a:extLst>
          </p:cNvPr>
          <p:cNvSpPr>
            <a:spLocks noGrp="1"/>
          </p:cNvSpPr>
          <p:nvPr>
            <p:ph type="body" idx="1"/>
          </p:nvPr>
        </p:nvSpPr>
        <p:spPr/>
        <p:txBody>
          <a:bodyPr/>
          <a:lstStyle/>
          <a:p>
            <a:r>
              <a:rPr lang="en-GB" b="1" strike="noStrike" dirty="0"/>
              <a:t>Answer:</a:t>
            </a:r>
          </a:p>
          <a:p>
            <a:r>
              <a:rPr lang="en-GB" b="0" strike="noStrike" dirty="0"/>
              <a:t>The equilateral triangle, square and parallelogram make this shape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Year 1 </a:t>
            </a:r>
            <a:r>
              <a:rPr lang="en-GB" dirty="0"/>
              <a:t>– Geometry – properties of shapes: recognise and name common 2-D shapes [for example, rectangles (including squares), circles and triangles]</a:t>
            </a:r>
          </a:p>
        </p:txBody>
      </p:sp>
      <p:sp>
        <p:nvSpPr>
          <p:cNvPr id="4" name="Slide Number Placeholder 3">
            <a:extLst>
              <a:ext uri="{FF2B5EF4-FFF2-40B4-BE49-F238E27FC236}">
                <a16:creationId xmlns:a16="http://schemas.microsoft.com/office/drawing/2014/main" id="{C7C1F648-B08E-C08B-1C5F-38003C497FFE}"/>
              </a:ext>
            </a:extLst>
          </p:cNvPr>
          <p:cNvSpPr>
            <a:spLocks noGrp="1"/>
          </p:cNvSpPr>
          <p:nvPr>
            <p:ph type="sldNum" sz="quarter" idx="5"/>
          </p:nvPr>
        </p:nvSpPr>
        <p:spPr/>
        <p:txBody>
          <a:bodyPr/>
          <a:lstStyle/>
          <a:p>
            <a:fld id="{65EFFA93-4D76-4434-BAEB-C2CC90F4162E}" type="slidenum">
              <a:rPr lang="en-GB" smtClean="0"/>
              <a:t>12</a:t>
            </a:fld>
            <a:endParaRPr lang="en-GB"/>
          </a:p>
        </p:txBody>
      </p:sp>
    </p:spTree>
    <p:extLst>
      <p:ext uri="{BB962C8B-B14F-4D97-AF65-F5344CB8AC3E}">
        <p14:creationId xmlns:p14="http://schemas.microsoft.com/office/powerpoint/2010/main" val="749698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The equilateral triangle, square and rectangle make up this shape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Year 1 </a:t>
            </a:r>
            <a:r>
              <a:rPr lang="en-GB" dirty="0"/>
              <a:t>– Geometry – properties of shapes: recognise and name common 2-D shapes [for example, rectangles (including squares), circles and triangles]</a:t>
            </a:r>
          </a:p>
        </p:txBody>
      </p:sp>
      <p:sp>
        <p:nvSpPr>
          <p:cNvPr id="4" name="Slide Number Placeholder 3"/>
          <p:cNvSpPr>
            <a:spLocks noGrp="1"/>
          </p:cNvSpPr>
          <p:nvPr>
            <p:ph type="sldNum" sz="quarter" idx="5"/>
          </p:nvPr>
        </p:nvSpPr>
        <p:spPr/>
        <p:txBody>
          <a:bodyPr/>
          <a:lstStyle/>
          <a:p>
            <a:fld id="{65EFFA93-4D76-4434-BAEB-C2CC90F4162E}" type="slidenum">
              <a:rPr lang="en-GB" smtClean="0"/>
              <a:t>13</a:t>
            </a:fld>
            <a:endParaRPr lang="en-GB"/>
          </a:p>
        </p:txBody>
      </p:sp>
    </p:spTree>
    <p:extLst>
      <p:ext uri="{BB962C8B-B14F-4D97-AF65-F5344CB8AC3E}">
        <p14:creationId xmlns:p14="http://schemas.microsoft.com/office/powerpoint/2010/main" val="2877381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DEDD-536D-D7E8-53F2-6278A46440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D1D63-4A4F-1A1C-C834-F9C92EA942D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84BA97-72D1-9477-04CB-CAE0CC36F8B5}"/>
              </a:ext>
            </a:extLst>
          </p:cNvPr>
          <p:cNvSpPr>
            <a:spLocks noGrp="1"/>
          </p:cNvSpPr>
          <p:nvPr>
            <p:ph type="body" idx="1"/>
          </p:nvPr>
        </p:nvSpPr>
        <p:spPr/>
        <p:txBody>
          <a:bodyPr/>
          <a:lstStyle/>
          <a:p>
            <a:r>
              <a:rPr lang="en-GB" b="1" strike="noStrike" dirty="0"/>
              <a:t>Answer:</a:t>
            </a:r>
          </a:p>
          <a:p>
            <a:r>
              <a:rPr lang="en-GB" b="0" strike="noStrike" dirty="0"/>
              <a:t>The rectangle, equilateral triangle and parallelogram make this shape</a:t>
            </a:r>
          </a:p>
          <a:p>
            <a:endParaRPr lang="en-GB" b="0"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a:t>
            </a:r>
            <a:r>
              <a:rPr lang="en-GB" dirty="0"/>
              <a:t>– Geometry – properties of shapes: recognise and name common 2-D shapes [for example, rectangles (including squares), circles and triangles]</a:t>
            </a:r>
          </a:p>
        </p:txBody>
      </p:sp>
      <p:sp>
        <p:nvSpPr>
          <p:cNvPr id="4" name="Slide Number Placeholder 3">
            <a:extLst>
              <a:ext uri="{FF2B5EF4-FFF2-40B4-BE49-F238E27FC236}">
                <a16:creationId xmlns:a16="http://schemas.microsoft.com/office/drawing/2014/main" id="{C8D2EC63-7D83-DB71-F6B7-830B2ACA8437}"/>
              </a:ext>
            </a:extLst>
          </p:cNvPr>
          <p:cNvSpPr>
            <a:spLocks noGrp="1"/>
          </p:cNvSpPr>
          <p:nvPr>
            <p:ph type="sldNum" sz="quarter" idx="5"/>
          </p:nvPr>
        </p:nvSpPr>
        <p:spPr/>
        <p:txBody>
          <a:bodyPr/>
          <a:lstStyle/>
          <a:p>
            <a:fld id="{65EFFA93-4D76-4434-BAEB-C2CC90F4162E}" type="slidenum">
              <a:rPr lang="en-GB" smtClean="0"/>
              <a:t>14</a:t>
            </a:fld>
            <a:endParaRPr lang="en-GB"/>
          </a:p>
        </p:txBody>
      </p:sp>
    </p:spTree>
    <p:extLst>
      <p:ext uri="{BB962C8B-B14F-4D97-AF65-F5344CB8AC3E}">
        <p14:creationId xmlns:p14="http://schemas.microsoft.com/office/powerpoint/2010/main" val="2941838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02C1F-490B-E1A0-2379-CEE4B0EE4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1B9EA-782B-D828-1567-5F307C15C4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0C7067-1AF2-2A2F-B3FF-4BE62D08A689}"/>
              </a:ext>
            </a:extLst>
          </p:cNvPr>
          <p:cNvSpPr>
            <a:spLocks noGrp="1"/>
          </p:cNvSpPr>
          <p:nvPr>
            <p:ph type="body" idx="1"/>
          </p:nvPr>
        </p:nvSpPr>
        <p:spPr/>
        <p:txBody>
          <a:bodyPr/>
          <a:lstStyle/>
          <a:p>
            <a:r>
              <a:rPr lang="en-GB" b="1" strike="noStrike" dirty="0"/>
              <a:t>Answer:</a:t>
            </a:r>
          </a:p>
          <a:p>
            <a:r>
              <a:rPr lang="en-GB" b="0" strike="noStrike" dirty="0"/>
              <a:t>Seven ways: 7+0, 7+2, 7+4, 7+6, 7+8, 7+10, 7+12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b="1" kern="1200" dirty="0">
                <a:solidFill>
                  <a:schemeClr val="tx1"/>
                </a:solidFill>
                <a:effectLst/>
                <a:latin typeface="+mn-lt"/>
                <a:ea typeface="+mn-ea"/>
                <a:cs typeface="+mn-cs"/>
              </a:rPr>
              <a:t>r</a:t>
            </a:r>
            <a:r>
              <a:rPr lang="en-GB" sz="1200" kern="1200" dirty="0">
                <a:solidFill>
                  <a:schemeClr val="tx1"/>
                </a:solidFill>
                <a:effectLst/>
                <a:latin typeface="+mn-lt"/>
                <a:ea typeface="+mn-ea"/>
                <a:cs typeface="+mn-cs"/>
              </a:rPr>
              <a:t>epresent and use number bonds and related subtraction facts within 20</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add and subtract one-digit and two-digit numbers to 20, including zero</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CAE5BC0-3C31-F4D1-1C57-3F04653E8F0F}"/>
              </a:ext>
            </a:extLst>
          </p:cNvPr>
          <p:cNvSpPr>
            <a:spLocks noGrp="1"/>
          </p:cNvSpPr>
          <p:nvPr>
            <p:ph type="sldNum" sz="quarter" idx="5"/>
          </p:nvPr>
        </p:nvSpPr>
        <p:spPr/>
        <p:txBody>
          <a:bodyPr/>
          <a:lstStyle/>
          <a:p>
            <a:fld id="{67BD89B3-B9A9-BC4E-ACDE-A65ABD725109}" type="slidenum">
              <a:rPr lang="en-US" smtClean="0"/>
              <a:t>15</a:t>
            </a:fld>
            <a:endParaRPr lang="en-US"/>
          </a:p>
        </p:txBody>
      </p:sp>
    </p:spTree>
    <p:extLst>
      <p:ext uri="{BB962C8B-B14F-4D97-AF65-F5344CB8AC3E}">
        <p14:creationId xmlns:p14="http://schemas.microsoft.com/office/powerpoint/2010/main" val="3254417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74094-D179-DCE8-DC7C-935CAE3E6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C3EBA0-0E37-A384-782B-F8975302A79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5EB240-792D-949C-01EE-63D9B30C2A09}"/>
              </a:ext>
            </a:extLst>
          </p:cNvPr>
          <p:cNvSpPr>
            <a:spLocks noGrp="1"/>
          </p:cNvSpPr>
          <p:nvPr>
            <p:ph type="body" idx="1"/>
          </p:nvPr>
        </p:nvSpPr>
        <p:spPr/>
        <p:txBody>
          <a:bodyPr/>
          <a:lstStyle/>
          <a:p>
            <a:r>
              <a:rPr lang="en-GB" b="1" strike="noStrike" dirty="0"/>
              <a:t>Answer:</a:t>
            </a:r>
          </a:p>
          <a:p>
            <a:r>
              <a:rPr lang="en-GB" b="0" strike="noStrike" dirty="0"/>
              <a:t>13 ways allowing for left / right swaps: 12 + 0, 11 + 1, 10 + 2, 9 + 3, 8 + 4, 7 + 5, 6 + 6, 5 + 7. 4 + 8, 3 + 9, 2 + 10, 1 + 11, 0 + 12</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b="1" kern="1200" dirty="0">
                <a:solidFill>
                  <a:schemeClr val="tx1"/>
                </a:solidFill>
                <a:effectLst/>
                <a:latin typeface="+mn-lt"/>
                <a:ea typeface="+mn-ea"/>
                <a:cs typeface="+mn-cs"/>
              </a:rPr>
              <a:t>r</a:t>
            </a:r>
            <a:r>
              <a:rPr lang="en-GB" sz="1200" kern="1200" dirty="0">
                <a:solidFill>
                  <a:schemeClr val="tx1"/>
                </a:solidFill>
                <a:effectLst/>
                <a:latin typeface="+mn-lt"/>
                <a:ea typeface="+mn-ea"/>
                <a:cs typeface="+mn-cs"/>
              </a:rPr>
              <a:t>epresent and use number bonds and related subtraction facts within 20</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add and subtract one-digit and two-digit numbers to 20, including zero</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62FDC28-CEFB-ED92-66CC-59B5D13C9103}"/>
              </a:ext>
            </a:extLst>
          </p:cNvPr>
          <p:cNvSpPr>
            <a:spLocks noGrp="1"/>
          </p:cNvSpPr>
          <p:nvPr>
            <p:ph type="sldNum" sz="quarter" idx="5"/>
          </p:nvPr>
        </p:nvSpPr>
        <p:spPr/>
        <p:txBody>
          <a:bodyPr/>
          <a:lstStyle/>
          <a:p>
            <a:fld id="{67BD89B3-B9A9-BC4E-ACDE-A65ABD725109}" type="slidenum">
              <a:rPr lang="en-US" smtClean="0"/>
              <a:t>16</a:t>
            </a:fld>
            <a:endParaRPr lang="en-US"/>
          </a:p>
        </p:txBody>
      </p:sp>
    </p:spTree>
    <p:extLst>
      <p:ext uri="{BB962C8B-B14F-4D97-AF65-F5344CB8AC3E}">
        <p14:creationId xmlns:p14="http://schemas.microsoft.com/office/powerpoint/2010/main" val="1617839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66A8C-946F-387C-2E72-0B67983C2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E5A31-86D6-6F4C-3306-9814087BE1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7E7933-6B3F-CF4F-E4B6-352405D1C253}"/>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There are 6 combinations for every trio of unique numbers </a:t>
            </a:r>
            <a:r>
              <a:rPr lang="en-US" sz="1200" b="0" i="0" u="none" strike="noStrike" kern="1200" dirty="0" err="1">
                <a:solidFill>
                  <a:schemeClr val="tx1"/>
                </a:solidFill>
                <a:effectLst/>
                <a:latin typeface="+mn-lt"/>
                <a:ea typeface="+mn-ea"/>
                <a:cs typeface="+mn-cs"/>
              </a:rPr>
              <a:t>eg</a:t>
            </a:r>
            <a:r>
              <a:rPr lang="en-US" sz="1200" b="0" i="0" u="none" strike="noStrike" kern="1200" dirty="0">
                <a:solidFill>
                  <a:schemeClr val="tx1"/>
                </a:solidFill>
                <a:effectLst/>
                <a:latin typeface="+mn-lt"/>
                <a:ea typeface="+mn-ea"/>
                <a:cs typeface="+mn-cs"/>
              </a:rPr>
              <a:t>:</a:t>
            </a:r>
          </a:p>
          <a:p>
            <a:r>
              <a:rPr lang="en-US" sz="1200" b="0" i="0" u="none" strike="noStrike" kern="1200" dirty="0">
                <a:solidFill>
                  <a:schemeClr val="tx1"/>
                </a:solidFill>
                <a:effectLst/>
                <a:latin typeface="+mn-lt"/>
                <a:ea typeface="+mn-ea"/>
                <a:cs typeface="+mn-cs"/>
              </a:rPr>
              <a:t>4 + 1 + 0, 4 + 0 + 1, 0 + 1 + 4, 0 + 4 + 1, 1 + 4 + 0, 1 + 0 + 4</a:t>
            </a:r>
          </a:p>
          <a:p>
            <a:r>
              <a:rPr lang="en-US" sz="1200" b="0" i="0" u="none" strike="noStrike" kern="1200" dirty="0">
                <a:solidFill>
                  <a:schemeClr val="tx1"/>
                </a:solidFill>
                <a:effectLst/>
                <a:latin typeface="+mn-lt"/>
                <a:ea typeface="+mn-ea"/>
                <a:cs typeface="+mn-cs"/>
              </a:rPr>
              <a:t>So 6 each for (1, 2, 3), (0, 1, 4), (0, 2, 3) = 18 combinations</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There are 3 combinations for any trio that contain two identical numbers </a:t>
            </a:r>
            <a:r>
              <a:rPr lang="en-US" sz="1200" b="0" i="0" u="none" strike="noStrike" kern="1200" dirty="0" err="1">
                <a:solidFill>
                  <a:schemeClr val="tx1"/>
                </a:solidFill>
                <a:effectLst/>
                <a:latin typeface="+mn-lt"/>
                <a:ea typeface="+mn-ea"/>
                <a:cs typeface="+mn-cs"/>
              </a:rPr>
              <a:t>eg</a:t>
            </a:r>
            <a:r>
              <a:rPr lang="en-US" sz="1200" b="0" i="0" u="none" strike="noStrike"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5 + 0 + 0, 0 + 5 + 0, 0 + 0 + 5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So 3 combinations each for (0,0,5), (1, 1, 3), (2,2,1) = 9 combinations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9 + 18 = 27 combinations altogether</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b="1" kern="1200" dirty="0">
                <a:solidFill>
                  <a:schemeClr val="tx1"/>
                </a:solidFill>
                <a:effectLst/>
                <a:latin typeface="+mn-lt"/>
                <a:ea typeface="+mn-ea"/>
                <a:cs typeface="+mn-cs"/>
              </a:rPr>
              <a:t>r</a:t>
            </a:r>
            <a:r>
              <a:rPr lang="en-GB" sz="1200" kern="1200" dirty="0">
                <a:solidFill>
                  <a:schemeClr val="tx1"/>
                </a:solidFill>
                <a:effectLst/>
                <a:latin typeface="+mn-lt"/>
                <a:ea typeface="+mn-ea"/>
                <a:cs typeface="+mn-cs"/>
              </a:rPr>
              <a:t>epresent and use number bonds and related subtraction facts within 20</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add and subtract one-digit and two-digit numbers to 20, including zero</a:t>
            </a:r>
          </a:p>
          <a:p>
            <a:r>
              <a:rPr lang="en-GB" sz="1200" b="1"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07EE048-BE81-A126-284A-76D65F45BA04}"/>
              </a:ext>
            </a:extLst>
          </p:cNvPr>
          <p:cNvSpPr>
            <a:spLocks noGrp="1"/>
          </p:cNvSpPr>
          <p:nvPr>
            <p:ph type="sldNum" sz="quarter" idx="5"/>
          </p:nvPr>
        </p:nvSpPr>
        <p:spPr/>
        <p:txBody>
          <a:bodyPr/>
          <a:lstStyle/>
          <a:p>
            <a:fld id="{67BD89B3-B9A9-BC4E-ACDE-A65ABD725109}" type="slidenum">
              <a:rPr lang="en-US" smtClean="0"/>
              <a:t>17</a:t>
            </a:fld>
            <a:endParaRPr lang="en-US"/>
          </a:p>
        </p:txBody>
      </p:sp>
    </p:spTree>
    <p:extLst>
      <p:ext uri="{BB962C8B-B14F-4D97-AF65-F5344CB8AC3E}">
        <p14:creationId xmlns:p14="http://schemas.microsoft.com/office/powerpoint/2010/main" val="2006025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720BC-CE2A-7143-1B1B-01FF3A9A7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924D4-0AFC-B59E-7B92-80EE61B00F6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004465-DDAA-5D62-8E4F-CCB1C03688C6}"/>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example) 2D, quadrilateral, 4-sided shape, straight lines, 4 corners (vertices), both have (at least) 2 lines of symmetry. Encourage justification.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AD68F5B-FE68-67F4-EBA4-84487F651C41}"/>
              </a:ext>
            </a:extLst>
          </p:cNvPr>
          <p:cNvSpPr>
            <a:spLocks noGrp="1"/>
          </p:cNvSpPr>
          <p:nvPr>
            <p:ph type="sldNum" sz="quarter" idx="5"/>
          </p:nvPr>
        </p:nvSpPr>
        <p:spPr/>
        <p:txBody>
          <a:bodyPr/>
          <a:lstStyle/>
          <a:p>
            <a:fld id="{67BD89B3-B9A9-BC4E-ACDE-A65ABD725109}" type="slidenum">
              <a:rPr lang="en-US" smtClean="0"/>
              <a:t>18</a:t>
            </a:fld>
            <a:endParaRPr lang="en-US"/>
          </a:p>
        </p:txBody>
      </p:sp>
    </p:spTree>
    <p:extLst>
      <p:ext uri="{BB962C8B-B14F-4D97-AF65-F5344CB8AC3E}">
        <p14:creationId xmlns:p14="http://schemas.microsoft.com/office/powerpoint/2010/main" val="1860430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604D1-DAA4-57A2-42B4-BE1608233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44C36-086C-4B5F-0129-F86FA7C20D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BA5417-0BA6-2EC0-0111-3B23D10DFB57}"/>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example) The shape on the right has two sides longer than the others whereas the shape on the left has four equal sides.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5F975FF-33DA-162E-22E2-6DF4E42D4642}"/>
              </a:ext>
            </a:extLst>
          </p:cNvPr>
          <p:cNvSpPr>
            <a:spLocks noGrp="1"/>
          </p:cNvSpPr>
          <p:nvPr>
            <p:ph type="sldNum" sz="quarter" idx="5"/>
          </p:nvPr>
        </p:nvSpPr>
        <p:spPr/>
        <p:txBody>
          <a:bodyPr/>
          <a:lstStyle/>
          <a:p>
            <a:fld id="{67BD89B3-B9A9-BC4E-ACDE-A65ABD725109}" type="slidenum">
              <a:rPr lang="en-US" smtClean="0"/>
              <a:t>19</a:t>
            </a:fld>
            <a:endParaRPr lang="en-US"/>
          </a:p>
        </p:txBody>
      </p:sp>
    </p:spTree>
    <p:extLst>
      <p:ext uri="{BB962C8B-B14F-4D97-AF65-F5344CB8AC3E}">
        <p14:creationId xmlns:p14="http://schemas.microsoft.com/office/powerpoint/2010/main" val="755785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F0919-F937-E4B5-994B-7D9B8F197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75E8C0-7814-19CD-83D7-F9C450F6AEA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C8EAD1-2C34-7186-82F3-79C32CBEC34E}"/>
              </a:ext>
            </a:extLst>
          </p:cNvPr>
          <p:cNvSpPr>
            <a:spLocks noGrp="1"/>
          </p:cNvSpPr>
          <p:nvPr>
            <p:ph type="body" idx="1"/>
          </p:nvPr>
        </p:nvSpPr>
        <p:spPr/>
        <p:txBody>
          <a:bodyPr/>
          <a:lstStyle/>
          <a:p>
            <a:r>
              <a:rPr lang="en-GB" b="1" strike="noStrike" dirty="0"/>
              <a:t>Answer:</a:t>
            </a:r>
          </a:p>
          <a:p>
            <a:r>
              <a:rPr lang="en-GB" dirty="0"/>
              <a:t>2, 3, 5, 7</a:t>
            </a:r>
          </a:p>
          <a:p>
            <a:endParaRPr lang="en-GB" dirty="0"/>
          </a:p>
          <a:p>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number and place value:</a:t>
            </a:r>
          </a:p>
          <a:p>
            <a:r>
              <a:rPr lang="en-GB" dirty="0"/>
              <a:t>Count, read and write numbers to 100 in numerals</a:t>
            </a:r>
          </a:p>
          <a:p>
            <a:r>
              <a:rPr lang="en-GB" dirty="0"/>
              <a:t>Identify and represent numbers using objects and pictorial representations …</a:t>
            </a:r>
          </a:p>
        </p:txBody>
      </p:sp>
      <p:sp>
        <p:nvSpPr>
          <p:cNvPr id="4" name="Slide Number Placeholder 3">
            <a:extLst>
              <a:ext uri="{FF2B5EF4-FFF2-40B4-BE49-F238E27FC236}">
                <a16:creationId xmlns:a16="http://schemas.microsoft.com/office/drawing/2014/main" id="{E75CA3CC-5FA6-7F64-E42E-F2AB3D566DB0}"/>
              </a:ext>
            </a:extLst>
          </p:cNvPr>
          <p:cNvSpPr>
            <a:spLocks noGrp="1"/>
          </p:cNvSpPr>
          <p:nvPr>
            <p:ph type="sldNum" sz="quarter" idx="5"/>
          </p:nvPr>
        </p:nvSpPr>
        <p:spPr/>
        <p:txBody>
          <a:bodyPr/>
          <a:lstStyle/>
          <a:p>
            <a:fld id="{65EFFA93-4D76-4434-BAEB-C2CC90F4162E}" type="slidenum">
              <a:rPr lang="en-GB" smtClean="0"/>
              <a:t>2</a:t>
            </a:fld>
            <a:endParaRPr lang="en-GB"/>
          </a:p>
        </p:txBody>
      </p:sp>
    </p:spTree>
    <p:extLst>
      <p:ext uri="{BB962C8B-B14F-4D97-AF65-F5344CB8AC3E}">
        <p14:creationId xmlns:p14="http://schemas.microsoft.com/office/powerpoint/2010/main" val="2693546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812F0-3EBB-01A4-CAD7-A7DD3A0C5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6FE66-BFDD-2839-4EFA-5B3431C151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55D09A0-5D11-6D89-90DE-937530ACE341}"/>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example) 2D, quadrilateral, 4-sided shape, straight lines, 4 corners (vertices), A and C have (at least) 2 lines of symmetry. Encourage justification.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1232BAD-A488-47D2-82DF-87CEAAC3BAEA}"/>
              </a:ext>
            </a:extLst>
          </p:cNvPr>
          <p:cNvSpPr>
            <a:spLocks noGrp="1"/>
          </p:cNvSpPr>
          <p:nvPr>
            <p:ph type="sldNum" sz="quarter" idx="5"/>
          </p:nvPr>
        </p:nvSpPr>
        <p:spPr/>
        <p:txBody>
          <a:bodyPr/>
          <a:lstStyle/>
          <a:p>
            <a:fld id="{67BD89B3-B9A9-BC4E-ACDE-A65ABD725109}" type="slidenum">
              <a:rPr lang="en-US" smtClean="0"/>
              <a:t>20</a:t>
            </a:fld>
            <a:endParaRPr lang="en-US"/>
          </a:p>
        </p:txBody>
      </p:sp>
    </p:spTree>
    <p:extLst>
      <p:ext uri="{BB962C8B-B14F-4D97-AF65-F5344CB8AC3E}">
        <p14:creationId xmlns:p14="http://schemas.microsoft.com/office/powerpoint/2010/main" val="1292026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87A8B-E63B-612E-F03E-3F0F66D4A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13DEEE-BC8B-4B5C-6BAC-7F3F3CCF8B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1E9622A-FED9-48FA-F673-94C94280A645}"/>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 3p, 4p, 6, 7p, 10p</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5EE158D-7EE0-AF72-5CFA-0628F75487D1}"/>
              </a:ext>
            </a:extLst>
          </p:cNvPr>
          <p:cNvSpPr>
            <a:spLocks noGrp="1"/>
          </p:cNvSpPr>
          <p:nvPr>
            <p:ph type="sldNum" sz="quarter" idx="5"/>
          </p:nvPr>
        </p:nvSpPr>
        <p:spPr/>
        <p:txBody>
          <a:bodyPr/>
          <a:lstStyle/>
          <a:p>
            <a:fld id="{67BD89B3-B9A9-BC4E-ACDE-A65ABD725109}" type="slidenum">
              <a:rPr lang="en-US" smtClean="0"/>
              <a:t>21</a:t>
            </a:fld>
            <a:endParaRPr lang="en-US"/>
          </a:p>
        </p:txBody>
      </p:sp>
    </p:spTree>
    <p:extLst>
      <p:ext uri="{BB962C8B-B14F-4D97-AF65-F5344CB8AC3E}">
        <p14:creationId xmlns:p14="http://schemas.microsoft.com/office/powerpoint/2010/main" val="1933291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B39D0-1372-0CB4-EDE4-94CA187D2D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FBDFE-9FED-35F7-7A1D-D01FD0AD90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4BC4E9-42BD-ABC3-4B95-A943C6FC8F57}"/>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BB, BW, BG, WW, GG WG</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endParaRPr lang="en-GB" sz="1200"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6F64425-10F6-1E33-BE0E-45C919AC0577}"/>
              </a:ext>
            </a:extLst>
          </p:cNvPr>
          <p:cNvSpPr>
            <a:spLocks noGrp="1"/>
          </p:cNvSpPr>
          <p:nvPr>
            <p:ph type="sldNum" sz="quarter" idx="5"/>
          </p:nvPr>
        </p:nvSpPr>
        <p:spPr/>
        <p:txBody>
          <a:bodyPr/>
          <a:lstStyle/>
          <a:p>
            <a:fld id="{67BD89B3-B9A9-BC4E-ACDE-A65ABD725109}" type="slidenum">
              <a:rPr lang="en-US" smtClean="0"/>
              <a:t>22</a:t>
            </a:fld>
            <a:endParaRPr lang="en-US"/>
          </a:p>
        </p:txBody>
      </p:sp>
    </p:spTree>
    <p:extLst>
      <p:ext uri="{BB962C8B-B14F-4D97-AF65-F5344CB8AC3E}">
        <p14:creationId xmlns:p14="http://schemas.microsoft.com/office/powerpoint/2010/main" val="1031859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A7793-DFAB-E0D2-F2F6-152075116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2AEAD-A09F-ABE1-0370-47282377D6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332C96-E614-02B3-69B3-A179950445DF}"/>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60p, 65p, 70p, £1.05, £1.10</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477CACE-D576-97D2-A74C-25497A78C749}"/>
              </a:ext>
            </a:extLst>
          </p:cNvPr>
          <p:cNvSpPr>
            <a:spLocks noGrp="1"/>
          </p:cNvSpPr>
          <p:nvPr>
            <p:ph type="sldNum" sz="quarter" idx="5"/>
          </p:nvPr>
        </p:nvSpPr>
        <p:spPr/>
        <p:txBody>
          <a:bodyPr/>
          <a:lstStyle/>
          <a:p>
            <a:fld id="{67BD89B3-B9A9-BC4E-ACDE-A65ABD725109}" type="slidenum">
              <a:rPr lang="en-US" smtClean="0"/>
              <a:t>23</a:t>
            </a:fld>
            <a:endParaRPr lang="en-US"/>
          </a:p>
        </p:txBody>
      </p:sp>
    </p:spTree>
    <p:extLst>
      <p:ext uri="{BB962C8B-B14F-4D97-AF65-F5344CB8AC3E}">
        <p14:creationId xmlns:p14="http://schemas.microsoft.com/office/powerpoint/2010/main" val="1847695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15635-86FF-D443-80E2-033D2F837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55E6B-A83E-1C5E-1D41-8338C4DFC5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3B626E-7547-1B56-A08D-035AA339F025}"/>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Various, for example 8 + 13 = 21</a:t>
            </a:r>
          </a:p>
          <a:p>
            <a:r>
              <a:rPr lang="en-US" sz="1200" b="0" i="0" u="none" strike="noStrike" kern="1200" dirty="0">
                <a:solidFill>
                  <a:schemeClr val="tx1"/>
                </a:solidFill>
                <a:effectLst/>
                <a:latin typeface="+mn-lt"/>
                <a:ea typeface="+mn-ea"/>
                <a:cs typeface="+mn-cs"/>
              </a:rPr>
              <a:t>There are five possible totals: 13, 15, 18, 21, 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Y1 add and subtract one-digit and two-digit numbers to 20, including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solve problems with addition and subtraction:</a:t>
            </a:r>
          </a:p>
          <a:p>
            <a:r>
              <a:rPr lang="en-GB" sz="1200" kern="1200" dirty="0">
                <a:solidFill>
                  <a:schemeClr val="tx1"/>
                </a:solidFill>
                <a:effectLst/>
                <a:latin typeface="+mn-lt"/>
                <a:ea typeface="+mn-ea"/>
                <a:cs typeface="+mn-cs"/>
              </a:rPr>
              <a:t>Y2 add and subtract numbers using concrete objects, pictorial representations, and mentally, including: a two-digit number and 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D125A5-859F-B23E-924B-542F5E24C1BB}"/>
              </a:ext>
            </a:extLst>
          </p:cNvPr>
          <p:cNvSpPr>
            <a:spLocks noGrp="1"/>
          </p:cNvSpPr>
          <p:nvPr>
            <p:ph type="sldNum" sz="quarter" idx="5"/>
          </p:nvPr>
        </p:nvSpPr>
        <p:spPr/>
        <p:txBody>
          <a:bodyPr/>
          <a:lstStyle/>
          <a:p>
            <a:fld id="{67BD89B3-B9A9-BC4E-ACDE-A65ABD725109}" type="slidenum">
              <a:rPr lang="en-US" smtClean="0"/>
              <a:t>24</a:t>
            </a:fld>
            <a:endParaRPr lang="en-US"/>
          </a:p>
        </p:txBody>
      </p:sp>
    </p:spTree>
    <p:extLst>
      <p:ext uri="{BB962C8B-B14F-4D97-AF65-F5344CB8AC3E}">
        <p14:creationId xmlns:p14="http://schemas.microsoft.com/office/powerpoint/2010/main" val="11466971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FF3C1-2FE8-EDAA-DC87-1D075167A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8005E-0CA4-3F8B-210B-BB42E03468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5703B7-0744-5CB2-ACCC-76818B3B7204}"/>
              </a:ext>
            </a:extLst>
          </p:cNvPr>
          <p:cNvSpPr>
            <a:spLocks noGrp="1"/>
          </p:cNvSpPr>
          <p:nvPr>
            <p:ph type="body" idx="1"/>
          </p:nvPr>
        </p:nvSpPr>
        <p:spPr/>
        <p:txBody>
          <a:bodyPr/>
          <a:lstStyle/>
          <a:p>
            <a:r>
              <a:rPr lang="en-GB" b="1" strike="noStrike" dirty="0"/>
              <a:t>Answer:</a:t>
            </a:r>
          </a:p>
          <a:p>
            <a:r>
              <a:rPr lang="en-GB" b="0" strike="noStrike" dirty="0"/>
              <a:t>Various for example 5 + 5 = 10</a:t>
            </a:r>
          </a:p>
          <a:p>
            <a:r>
              <a:rPr lang="en-GB" b="0" strike="noStrike" dirty="0"/>
              <a:t>There are 3 possible totals: 5, 10, 15</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Y1 add and subtract one-digit and two-digit numbers to 20, including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solve problems with addition and subtraction:</a:t>
            </a:r>
          </a:p>
          <a:p>
            <a:r>
              <a:rPr lang="en-GB" sz="1200" kern="1200" dirty="0">
                <a:solidFill>
                  <a:schemeClr val="tx1"/>
                </a:solidFill>
                <a:effectLst/>
                <a:latin typeface="+mn-lt"/>
                <a:ea typeface="+mn-ea"/>
                <a:cs typeface="+mn-cs"/>
              </a:rPr>
              <a:t>Y2 add and subtract numbers using concrete objects, pictorial representations, and mentally, including: a two-digit number and 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667031F-4402-8CA5-C79A-6B2B5A0DAAB2}"/>
              </a:ext>
            </a:extLst>
          </p:cNvPr>
          <p:cNvSpPr>
            <a:spLocks noGrp="1"/>
          </p:cNvSpPr>
          <p:nvPr>
            <p:ph type="sldNum" sz="quarter" idx="5"/>
          </p:nvPr>
        </p:nvSpPr>
        <p:spPr/>
        <p:txBody>
          <a:bodyPr/>
          <a:lstStyle/>
          <a:p>
            <a:fld id="{67BD89B3-B9A9-BC4E-ACDE-A65ABD725109}" type="slidenum">
              <a:rPr lang="en-US" smtClean="0"/>
              <a:t>25</a:t>
            </a:fld>
            <a:endParaRPr lang="en-US"/>
          </a:p>
        </p:txBody>
      </p:sp>
    </p:spTree>
    <p:extLst>
      <p:ext uri="{BB962C8B-B14F-4D97-AF65-F5344CB8AC3E}">
        <p14:creationId xmlns:p14="http://schemas.microsoft.com/office/powerpoint/2010/main" val="2801863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769FA-98DB-6155-0D4F-FCDD4851C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5DE69-609B-3922-47A8-689BE30B4A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F54099-0835-7CCD-486B-3F9BEB60C63F}"/>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strike="noStrike" dirty="0"/>
              <a:t>Various for example 9 + 17 = 26</a:t>
            </a:r>
          </a:p>
          <a:p>
            <a:r>
              <a:rPr lang="en-US" sz="1200" b="0" i="0" u="none" strike="noStrike" kern="1200" dirty="0">
                <a:solidFill>
                  <a:schemeClr val="tx1"/>
                </a:solidFill>
                <a:effectLst/>
                <a:latin typeface="+mn-lt"/>
                <a:ea typeface="+mn-ea"/>
                <a:cs typeface="+mn-cs"/>
              </a:rPr>
              <a:t>There are 4 possible totals: 44, 45, 46, 54</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Y1 add and subtract one-digit and two-digit numbers to 20, including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solve problems with addition and subtraction:</a:t>
            </a:r>
          </a:p>
          <a:p>
            <a:r>
              <a:rPr lang="en-GB" sz="1200" kern="1200" dirty="0">
                <a:solidFill>
                  <a:schemeClr val="tx1"/>
                </a:solidFill>
                <a:effectLst/>
                <a:latin typeface="+mn-lt"/>
                <a:ea typeface="+mn-ea"/>
                <a:cs typeface="+mn-cs"/>
              </a:rPr>
              <a:t>Y2 add and subtract numbers using concrete objects, pictorial representations, and mentally, including: a two-digit number and 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8BC6FE0-5FDA-F1FE-F100-1BD9569E2FFF}"/>
              </a:ext>
            </a:extLst>
          </p:cNvPr>
          <p:cNvSpPr>
            <a:spLocks noGrp="1"/>
          </p:cNvSpPr>
          <p:nvPr>
            <p:ph type="sldNum" sz="quarter" idx="5"/>
          </p:nvPr>
        </p:nvSpPr>
        <p:spPr/>
        <p:txBody>
          <a:bodyPr/>
          <a:lstStyle/>
          <a:p>
            <a:fld id="{67BD89B3-B9A9-BC4E-ACDE-A65ABD725109}" type="slidenum">
              <a:rPr lang="en-US" smtClean="0"/>
              <a:t>26</a:t>
            </a:fld>
            <a:endParaRPr lang="en-US"/>
          </a:p>
        </p:txBody>
      </p:sp>
    </p:spTree>
    <p:extLst>
      <p:ext uri="{BB962C8B-B14F-4D97-AF65-F5344CB8AC3E}">
        <p14:creationId xmlns:p14="http://schemas.microsoft.com/office/powerpoint/2010/main" val="3665242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5 + 6 + 0</a:t>
            </a:r>
          </a:p>
          <a:p>
            <a:r>
              <a:rPr lang="en-GB" b="0" strike="noStrike" dirty="0"/>
              <a:t>5 + 5 + 1 </a:t>
            </a:r>
          </a:p>
          <a:p>
            <a:r>
              <a:rPr lang="en-GB" b="0" strike="noStrike" dirty="0"/>
              <a:t>5 + 4 + 2</a:t>
            </a:r>
          </a:p>
          <a:p>
            <a:r>
              <a:rPr lang="en-GB" b="0" strike="noStrike" dirty="0"/>
              <a:t>5 + 3 + 3</a:t>
            </a:r>
          </a:p>
          <a:p>
            <a:r>
              <a:rPr lang="en-GB" b="0" strike="noStrike" dirty="0"/>
              <a:t>(plus rearrangements)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read, write and interpret mathematical statements involving addition (+), subtraction (–) and equals (=) signs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problems with addition and subtraction: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GB" sz="1200"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27</a:t>
            </a:fld>
            <a:endParaRPr lang="en-GB"/>
          </a:p>
        </p:txBody>
      </p:sp>
    </p:spTree>
    <p:extLst>
      <p:ext uri="{BB962C8B-B14F-4D97-AF65-F5344CB8AC3E}">
        <p14:creationId xmlns:p14="http://schemas.microsoft.com/office/powerpoint/2010/main" val="18721814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5EAC-A461-EFE4-F885-75F11F230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B1642-AD10-1543-F9CE-7E467B53876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475E49-6987-7AB1-BEAE-624CBFA871E9}"/>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£1.10, £1.05, 65p</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946F3EE-87DD-2D9C-8FDF-EF4DF9E90C78}"/>
              </a:ext>
            </a:extLst>
          </p:cNvPr>
          <p:cNvSpPr>
            <a:spLocks noGrp="1"/>
          </p:cNvSpPr>
          <p:nvPr>
            <p:ph type="sldNum" sz="quarter" idx="5"/>
          </p:nvPr>
        </p:nvSpPr>
        <p:spPr/>
        <p:txBody>
          <a:bodyPr/>
          <a:lstStyle/>
          <a:p>
            <a:fld id="{67BD89B3-B9A9-BC4E-ACDE-A65ABD725109}" type="slidenum">
              <a:rPr lang="en-US" smtClean="0"/>
              <a:t>28</a:t>
            </a:fld>
            <a:endParaRPr lang="en-US"/>
          </a:p>
        </p:txBody>
      </p:sp>
    </p:spTree>
    <p:extLst>
      <p:ext uri="{BB962C8B-B14F-4D97-AF65-F5344CB8AC3E}">
        <p14:creationId xmlns:p14="http://schemas.microsoft.com/office/powerpoint/2010/main" val="265148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778A7-E1A5-47DA-E1A0-0815CA998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3486D-C6E5-3D55-ED48-1FCDEC76F4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5DCC35-7A35-BDEA-BC99-486FB21BCB98}"/>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15p, 11p, 6p</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528F071-A3F0-0152-EF91-1B54E7BD5A7A}"/>
              </a:ext>
            </a:extLst>
          </p:cNvPr>
          <p:cNvSpPr>
            <a:spLocks noGrp="1"/>
          </p:cNvSpPr>
          <p:nvPr>
            <p:ph type="sldNum" sz="quarter" idx="5"/>
          </p:nvPr>
        </p:nvSpPr>
        <p:spPr/>
        <p:txBody>
          <a:bodyPr/>
          <a:lstStyle/>
          <a:p>
            <a:fld id="{67BD89B3-B9A9-BC4E-ACDE-A65ABD725109}" type="slidenum">
              <a:rPr lang="en-US" smtClean="0"/>
              <a:t>29</a:t>
            </a:fld>
            <a:endParaRPr lang="en-US"/>
          </a:p>
        </p:txBody>
      </p:sp>
    </p:spTree>
    <p:extLst>
      <p:ext uri="{BB962C8B-B14F-4D97-AF65-F5344CB8AC3E}">
        <p14:creationId xmlns:p14="http://schemas.microsoft.com/office/powerpoint/2010/main" val="223841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9C8C-F9AE-0203-DEF2-A1CC0DF2AA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2F7B8-7E2A-574F-1A00-A0736520BDB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BF925E-63E0-AAA2-99F9-DC0B1A5165CB}"/>
              </a:ext>
            </a:extLst>
          </p:cNvPr>
          <p:cNvSpPr>
            <a:spLocks noGrp="1"/>
          </p:cNvSpPr>
          <p:nvPr>
            <p:ph type="body" idx="1"/>
          </p:nvPr>
        </p:nvSpPr>
        <p:spPr/>
        <p:txBody>
          <a:bodyPr/>
          <a:lstStyle/>
          <a:p>
            <a:r>
              <a:rPr lang="en-GB" b="1" strike="noStrike" dirty="0"/>
              <a:t>Answer:</a:t>
            </a:r>
          </a:p>
          <a:p>
            <a:r>
              <a:rPr lang="en-GB" b="0" strike="noStrike" dirty="0"/>
              <a:t>4, 7, 10</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number and place value:</a:t>
            </a:r>
          </a:p>
          <a:p>
            <a:r>
              <a:rPr lang="en-GB" dirty="0"/>
              <a:t>Count, read and write numbers to 100 in numerals</a:t>
            </a:r>
          </a:p>
          <a:p>
            <a:r>
              <a:rPr lang="en-GB" dirty="0"/>
              <a:t>Identify and represent numbers using objects and pictorial representations …</a:t>
            </a:r>
          </a:p>
        </p:txBody>
      </p:sp>
      <p:sp>
        <p:nvSpPr>
          <p:cNvPr id="4" name="Slide Number Placeholder 3">
            <a:extLst>
              <a:ext uri="{FF2B5EF4-FFF2-40B4-BE49-F238E27FC236}">
                <a16:creationId xmlns:a16="http://schemas.microsoft.com/office/drawing/2014/main" id="{03AF7D04-2BAF-2A80-82A8-C86B51FE7818}"/>
              </a:ext>
            </a:extLst>
          </p:cNvPr>
          <p:cNvSpPr>
            <a:spLocks noGrp="1"/>
          </p:cNvSpPr>
          <p:nvPr>
            <p:ph type="sldNum" sz="quarter" idx="5"/>
          </p:nvPr>
        </p:nvSpPr>
        <p:spPr/>
        <p:txBody>
          <a:bodyPr/>
          <a:lstStyle/>
          <a:p>
            <a:fld id="{65EFFA93-4D76-4434-BAEB-C2CC90F4162E}" type="slidenum">
              <a:rPr lang="en-GB" smtClean="0"/>
              <a:t>3</a:t>
            </a:fld>
            <a:endParaRPr lang="en-GB"/>
          </a:p>
        </p:txBody>
      </p:sp>
    </p:spTree>
    <p:extLst>
      <p:ext uri="{BB962C8B-B14F-4D97-AF65-F5344CB8AC3E}">
        <p14:creationId xmlns:p14="http://schemas.microsoft.com/office/powerpoint/2010/main" val="25315859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43D5F-99A4-2F4A-F43D-443128692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E8293-64C0-BBE5-6096-4092F8F56B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AB6A33-ECB9-669A-85E1-2409F8715CCD}"/>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£2.16, £1.16, 66p, 36p, 26p, 21p, 18p, 17p</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F8B3B8C-CCB8-A4FE-968E-8B43ED73C875}"/>
              </a:ext>
            </a:extLst>
          </p:cNvPr>
          <p:cNvSpPr>
            <a:spLocks noGrp="1"/>
          </p:cNvSpPr>
          <p:nvPr>
            <p:ph type="sldNum" sz="quarter" idx="5"/>
          </p:nvPr>
        </p:nvSpPr>
        <p:spPr/>
        <p:txBody>
          <a:bodyPr/>
          <a:lstStyle/>
          <a:p>
            <a:fld id="{67BD89B3-B9A9-BC4E-ACDE-A65ABD725109}" type="slidenum">
              <a:rPr lang="en-US" smtClean="0"/>
              <a:t>30</a:t>
            </a:fld>
            <a:endParaRPr lang="en-US"/>
          </a:p>
        </p:txBody>
      </p:sp>
    </p:spTree>
    <p:extLst>
      <p:ext uri="{BB962C8B-B14F-4D97-AF65-F5344CB8AC3E}">
        <p14:creationId xmlns:p14="http://schemas.microsoft.com/office/powerpoint/2010/main" val="3649163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F79D4-415B-0915-4C6E-AD2B92092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18D632-6E17-B667-085F-0EA70997AF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F40A12-CE44-A227-D1C9-977E8A692242}"/>
              </a:ext>
            </a:extLst>
          </p:cNvPr>
          <p:cNvSpPr>
            <a:spLocks noGrp="1"/>
          </p:cNvSpPr>
          <p:nvPr>
            <p:ph type="body" idx="1"/>
          </p:nvPr>
        </p:nvSpPr>
        <p:spPr/>
        <p:txBody>
          <a:bodyPr/>
          <a:lstStyle/>
          <a:p>
            <a:r>
              <a:rPr lang="en-GB" b="1" strike="noStrike" dirty="0"/>
              <a:t>Answer:</a:t>
            </a:r>
          </a:p>
          <a:p>
            <a:r>
              <a:rPr lang="en-GB" b="0" strike="noStrike" dirty="0"/>
              <a:t>Hannah can only have 5p and 5p, or 10p and 5p. </a:t>
            </a:r>
          </a:p>
          <a:p>
            <a:r>
              <a:rPr lang="en-GB" b="0" strike="noStrike" dirty="0"/>
              <a:t>If Hannah has 5p and 5p, then Millie could have: </a:t>
            </a:r>
          </a:p>
          <a:p>
            <a:r>
              <a:rPr lang="en-GB" b="0" strike="noStrike" dirty="0"/>
              <a:t>2p x 3, 1p x 5</a:t>
            </a:r>
          </a:p>
          <a:p>
            <a:r>
              <a:rPr lang="en-GB" b="0" strike="noStrike" dirty="0"/>
              <a:t>2p x 4, 1p x 4</a:t>
            </a:r>
          </a:p>
          <a:p>
            <a:r>
              <a:rPr lang="en-GB" b="0" strike="noStrike" dirty="0"/>
              <a:t>2p x 5, 1p x 3</a:t>
            </a:r>
          </a:p>
          <a:p>
            <a:r>
              <a:rPr lang="en-GB" b="0" strike="noStrike" dirty="0"/>
              <a:t>2p x 6, 1p x 2</a:t>
            </a:r>
          </a:p>
          <a:p>
            <a:r>
              <a:rPr lang="en-GB" b="0" strike="noStrike" dirty="0"/>
              <a:t>2p x 7, 1p x 1</a:t>
            </a:r>
          </a:p>
          <a:p>
            <a:r>
              <a:rPr lang="en-GB" b="0" strike="noStrike" dirty="0"/>
              <a:t>2p x 8</a:t>
            </a:r>
          </a:p>
          <a:p>
            <a:r>
              <a:rPr lang="en-GB" b="0" strike="noStrike" dirty="0"/>
              <a:t>If Hannah has 10p + 5p, then Millie must have eight 2p coins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5310F26-6DC6-2AAD-ED0D-BE91253452D8}"/>
              </a:ext>
            </a:extLst>
          </p:cNvPr>
          <p:cNvSpPr>
            <a:spLocks noGrp="1"/>
          </p:cNvSpPr>
          <p:nvPr>
            <p:ph type="sldNum" sz="quarter" idx="5"/>
          </p:nvPr>
        </p:nvSpPr>
        <p:spPr/>
        <p:txBody>
          <a:bodyPr/>
          <a:lstStyle/>
          <a:p>
            <a:fld id="{67BD89B3-B9A9-BC4E-ACDE-A65ABD725109}" type="slidenum">
              <a:rPr lang="en-US" smtClean="0"/>
              <a:t>31</a:t>
            </a:fld>
            <a:endParaRPr lang="en-US"/>
          </a:p>
        </p:txBody>
      </p:sp>
    </p:spTree>
    <p:extLst>
      <p:ext uri="{BB962C8B-B14F-4D97-AF65-F5344CB8AC3E}">
        <p14:creationId xmlns:p14="http://schemas.microsoft.com/office/powerpoint/2010/main" val="39985356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59F65-1DBB-7704-0AD9-28B6EEBDB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B3D4C-42BF-FF68-82C4-E7366CF6FD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8EC822-8EEE-54D0-3962-51AE9DAE9F5D}"/>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10p+5p+2p, </a:t>
            </a:r>
          </a:p>
          <a:p>
            <a:r>
              <a:rPr lang="en-US" sz="1200" b="0" i="0" u="none" strike="noStrike" kern="1200" dirty="0">
                <a:solidFill>
                  <a:schemeClr val="tx1"/>
                </a:solidFill>
                <a:effectLst/>
                <a:latin typeface="+mn-lt"/>
                <a:ea typeface="+mn-ea"/>
                <a:cs typeface="+mn-cs"/>
              </a:rPr>
              <a:t>10p+2p+2p+2p+1p, </a:t>
            </a:r>
          </a:p>
          <a:p>
            <a:r>
              <a:rPr lang="en-US" sz="1200" b="0" i="0" u="none" strike="noStrike" kern="1200" dirty="0">
                <a:solidFill>
                  <a:schemeClr val="tx1"/>
                </a:solidFill>
                <a:effectLst/>
                <a:latin typeface="+mn-lt"/>
                <a:ea typeface="+mn-ea"/>
                <a:cs typeface="+mn-cs"/>
              </a:rPr>
              <a:t>10p+1p+1p+1p+1p+1p+1p+1p, </a:t>
            </a:r>
          </a:p>
          <a:p>
            <a:r>
              <a:rPr lang="en-US" sz="1200" b="0" i="0" u="none" strike="noStrike" kern="1200" dirty="0">
                <a:solidFill>
                  <a:schemeClr val="tx1"/>
                </a:solidFill>
                <a:effectLst/>
                <a:latin typeface="+mn-lt"/>
                <a:ea typeface="+mn-ea"/>
                <a:cs typeface="+mn-cs"/>
              </a:rPr>
              <a:t>5p+5p+5p+1p+1p</a:t>
            </a:r>
          </a:p>
          <a:p>
            <a:r>
              <a:rPr lang="en-US" sz="1200" b="0" i="0" u="none" strike="noStrike" kern="1200" dirty="0">
                <a:solidFill>
                  <a:schemeClr val="tx1"/>
                </a:solidFill>
                <a:effectLst/>
                <a:latin typeface="+mn-lt"/>
                <a:ea typeface="+mn-ea"/>
                <a:cs typeface="+mn-cs"/>
              </a:rPr>
              <a:t>5p+5p+5p+2p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2p+2p+2p+2p+2p+1p+1p+1p+1p+1p+1p+1p,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2p+2p+2p+2p+1p+1p+1p+1p+1p+1p+1p+1p+1p,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2p+2p+2p+1p+1p+1p+1p+1p+1p+1p+1p+1p+1p+1p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2p+2p+1p+1p+1p+1p+1p+1p+1p+1p+1p+1p+1p+1p+1p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2p+1p+1p+1p+1p+1p+1p+1p+1p+1p+1p+1p+1p+1p+1p+1p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1+1p+1p+1p+1p+1p+1p+1p+1p+1p+1p+1p+1p+1p+1p+1p+1p</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8E5A786-3567-32DA-9797-B58F6D96BB6A}"/>
              </a:ext>
            </a:extLst>
          </p:cNvPr>
          <p:cNvSpPr>
            <a:spLocks noGrp="1"/>
          </p:cNvSpPr>
          <p:nvPr>
            <p:ph type="sldNum" sz="quarter" idx="5"/>
          </p:nvPr>
        </p:nvSpPr>
        <p:spPr/>
        <p:txBody>
          <a:bodyPr/>
          <a:lstStyle/>
          <a:p>
            <a:fld id="{67BD89B3-B9A9-BC4E-ACDE-A65ABD725109}" type="slidenum">
              <a:rPr lang="en-US" smtClean="0"/>
              <a:t>32</a:t>
            </a:fld>
            <a:endParaRPr lang="en-US"/>
          </a:p>
        </p:txBody>
      </p:sp>
    </p:spTree>
    <p:extLst>
      <p:ext uri="{BB962C8B-B14F-4D97-AF65-F5344CB8AC3E}">
        <p14:creationId xmlns:p14="http://schemas.microsoft.com/office/powerpoint/2010/main" val="2327529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C420-69E7-1D4A-3CDB-1A58133DA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05341-F757-9E63-AE59-A09F41FA50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94F9C1-88A6-5CAC-8F84-77D06827432E}"/>
              </a:ext>
            </a:extLst>
          </p:cNvPr>
          <p:cNvSpPr>
            <a:spLocks noGrp="1"/>
          </p:cNvSpPr>
          <p:nvPr>
            <p:ph type="body" idx="1"/>
          </p:nvPr>
        </p:nvSpPr>
        <p:spPr/>
        <p:txBody>
          <a:bodyPr/>
          <a:lstStyle/>
          <a:p>
            <a:r>
              <a:rPr lang="en-GB" b="1" strike="noStrike" dirty="0"/>
              <a:t>Answer:</a:t>
            </a:r>
          </a:p>
          <a:p>
            <a:r>
              <a:rPr lang="en-GB" b="0" strike="noStrike" dirty="0"/>
              <a:t>10p</a:t>
            </a:r>
          </a:p>
          <a:p>
            <a:r>
              <a:rPr lang="en-GB" b="0" strike="noStrike" dirty="0"/>
              <a:t>5p, 5p</a:t>
            </a:r>
          </a:p>
          <a:p>
            <a:r>
              <a:rPr lang="en-GB" b="0" strike="noStrike" dirty="0"/>
              <a:t>5p, 2p, 2p, 1p</a:t>
            </a:r>
          </a:p>
          <a:p>
            <a:r>
              <a:rPr lang="en-GB" b="0" strike="noStrike" dirty="0"/>
              <a:t>5p, 2p, 1p, 1p, 1p</a:t>
            </a:r>
          </a:p>
          <a:p>
            <a:r>
              <a:rPr lang="en-GB" b="0" strike="noStrike" dirty="0"/>
              <a:t>5p, 1p, 1p, 1p, 1p, 1p</a:t>
            </a:r>
          </a:p>
          <a:p>
            <a:r>
              <a:rPr lang="en-GB" b="0" strike="noStrike" dirty="0"/>
              <a:t>2p + 8 x 1p</a:t>
            </a:r>
          </a:p>
          <a:p>
            <a:r>
              <a:rPr lang="en-GB" b="0" strike="noStrike" dirty="0"/>
              <a:t>2p x 2 + 1p x 6</a:t>
            </a:r>
          </a:p>
          <a:p>
            <a:r>
              <a:rPr lang="en-GB" b="0" strike="noStrike" dirty="0"/>
              <a:t>2p x 3 + 1p x 4</a:t>
            </a:r>
          </a:p>
          <a:p>
            <a:r>
              <a:rPr lang="en-GB" b="0" strike="noStrike" dirty="0"/>
              <a:t>2p x 4 + 1p x 2</a:t>
            </a:r>
          </a:p>
          <a:p>
            <a:r>
              <a:rPr lang="en-GB" b="0" strike="noStrike" dirty="0"/>
              <a:t>2p x 5</a:t>
            </a:r>
          </a:p>
          <a:p>
            <a:r>
              <a:rPr lang="en-GB" b="0" strike="noStrike" dirty="0"/>
              <a:t>1p x 10</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7E974B2-5D06-470B-23BA-DFAE4908B565}"/>
              </a:ext>
            </a:extLst>
          </p:cNvPr>
          <p:cNvSpPr>
            <a:spLocks noGrp="1"/>
          </p:cNvSpPr>
          <p:nvPr>
            <p:ph type="sldNum" sz="quarter" idx="5"/>
          </p:nvPr>
        </p:nvSpPr>
        <p:spPr/>
        <p:txBody>
          <a:bodyPr/>
          <a:lstStyle/>
          <a:p>
            <a:fld id="{67BD89B3-B9A9-BC4E-ACDE-A65ABD725109}" type="slidenum">
              <a:rPr lang="en-US" smtClean="0"/>
              <a:t>33</a:t>
            </a:fld>
            <a:endParaRPr lang="en-US"/>
          </a:p>
        </p:txBody>
      </p:sp>
    </p:spTree>
    <p:extLst>
      <p:ext uri="{BB962C8B-B14F-4D97-AF65-F5344CB8AC3E}">
        <p14:creationId xmlns:p14="http://schemas.microsoft.com/office/powerpoint/2010/main" val="42358050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8CD67-2F40-32BA-F443-02DA8A371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380DD-4100-E991-6326-60E3926145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A2C5D3-D8A8-D79E-DA56-DE0FC732BA25}"/>
              </a:ext>
            </a:extLst>
          </p:cNvPr>
          <p:cNvSpPr>
            <a:spLocks noGrp="1"/>
          </p:cNvSpPr>
          <p:nvPr>
            <p:ph type="body" idx="1"/>
          </p:nvPr>
        </p:nvSpPr>
        <p:spPr/>
        <p:txBody>
          <a:bodyPr/>
          <a:lstStyle/>
          <a:p>
            <a:r>
              <a:rPr lang="en-GB" b="1" strike="noStrike" dirty="0"/>
              <a:t>Answer:</a:t>
            </a:r>
          </a:p>
          <a:p>
            <a:r>
              <a:rPr lang="en-GB" b="0" strike="noStrike" dirty="0"/>
              <a:t>20p, 10p, 5p, 1p</a:t>
            </a:r>
          </a:p>
          <a:p>
            <a:r>
              <a:rPr lang="en-GB" b="0" strike="noStrike" dirty="0"/>
              <a:t>7 x 5p + 1p (seven silver coins)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know the value of different denominations of coins and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solve one-step problems that involve addition and subtraction, using concrete objects and pictorial representations, and missing number problems such as 7 = – 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problems with addition and subtraction:</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use symbols for pounds (£) and pence (p); combine amounts to make a particular value</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find different combinations of coins that equal the same amounts of money</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simple problems in a practical context involving addition and subtraction of money of the same unit, including giving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DFF7D70-B7BD-FDC8-9741-40368E74A729}"/>
              </a:ext>
            </a:extLst>
          </p:cNvPr>
          <p:cNvSpPr>
            <a:spLocks noGrp="1"/>
          </p:cNvSpPr>
          <p:nvPr>
            <p:ph type="sldNum" sz="quarter" idx="5"/>
          </p:nvPr>
        </p:nvSpPr>
        <p:spPr/>
        <p:txBody>
          <a:bodyPr/>
          <a:lstStyle/>
          <a:p>
            <a:fld id="{67BD89B3-B9A9-BC4E-ACDE-A65ABD725109}" type="slidenum">
              <a:rPr lang="en-US" smtClean="0"/>
              <a:t>34</a:t>
            </a:fld>
            <a:endParaRPr lang="en-US"/>
          </a:p>
        </p:txBody>
      </p:sp>
    </p:spTree>
    <p:extLst>
      <p:ext uri="{BB962C8B-B14F-4D97-AF65-F5344CB8AC3E}">
        <p14:creationId xmlns:p14="http://schemas.microsoft.com/office/powerpoint/2010/main" val="27169685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989B-6DD6-F6FF-C10F-A2BD05FB9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560F6-A366-F2C0-A8D0-6AA8FEAFD8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3E3373-1F34-C7BA-7420-53BE84A1FC73}"/>
              </a:ext>
            </a:extLst>
          </p:cNvPr>
          <p:cNvSpPr>
            <a:spLocks noGrp="1"/>
          </p:cNvSpPr>
          <p:nvPr>
            <p:ph type="body" idx="1"/>
          </p:nvPr>
        </p:nvSpPr>
        <p:spPr/>
        <p:txBody>
          <a:bodyPr/>
          <a:lstStyle/>
          <a:p>
            <a:r>
              <a:rPr lang="en-GB" b="1" strike="noStrike" dirty="0"/>
              <a:t>Answer:</a:t>
            </a:r>
          </a:p>
          <a:p>
            <a:r>
              <a:rPr lang="en-GB" b="0" strike="noStrike" dirty="0"/>
              <a:t>Various, for example, a parallelogram</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b="1" kern="1200" dirty="0">
                <a:solidFill>
                  <a:schemeClr val="tx1"/>
                </a:solidFill>
                <a:effectLst/>
                <a:latin typeface="+mn-lt"/>
                <a:ea typeface="+mn-ea"/>
                <a:cs typeface="+mn-cs"/>
              </a:rPr>
              <a:t>i</a:t>
            </a:r>
            <a:r>
              <a:rPr lang="en-GB" sz="1200" kern="1200" dirty="0">
                <a:solidFill>
                  <a:schemeClr val="tx1"/>
                </a:solidFill>
                <a:effectLst/>
                <a:latin typeface="+mn-lt"/>
                <a:ea typeface="+mn-ea"/>
                <a:cs typeface="+mn-cs"/>
              </a:rPr>
              <a:t>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E5E36CA-1F6F-F81A-5FA2-2E4D8DA15BAA}"/>
              </a:ext>
            </a:extLst>
          </p:cNvPr>
          <p:cNvSpPr>
            <a:spLocks noGrp="1"/>
          </p:cNvSpPr>
          <p:nvPr>
            <p:ph type="sldNum" sz="quarter" idx="5"/>
          </p:nvPr>
        </p:nvSpPr>
        <p:spPr/>
        <p:txBody>
          <a:bodyPr/>
          <a:lstStyle/>
          <a:p>
            <a:fld id="{67BD89B3-B9A9-BC4E-ACDE-A65ABD725109}" type="slidenum">
              <a:rPr lang="en-US" smtClean="0"/>
              <a:t>35</a:t>
            </a:fld>
            <a:endParaRPr lang="en-US"/>
          </a:p>
        </p:txBody>
      </p:sp>
    </p:spTree>
    <p:extLst>
      <p:ext uri="{BB962C8B-B14F-4D97-AF65-F5344CB8AC3E}">
        <p14:creationId xmlns:p14="http://schemas.microsoft.com/office/powerpoint/2010/main" val="572996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C9C77-B7BE-4D82-4711-598362C8D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A36A0-72C7-F03A-5E94-F0721F9126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A3FE58-61AC-9F49-BC0A-132FAE7E83CB}"/>
              </a:ext>
            </a:extLst>
          </p:cNvPr>
          <p:cNvSpPr>
            <a:spLocks noGrp="1"/>
          </p:cNvSpPr>
          <p:nvPr>
            <p:ph type="body" idx="1"/>
          </p:nvPr>
        </p:nvSpPr>
        <p:spPr/>
        <p:txBody>
          <a:bodyPr/>
          <a:lstStyle/>
          <a:p>
            <a:r>
              <a:rPr lang="en-GB" b="1" strike="noStrike" dirty="0"/>
              <a:t>Answer:</a:t>
            </a:r>
          </a:p>
          <a:p>
            <a:r>
              <a:rPr lang="en-GB" b="0" strike="noStrike" dirty="0"/>
              <a:t>Various. Justification of choice is what is important. Emphasise mathematical vocabulary.</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7A972DD-62B1-154A-2FA4-E55AD27CD934}"/>
              </a:ext>
            </a:extLst>
          </p:cNvPr>
          <p:cNvSpPr>
            <a:spLocks noGrp="1"/>
          </p:cNvSpPr>
          <p:nvPr>
            <p:ph type="sldNum" sz="quarter" idx="5"/>
          </p:nvPr>
        </p:nvSpPr>
        <p:spPr/>
        <p:txBody>
          <a:bodyPr/>
          <a:lstStyle/>
          <a:p>
            <a:fld id="{67BD89B3-B9A9-BC4E-ACDE-A65ABD725109}" type="slidenum">
              <a:rPr lang="en-US" smtClean="0"/>
              <a:t>36</a:t>
            </a:fld>
            <a:endParaRPr lang="en-US"/>
          </a:p>
        </p:txBody>
      </p:sp>
    </p:spTree>
    <p:extLst>
      <p:ext uri="{BB962C8B-B14F-4D97-AF65-F5344CB8AC3E}">
        <p14:creationId xmlns:p14="http://schemas.microsoft.com/office/powerpoint/2010/main" val="83430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3B561-89C3-576D-8330-8A3B33DB6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803E5-5A72-F7F3-A65A-A4CC570B48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BDDE31A-E66B-B581-B58E-2D3C8367757D}"/>
              </a:ext>
            </a:extLst>
          </p:cNvPr>
          <p:cNvSpPr>
            <a:spLocks noGrp="1"/>
          </p:cNvSpPr>
          <p:nvPr>
            <p:ph type="body" idx="1"/>
          </p:nvPr>
        </p:nvSpPr>
        <p:spPr/>
        <p:txBody>
          <a:bodyPr/>
          <a:lstStyle/>
          <a:p>
            <a:r>
              <a:rPr lang="en-GB" b="1" strike="noStrike" dirty="0"/>
              <a:t>Answer:</a:t>
            </a:r>
          </a:p>
          <a:p>
            <a:r>
              <a:rPr lang="en-GB" b="0" strike="noStrike" dirty="0"/>
              <a:t>3, 13</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read and write numbers from 1 to 20 in numerals and 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70CEC54-30EE-EE0E-5EF9-15A2A36524BD}"/>
              </a:ext>
            </a:extLst>
          </p:cNvPr>
          <p:cNvSpPr>
            <a:spLocks noGrp="1"/>
          </p:cNvSpPr>
          <p:nvPr>
            <p:ph type="sldNum" sz="quarter" idx="5"/>
          </p:nvPr>
        </p:nvSpPr>
        <p:spPr/>
        <p:txBody>
          <a:bodyPr/>
          <a:lstStyle/>
          <a:p>
            <a:fld id="{67BD89B3-B9A9-BC4E-ACDE-A65ABD725109}" type="slidenum">
              <a:rPr lang="en-US" smtClean="0"/>
              <a:t>37</a:t>
            </a:fld>
            <a:endParaRPr lang="en-US"/>
          </a:p>
        </p:txBody>
      </p:sp>
    </p:spTree>
    <p:extLst>
      <p:ext uri="{BB962C8B-B14F-4D97-AF65-F5344CB8AC3E}">
        <p14:creationId xmlns:p14="http://schemas.microsoft.com/office/powerpoint/2010/main" val="28396773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CDDD4-AA8B-7818-5304-661D5788BE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6347F5-C50C-AA43-F7C4-D7BE141340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FB1E61-8325-C826-4182-D11B08173FA5}"/>
              </a:ext>
            </a:extLst>
          </p:cNvPr>
          <p:cNvSpPr>
            <a:spLocks noGrp="1"/>
          </p:cNvSpPr>
          <p:nvPr>
            <p:ph type="body" idx="1"/>
          </p:nvPr>
        </p:nvSpPr>
        <p:spPr/>
        <p:txBody>
          <a:bodyPr/>
          <a:lstStyle/>
          <a:p>
            <a:r>
              <a:rPr lang="en-GB" b="1" strike="noStrike" dirty="0"/>
              <a:t>Answer:</a:t>
            </a:r>
          </a:p>
          <a:p>
            <a:r>
              <a:rPr lang="en-GB" b="0" strike="noStrike" dirty="0"/>
              <a:t>17, 13</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0" i="0" u="none" strike="noStrike" kern="1200" dirty="0">
                <a:solidFill>
                  <a:schemeClr val="tx1"/>
                </a:solidFill>
                <a:effectLst/>
                <a:latin typeface="+mn-lt"/>
                <a:ea typeface="+mn-ea"/>
                <a:cs typeface="+mn-cs"/>
              </a:rPr>
              <a:t>Answer:</a:t>
            </a:r>
          </a:p>
          <a:p>
            <a:r>
              <a:rPr lang="en-US" sz="1200" b="0" i="0" u="none" strike="noStrike" kern="1200" dirty="0">
                <a:solidFill>
                  <a:schemeClr val="tx1"/>
                </a:solidFill>
                <a:effectLst/>
                <a:latin typeface="+mn-lt"/>
                <a:ea typeface="+mn-ea"/>
                <a:cs typeface="+mn-cs"/>
              </a:rPr>
              <a:t>10 because it has 2 digits</a:t>
            </a:r>
          </a:p>
          <a:p>
            <a:r>
              <a:rPr lang="en-US" sz="1200" b="0" i="0" u="none" strike="noStrike" kern="1200" dirty="0">
                <a:solidFill>
                  <a:schemeClr val="tx1"/>
                </a:solidFill>
                <a:effectLst/>
                <a:latin typeface="+mn-lt"/>
                <a:ea typeface="+mn-ea"/>
                <a:cs typeface="+mn-cs"/>
              </a:rPr>
              <a:t>3 because it is odd</a:t>
            </a:r>
          </a:p>
          <a:p>
            <a:r>
              <a:rPr lang="en-US" sz="1200" b="0" i="0" u="none" strike="noStrike" kern="1200" dirty="0">
                <a:solidFill>
                  <a:schemeClr val="tx1"/>
                </a:solidFill>
                <a:effectLst/>
                <a:latin typeface="+mn-lt"/>
                <a:ea typeface="+mn-ea"/>
                <a:cs typeface="+mn-cs"/>
              </a:rPr>
              <a:t>6 because it is blue</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read and write numbers from 1 to 20 in numerals and 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C32C021-D63A-593C-977B-FD6941B816BF}"/>
              </a:ext>
            </a:extLst>
          </p:cNvPr>
          <p:cNvSpPr>
            <a:spLocks noGrp="1"/>
          </p:cNvSpPr>
          <p:nvPr>
            <p:ph type="sldNum" sz="quarter" idx="5"/>
          </p:nvPr>
        </p:nvSpPr>
        <p:spPr/>
        <p:txBody>
          <a:bodyPr/>
          <a:lstStyle/>
          <a:p>
            <a:fld id="{67BD89B3-B9A9-BC4E-ACDE-A65ABD725109}" type="slidenum">
              <a:rPr lang="en-US" smtClean="0"/>
              <a:t>38</a:t>
            </a:fld>
            <a:endParaRPr lang="en-US"/>
          </a:p>
        </p:txBody>
      </p:sp>
    </p:spTree>
    <p:extLst>
      <p:ext uri="{BB962C8B-B14F-4D97-AF65-F5344CB8AC3E}">
        <p14:creationId xmlns:p14="http://schemas.microsoft.com/office/powerpoint/2010/main" val="21300300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96039-14D2-03FB-FE88-D6C93B1E8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C1567-5FB8-58E0-2C70-E321564EDA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C3ECA9-01FA-A1B6-932C-1B51A9501682}"/>
              </a:ext>
            </a:extLst>
          </p:cNvPr>
          <p:cNvSpPr>
            <a:spLocks noGrp="1"/>
          </p:cNvSpPr>
          <p:nvPr>
            <p:ph type="body" idx="1"/>
          </p:nvPr>
        </p:nvSpPr>
        <p:spPr/>
        <p:txBody>
          <a:bodyPr/>
          <a:lstStyle/>
          <a:p>
            <a:r>
              <a:rPr lang="en-GB" b="1" strike="noStrike" dirty="0"/>
              <a:t>Answer:</a:t>
            </a:r>
          </a:p>
          <a:p>
            <a:r>
              <a:rPr lang="en-GB" b="0" strike="noStrike" dirty="0"/>
              <a:t>8</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read and write numbers from 1 to 20 in numerals and 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 </a:t>
            </a:r>
            <a:r>
              <a:rPr lang="en-GB" sz="1200" kern="1200" dirty="0">
                <a:solidFill>
                  <a:schemeClr val="tx1"/>
                </a:solidFill>
                <a:effectLst/>
                <a:latin typeface="+mn-lt"/>
                <a:ea typeface="+mn-ea"/>
                <a:cs typeface="+mn-cs"/>
              </a:rPr>
              <a:t>solve problems with addition and subtraction:</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5B29721-D5EB-CBFB-7416-4DD04A071582}"/>
              </a:ext>
            </a:extLst>
          </p:cNvPr>
          <p:cNvSpPr>
            <a:spLocks noGrp="1"/>
          </p:cNvSpPr>
          <p:nvPr>
            <p:ph type="sldNum" sz="quarter" idx="5"/>
          </p:nvPr>
        </p:nvSpPr>
        <p:spPr/>
        <p:txBody>
          <a:bodyPr/>
          <a:lstStyle/>
          <a:p>
            <a:fld id="{67BD89B3-B9A9-BC4E-ACDE-A65ABD725109}" type="slidenum">
              <a:rPr lang="en-US" smtClean="0"/>
              <a:t>39</a:t>
            </a:fld>
            <a:endParaRPr lang="en-US"/>
          </a:p>
        </p:txBody>
      </p:sp>
    </p:spTree>
    <p:extLst>
      <p:ext uri="{BB962C8B-B14F-4D97-AF65-F5344CB8AC3E}">
        <p14:creationId xmlns:p14="http://schemas.microsoft.com/office/powerpoint/2010/main" val="969696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94CD4-3379-C7BD-C887-6D03D09513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56F02-1926-9F60-8B37-3024055C47B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3E33ABD-EB77-DFD3-8B45-019FAABA77B1}"/>
              </a:ext>
            </a:extLst>
          </p:cNvPr>
          <p:cNvSpPr>
            <a:spLocks noGrp="1"/>
          </p:cNvSpPr>
          <p:nvPr>
            <p:ph type="body" idx="1"/>
          </p:nvPr>
        </p:nvSpPr>
        <p:spPr/>
        <p:txBody>
          <a:bodyPr/>
          <a:lstStyle/>
          <a:p>
            <a:r>
              <a:rPr lang="en-GB" b="1" strike="noStrike" dirty="0"/>
              <a:t>Answer:</a:t>
            </a:r>
          </a:p>
          <a:p>
            <a:r>
              <a:rPr lang="en-GB" b="0" strike="noStrike" dirty="0"/>
              <a:t>5, 4, 2 are all incorrect.</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number and place value:</a:t>
            </a:r>
          </a:p>
          <a:p>
            <a:r>
              <a:rPr lang="en-GB" dirty="0"/>
              <a:t>Count, read and write numbers to 100 in numerals</a:t>
            </a:r>
          </a:p>
          <a:p>
            <a:r>
              <a:rPr lang="en-GB" dirty="0"/>
              <a:t>Identify and represent numbers using objects and pictorial representations …</a:t>
            </a:r>
          </a:p>
        </p:txBody>
      </p:sp>
      <p:sp>
        <p:nvSpPr>
          <p:cNvPr id="4" name="Slide Number Placeholder 3">
            <a:extLst>
              <a:ext uri="{FF2B5EF4-FFF2-40B4-BE49-F238E27FC236}">
                <a16:creationId xmlns:a16="http://schemas.microsoft.com/office/drawing/2014/main" id="{681702D3-3426-9D38-2FED-0ACA61985E58}"/>
              </a:ext>
            </a:extLst>
          </p:cNvPr>
          <p:cNvSpPr>
            <a:spLocks noGrp="1"/>
          </p:cNvSpPr>
          <p:nvPr>
            <p:ph type="sldNum" sz="quarter" idx="5"/>
          </p:nvPr>
        </p:nvSpPr>
        <p:spPr/>
        <p:txBody>
          <a:bodyPr/>
          <a:lstStyle/>
          <a:p>
            <a:fld id="{65EFFA93-4D76-4434-BAEB-C2CC90F4162E}" type="slidenum">
              <a:rPr lang="en-GB" smtClean="0"/>
              <a:t>4</a:t>
            </a:fld>
            <a:endParaRPr lang="en-GB"/>
          </a:p>
        </p:txBody>
      </p:sp>
    </p:spTree>
    <p:extLst>
      <p:ext uri="{BB962C8B-B14F-4D97-AF65-F5344CB8AC3E}">
        <p14:creationId xmlns:p14="http://schemas.microsoft.com/office/powerpoint/2010/main" val="3702484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F815D-D5A9-F0EA-70CA-7F267CE5E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6692E-B75C-D626-6C95-03D409F12A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F16106-6295-6B9C-1503-A8B1E0D6C634}"/>
              </a:ext>
            </a:extLst>
          </p:cNvPr>
          <p:cNvSpPr>
            <a:spLocks noGrp="1"/>
          </p:cNvSpPr>
          <p:nvPr>
            <p:ph type="body" idx="1"/>
          </p:nvPr>
        </p:nvSpPr>
        <p:spPr/>
        <p:txBody>
          <a:bodyPr/>
          <a:lstStyle/>
          <a:p>
            <a:r>
              <a:rPr lang="en-GB" b="1" strike="noStrike" dirty="0"/>
              <a:t>Answer:</a:t>
            </a:r>
          </a:p>
          <a:p>
            <a:r>
              <a:rPr lang="en-GB" b="0" strike="noStrike" dirty="0"/>
              <a:t>Various combinations.</a:t>
            </a:r>
          </a:p>
          <a:p>
            <a:r>
              <a:rPr lang="en-GB" b="0" strike="noStrike" dirty="0"/>
              <a:t>9 possibilities for every placement of the first counter. 10 possible places for the first counter. </a:t>
            </a:r>
          </a:p>
          <a:p>
            <a:r>
              <a:rPr lang="en-GB" b="0" strike="noStrike" dirty="0"/>
              <a:t>10 x 9 = 90.</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0F38D16-4AF3-00EE-578F-915FC88FAF7F}"/>
              </a:ext>
            </a:extLst>
          </p:cNvPr>
          <p:cNvSpPr>
            <a:spLocks noGrp="1"/>
          </p:cNvSpPr>
          <p:nvPr>
            <p:ph type="sldNum" sz="quarter" idx="5"/>
          </p:nvPr>
        </p:nvSpPr>
        <p:spPr/>
        <p:txBody>
          <a:bodyPr/>
          <a:lstStyle/>
          <a:p>
            <a:fld id="{67BD89B3-B9A9-BC4E-ACDE-A65ABD725109}" type="slidenum">
              <a:rPr lang="en-US" smtClean="0"/>
              <a:t>40</a:t>
            </a:fld>
            <a:endParaRPr lang="en-US"/>
          </a:p>
        </p:txBody>
      </p:sp>
    </p:spTree>
    <p:extLst>
      <p:ext uri="{BB962C8B-B14F-4D97-AF65-F5344CB8AC3E}">
        <p14:creationId xmlns:p14="http://schemas.microsoft.com/office/powerpoint/2010/main" val="12560158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AD2FD-A5B0-E0C3-55E2-38A1824E8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5C014-2B7F-041A-3A9A-FDE95DB5CD4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7A13FC-DC6C-194F-254D-F6BE9F794612}"/>
              </a:ext>
            </a:extLst>
          </p:cNvPr>
          <p:cNvSpPr>
            <a:spLocks noGrp="1"/>
          </p:cNvSpPr>
          <p:nvPr>
            <p:ph type="body" idx="1"/>
          </p:nvPr>
        </p:nvSpPr>
        <p:spPr/>
        <p:txBody>
          <a:bodyPr/>
          <a:lstStyle/>
          <a:p>
            <a:r>
              <a:rPr lang="en-GB" b="1" strike="noStrike" dirty="0"/>
              <a:t>Answer:</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5 on top row, 0 on bottom row</a:t>
            </a:r>
          </a:p>
          <a:p>
            <a:r>
              <a:rPr lang="en-US" sz="1200" b="0" i="0" u="none" strike="noStrike" kern="1200" dirty="0">
                <a:solidFill>
                  <a:schemeClr val="tx1"/>
                </a:solidFill>
                <a:effectLst/>
                <a:latin typeface="+mn-lt"/>
                <a:ea typeface="+mn-ea"/>
                <a:cs typeface="+mn-cs"/>
              </a:rPr>
              <a:t>1 on top row, 4 on bottom row</a:t>
            </a:r>
          </a:p>
          <a:p>
            <a:r>
              <a:rPr lang="en-US" sz="1200" b="0" i="0" u="none" strike="noStrike" kern="1200" dirty="0">
                <a:solidFill>
                  <a:schemeClr val="tx1"/>
                </a:solidFill>
                <a:effectLst/>
                <a:latin typeface="+mn-lt"/>
                <a:ea typeface="+mn-ea"/>
                <a:cs typeface="+mn-cs"/>
              </a:rPr>
              <a:t>2 on top row, 3 on bottom row</a:t>
            </a:r>
          </a:p>
          <a:p>
            <a:r>
              <a:rPr lang="en-US" sz="1200" b="0" i="0" u="none" strike="noStrike" kern="1200" dirty="0">
                <a:solidFill>
                  <a:schemeClr val="tx1"/>
                </a:solidFill>
                <a:effectLst/>
                <a:latin typeface="+mn-lt"/>
                <a:ea typeface="+mn-ea"/>
                <a:cs typeface="+mn-cs"/>
              </a:rPr>
              <a:t>3 on top row, 2 on bottom row</a:t>
            </a:r>
          </a:p>
          <a:p>
            <a:r>
              <a:rPr lang="en-US" sz="1200" b="0" i="0" u="none" strike="noStrike" kern="1200" dirty="0">
                <a:solidFill>
                  <a:schemeClr val="tx1"/>
                </a:solidFill>
                <a:effectLst/>
                <a:latin typeface="+mn-lt"/>
                <a:ea typeface="+mn-ea"/>
                <a:cs typeface="+mn-cs"/>
              </a:rPr>
              <a:t>4 on top row, 1 on bottom row</a:t>
            </a:r>
          </a:p>
          <a:p>
            <a:r>
              <a:rPr lang="en-US" sz="1200" b="0" i="0" u="none" strike="noStrike" kern="1200" dirty="0">
                <a:solidFill>
                  <a:schemeClr val="tx1"/>
                </a:solidFill>
                <a:effectLst/>
                <a:latin typeface="+mn-lt"/>
                <a:ea typeface="+mn-ea"/>
                <a:cs typeface="+mn-cs"/>
              </a:rPr>
              <a:t>0 on top row, 5 on bottom row</a:t>
            </a:r>
          </a:p>
          <a:p>
            <a:r>
              <a:rPr lang="en-US" sz="1200" b="0" i="0" u="none" strike="noStrike" kern="1200" dirty="0">
                <a:solidFill>
                  <a:schemeClr val="tx1"/>
                </a:solidFill>
                <a:effectLst/>
                <a:latin typeface="+mn-lt"/>
                <a:ea typeface="+mn-ea"/>
                <a:cs typeface="+mn-cs"/>
              </a:rPr>
              <a:t>With any of the above the counters could also be in different cells when on the top and bottom rows.</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BDC8459-F09F-9953-B18D-ECC20140BA90}"/>
              </a:ext>
            </a:extLst>
          </p:cNvPr>
          <p:cNvSpPr>
            <a:spLocks noGrp="1"/>
          </p:cNvSpPr>
          <p:nvPr>
            <p:ph type="sldNum" sz="quarter" idx="5"/>
          </p:nvPr>
        </p:nvSpPr>
        <p:spPr/>
        <p:txBody>
          <a:bodyPr/>
          <a:lstStyle/>
          <a:p>
            <a:fld id="{67BD89B3-B9A9-BC4E-ACDE-A65ABD725109}" type="slidenum">
              <a:rPr lang="en-US" smtClean="0"/>
              <a:t>41</a:t>
            </a:fld>
            <a:endParaRPr lang="en-US"/>
          </a:p>
        </p:txBody>
      </p:sp>
    </p:spTree>
    <p:extLst>
      <p:ext uri="{BB962C8B-B14F-4D97-AF65-F5344CB8AC3E}">
        <p14:creationId xmlns:p14="http://schemas.microsoft.com/office/powerpoint/2010/main" val="9649743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D4CE6-784F-9CDA-512B-FDE9E8D0B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1B607-EF31-14E5-B9FF-5DA2EBA776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EFCDD3-D459-B522-B4F7-F06894BCF66E}"/>
              </a:ext>
            </a:extLst>
          </p:cNvPr>
          <p:cNvSpPr>
            <a:spLocks noGrp="1"/>
          </p:cNvSpPr>
          <p:nvPr>
            <p:ph type="body" idx="1"/>
          </p:nvPr>
        </p:nvSpPr>
        <p:spPr/>
        <p:txBody>
          <a:bodyPr/>
          <a:lstStyle/>
          <a:p>
            <a:r>
              <a:rPr lang="en-GB" b="1" strike="noStrike" dirty="0"/>
              <a:t>Answer:</a:t>
            </a:r>
          </a:p>
          <a:p>
            <a:r>
              <a:rPr lang="en-GB" b="0" strike="noStrike" dirty="0"/>
              <a:t>More for Group A</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solve one-step problems that involve addition and subtraction, using concrete objects and pictorial representations, and missing number problems such as 7 = – 9.</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1674094-5BEC-572A-6822-1A56B27655A1}"/>
              </a:ext>
            </a:extLst>
          </p:cNvPr>
          <p:cNvSpPr>
            <a:spLocks noGrp="1"/>
          </p:cNvSpPr>
          <p:nvPr>
            <p:ph type="sldNum" sz="quarter" idx="5"/>
          </p:nvPr>
        </p:nvSpPr>
        <p:spPr/>
        <p:txBody>
          <a:bodyPr/>
          <a:lstStyle/>
          <a:p>
            <a:fld id="{67BD89B3-B9A9-BC4E-ACDE-A65ABD725109}" type="slidenum">
              <a:rPr lang="en-US" smtClean="0"/>
              <a:t>42</a:t>
            </a:fld>
            <a:endParaRPr lang="en-US"/>
          </a:p>
        </p:txBody>
      </p:sp>
    </p:spTree>
    <p:extLst>
      <p:ext uri="{BB962C8B-B14F-4D97-AF65-F5344CB8AC3E}">
        <p14:creationId xmlns:p14="http://schemas.microsoft.com/office/powerpoint/2010/main" val="1629370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Various, for example, extending two sides makes a larger triangle.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43</a:t>
            </a:fld>
            <a:endParaRPr lang="en-GB"/>
          </a:p>
        </p:txBody>
      </p:sp>
    </p:spTree>
    <p:extLst>
      <p:ext uri="{BB962C8B-B14F-4D97-AF65-F5344CB8AC3E}">
        <p14:creationId xmlns:p14="http://schemas.microsoft.com/office/powerpoint/2010/main" val="6043053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Various, for example extending two parallel sides will create an oblong</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44</a:t>
            </a:fld>
            <a:endParaRPr lang="en-GB"/>
          </a:p>
        </p:txBody>
      </p:sp>
    </p:spTree>
    <p:extLst>
      <p:ext uri="{BB962C8B-B14F-4D97-AF65-F5344CB8AC3E}">
        <p14:creationId xmlns:p14="http://schemas.microsoft.com/office/powerpoint/2010/main" val="1923054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Centre point to each corner creates six equal triangles</a:t>
            </a:r>
          </a:p>
          <a:p>
            <a:r>
              <a:rPr lang="en-GB" b="0" strike="noStrike" dirty="0"/>
              <a:t>A diagonal line will create two trapeziums</a:t>
            </a:r>
          </a:p>
          <a:p>
            <a:r>
              <a:rPr lang="en-GB" b="0" strike="noStrike" dirty="0"/>
              <a:t>Two vertical lines will create a rectangle and two isosceles triangles</a:t>
            </a:r>
          </a:p>
          <a:p>
            <a:r>
              <a:rPr lang="en-GB" b="0" strike="noStrike" dirty="0"/>
              <a:t>A vertical line and a diagonal line will create a trapezium and two different types of triangle (isosceles and right angled)</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and name common 2-D and 3-D shapes, including: 2-D shapes [for example, rectangles (including squares), circles and triangles]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45</a:t>
            </a:fld>
            <a:endParaRPr lang="en-GB"/>
          </a:p>
        </p:txBody>
      </p:sp>
    </p:spTree>
    <p:extLst>
      <p:ext uri="{BB962C8B-B14F-4D97-AF65-F5344CB8AC3E}">
        <p14:creationId xmlns:p14="http://schemas.microsoft.com/office/powerpoint/2010/main" val="15363695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9D031-1895-66DF-CB92-45E7091C0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00421-163E-C7D2-04A1-F5B46D63A5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352768-8568-1DB2-D8E4-DAD6E69374C4}"/>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25 – quarter of the way along the line</a:t>
            </a:r>
          </a:p>
          <a:p>
            <a:r>
              <a:rPr lang="en-US" sz="1200" b="0" i="0" u="none" strike="noStrike" kern="1200" dirty="0">
                <a:solidFill>
                  <a:schemeClr val="tx1"/>
                </a:solidFill>
                <a:effectLst/>
                <a:latin typeface="+mn-lt"/>
                <a:ea typeface="+mn-ea"/>
                <a:cs typeface="+mn-cs"/>
              </a:rPr>
              <a:t>55 – just over half-way along the line</a:t>
            </a:r>
          </a:p>
          <a:p>
            <a:r>
              <a:rPr lang="en-US" sz="1200" b="0" i="0" u="none" strike="noStrike" kern="1200" dirty="0">
                <a:solidFill>
                  <a:schemeClr val="tx1"/>
                </a:solidFill>
                <a:effectLst/>
                <a:latin typeface="+mn-lt"/>
                <a:ea typeface="+mn-ea"/>
                <a:cs typeface="+mn-cs"/>
              </a:rPr>
              <a:t>85 – between three quarters of the way and 100</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count, read and write numbers to 100 in numerals; count in multiples of twos, fives and tens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represent and estimate numbers using different representations, including the number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022D04B-A259-8D61-9801-ABFA5D9CE46C}"/>
              </a:ext>
            </a:extLst>
          </p:cNvPr>
          <p:cNvSpPr>
            <a:spLocks noGrp="1"/>
          </p:cNvSpPr>
          <p:nvPr>
            <p:ph type="sldNum" sz="quarter" idx="5"/>
          </p:nvPr>
        </p:nvSpPr>
        <p:spPr/>
        <p:txBody>
          <a:bodyPr/>
          <a:lstStyle/>
          <a:p>
            <a:fld id="{67BD89B3-B9A9-BC4E-ACDE-A65ABD725109}" type="slidenum">
              <a:rPr lang="en-US" smtClean="0"/>
              <a:t>46</a:t>
            </a:fld>
            <a:endParaRPr lang="en-US"/>
          </a:p>
        </p:txBody>
      </p:sp>
    </p:spTree>
    <p:extLst>
      <p:ext uri="{BB962C8B-B14F-4D97-AF65-F5344CB8AC3E}">
        <p14:creationId xmlns:p14="http://schemas.microsoft.com/office/powerpoint/2010/main" val="18536769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8B5E6-D57B-DDDE-BA42-66D1D4B59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67639-6B5E-54A4-EB3A-4846CB4ACF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CE44FC-990C-5AB4-345C-71D4D39D101E}"/>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25 – quarter of the way along the line</a:t>
            </a:r>
          </a:p>
          <a:p>
            <a:r>
              <a:rPr lang="en-US" sz="1200" b="0" i="0" u="none" strike="noStrike" kern="1200" dirty="0">
                <a:solidFill>
                  <a:schemeClr val="tx1"/>
                </a:solidFill>
                <a:effectLst/>
                <a:latin typeface="+mn-lt"/>
                <a:ea typeface="+mn-ea"/>
                <a:cs typeface="+mn-cs"/>
              </a:rPr>
              <a:t>75 – three quarters of the way along the line</a:t>
            </a:r>
          </a:p>
          <a:p>
            <a:r>
              <a:rPr lang="en-US" sz="1200" b="0" i="0" u="none" strike="noStrike" kern="1200" dirty="0">
                <a:solidFill>
                  <a:schemeClr val="tx1"/>
                </a:solidFill>
                <a:effectLst/>
                <a:latin typeface="+mn-lt"/>
                <a:ea typeface="+mn-ea"/>
                <a:cs typeface="+mn-cs"/>
              </a:rPr>
              <a:t>90 – nine tenths along the line</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count, read and write numbers to 100 in numerals; count in multiples of twos, fives and tens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represent and estimate numbers using different representations, including the number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7F37280-0058-E82C-9880-430FF597E1B5}"/>
              </a:ext>
            </a:extLst>
          </p:cNvPr>
          <p:cNvSpPr>
            <a:spLocks noGrp="1"/>
          </p:cNvSpPr>
          <p:nvPr>
            <p:ph type="sldNum" sz="quarter" idx="5"/>
          </p:nvPr>
        </p:nvSpPr>
        <p:spPr/>
        <p:txBody>
          <a:bodyPr/>
          <a:lstStyle/>
          <a:p>
            <a:fld id="{67BD89B3-B9A9-BC4E-ACDE-A65ABD725109}" type="slidenum">
              <a:rPr lang="en-US" smtClean="0"/>
              <a:t>47</a:t>
            </a:fld>
            <a:endParaRPr lang="en-US"/>
          </a:p>
        </p:txBody>
      </p:sp>
    </p:spTree>
    <p:extLst>
      <p:ext uri="{BB962C8B-B14F-4D97-AF65-F5344CB8AC3E}">
        <p14:creationId xmlns:p14="http://schemas.microsoft.com/office/powerpoint/2010/main" val="41637568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C767E-6034-6CBD-2AAE-DB4FB7DD6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5EA8D-C7B3-B6D0-F2A4-452EA2A1D2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6F66F92-741A-39A5-A1D6-6DCAEBE104FF}"/>
              </a:ext>
            </a:extLst>
          </p:cNvPr>
          <p:cNvSpPr>
            <a:spLocks noGrp="1"/>
          </p:cNvSpPr>
          <p:nvPr>
            <p:ph type="body" idx="1"/>
          </p:nvPr>
        </p:nvSpPr>
        <p:spPr/>
        <p:txBody>
          <a:bodyPr/>
          <a:lstStyle/>
          <a:p>
            <a:r>
              <a:rPr lang="en-GB" b="1" strike="noStrike" dirty="0"/>
              <a:t>Answer:</a:t>
            </a:r>
          </a:p>
          <a:p>
            <a:pPr marL="228600" marR="0" lvl="0" indent="-228600" algn="l" defTabSz="914400" rtl="0" eaLnBrk="1" fontAlgn="auto" latinLnBrk="0" hangingPunct="1">
              <a:lnSpc>
                <a:spcPct val="100000"/>
              </a:lnSpc>
              <a:spcBef>
                <a:spcPts val="0"/>
              </a:spcBef>
              <a:spcAft>
                <a:spcPts val="0"/>
              </a:spcAft>
              <a:buClrTx/>
              <a:buSzTx/>
              <a:buFontTx/>
              <a:buAutoNum type="arabicPlain" startAt="15"/>
              <a:tabLst/>
              <a:defRPr/>
            </a:pPr>
            <a:r>
              <a:rPr lang="en-GB" sz="1200" b="0" i="0" u="none" strike="noStrike" kern="1200" dirty="0">
                <a:solidFill>
                  <a:schemeClr val="tx1"/>
                </a:solidFill>
                <a:effectLst/>
                <a:latin typeface="+mn-lt"/>
                <a:ea typeface="+mn-ea"/>
                <a:cs typeface="+mn-cs"/>
              </a:rPr>
              <a:t>Is quarter of the way along the line , 45 is three quarters of the way along the line, 50 is 5/6 of the way along the line</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count, read and write numbers to 100 in numerals; count in multiples of twos, fives and tens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represent and estimate numbers using different representations, including the number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55FB09B-DD8D-9881-9435-58D372060548}"/>
              </a:ext>
            </a:extLst>
          </p:cNvPr>
          <p:cNvSpPr>
            <a:spLocks noGrp="1"/>
          </p:cNvSpPr>
          <p:nvPr>
            <p:ph type="sldNum" sz="quarter" idx="5"/>
          </p:nvPr>
        </p:nvSpPr>
        <p:spPr/>
        <p:txBody>
          <a:bodyPr/>
          <a:lstStyle/>
          <a:p>
            <a:fld id="{67BD89B3-B9A9-BC4E-ACDE-A65ABD725109}" type="slidenum">
              <a:rPr lang="en-US" smtClean="0"/>
              <a:t>48</a:t>
            </a:fld>
            <a:endParaRPr lang="en-US"/>
          </a:p>
        </p:txBody>
      </p:sp>
    </p:spTree>
    <p:extLst>
      <p:ext uri="{BB962C8B-B14F-4D97-AF65-F5344CB8AC3E}">
        <p14:creationId xmlns:p14="http://schemas.microsoft.com/office/powerpoint/2010/main" val="21831445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4498-8B20-E82E-BD99-3BDB013AB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92446-EF92-4A26-FA50-2FE9C3D6DA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2644DC0-3D8C-CD92-88F1-0CBAB733FED0}"/>
              </a:ext>
            </a:extLst>
          </p:cNvPr>
          <p:cNvSpPr>
            <a:spLocks noGrp="1"/>
          </p:cNvSpPr>
          <p:nvPr>
            <p:ph type="body" idx="1"/>
          </p:nvPr>
        </p:nvSpPr>
        <p:spPr/>
        <p:txBody>
          <a:bodyPr/>
          <a:lstStyle/>
          <a:p>
            <a:r>
              <a:rPr lang="en-GB" b="1" strike="noStrike" dirty="0"/>
              <a:t>Answer:</a:t>
            </a:r>
          </a:p>
          <a:p>
            <a:r>
              <a:rPr lang="en-GB" b="0" strike="noStrike" dirty="0"/>
              <a:t>Various. Emphasise justification and mathematical vocabulary.</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order and arrange combinations of mathematical objects in patterns and sequences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identify and describe the properties of 2-D shapes, including the number of sides and line symmetry in a vertical line</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FCED1C8-2A8B-0DB9-DCB7-530FA7A2A367}"/>
              </a:ext>
            </a:extLst>
          </p:cNvPr>
          <p:cNvSpPr>
            <a:spLocks noGrp="1"/>
          </p:cNvSpPr>
          <p:nvPr>
            <p:ph type="sldNum" sz="quarter" idx="5"/>
          </p:nvPr>
        </p:nvSpPr>
        <p:spPr/>
        <p:txBody>
          <a:bodyPr/>
          <a:lstStyle/>
          <a:p>
            <a:fld id="{67BD89B3-B9A9-BC4E-ACDE-A65ABD725109}" type="slidenum">
              <a:rPr lang="en-US" smtClean="0"/>
              <a:t>49</a:t>
            </a:fld>
            <a:endParaRPr lang="en-US"/>
          </a:p>
        </p:txBody>
      </p:sp>
    </p:spTree>
    <p:extLst>
      <p:ext uri="{BB962C8B-B14F-4D97-AF65-F5344CB8AC3E}">
        <p14:creationId xmlns:p14="http://schemas.microsoft.com/office/powerpoint/2010/main" val="2722205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65AE-C8B8-19DD-4DD3-FD473DA61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9E97F-A17E-1CF2-A28E-510F8FAA20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AC6CDE9-A6A0-D0F4-8D90-9058A507AE62}"/>
              </a:ext>
            </a:extLst>
          </p:cNvPr>
          <p:cNvSpPr>
            <a:spLocks noGrp="1"/>
          </p:cNvSpPr>
          <p:nvPr>
            <p:ph type="body" idx="1"/>
          </p:nvPr>
        </p:nvSpPr>
        <p:spPr/>
        <p:txBody>
          <a:bodyPr/>
          <a:lstStyle/>
          <a:p>
            <a:r>
              <a:rPr lang="en-GB" b="1" strike="noStrike" dirty="0"/>
              <a:t>Answer:</a:t>
            </a:r>
          </a:p>
          <a:p>
            <a:r>
              <a:rPr lang="en-GB" b="0" strike="noStrike" dirty="0"/>
              <a:t>5 + 2 ten frame has no match. In order: Bottom left, top right, bottom right, middle right, middle left</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addition and subtraction: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solve one-step problems that involve addition and subtraction, using concrete objects and pictorial representations, and missing number problems such as 7 = ___ – 9. </a:t>
            </a:r>
          </a:p>
          <a:p>
            <a:r>
              <a:rPr lang="en-GB" sz="1200" b="0" i="0" u="none" strike="noStrike" kern="1200" baseline="0" dirty="0">
                <a:solidFill>
                  <a:schemeClr val="tx1"/>
                </a:solidFill>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1B02730F-12B6-360D-02B4-C75C78146946}"/>
              </a:ext>
            </a:extLst>
          </p:cNvPr>
          <p:cNvSpPr>
            <a:spLocks noGrp="1"/>
          </p:cNvSpPr>
          <p:nvPr>
            <p:ph type="sldNum" sz="quarter" idx="5"/>
          </p:nvPr>
        </p:nvSpPr>
        <p:spPr/>
        <p:txBody>
          <a:bodyPr/>
          <a:lstStyle/>
          <a:p>
            <a:fld id="{65EFFA93-4D76-4434-BAEB-C2CC90F4162E}" type="slidenum">
              <a:rPr lang="en-GB" smtClean="0"/>
              <a:t>5</a:t>
            </a:fld>
            <a:endParaRPr lang="en-GB"/>
          </a:p>
        </p:txBody>
      </p:sp>
    </p:spTree>
    <p:extLst>
      <p:ext uri="{BB962C8B-B14F-4D97-AF65-F5344CB8AC3E}">
        <p14:creationId xmlns:p14="http://schemas.microsoft.com/office/powerpoint/2010/main" val="3023860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C9745-41D0-096E-7770-06E6F264EE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ED3D0-6890-CC0B-AF77-359B2871F6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D61064-44FE-9512-9DDE-F501DC761F89}"/>
              </a:ext>
            </a:extLst>
          </p:cNvPr>
          <p:cNvSpPr>
            <a:spLocks noGrp="1"/>
          </p:cNvSpPr>
          <p:nvPr>
            <p:ph type="body" idx="1"/>
          </p:nvPr>
        </p:nvSpPr>
        <p:spPr/>
        <p:txBody>
          <a:bodyPr/>
          <a:lstStyle/>
          <a:p>
            <a:r>
              <a:rPr lang="en-GB" b="1" strike="noStrike" dirty="0"/>
              <a:t>Answer:</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Any justified explanation of why 14 is even, for example:</a:t>
            </a:r>
          </a:p>
          <a:p>
            <a:r>
              <a:rPr lang="en-US" sz="1200" b="0" i="0" u="none" strike="noStrike" kern="1200" dirty="0">
                <a:solidFill>
                  <a:schemeClr val="tx1"/>
                </a:solidFill>
                <a:effectLst/>
                <a:latin typeface="+mn-lt"/>
                <a:ea typeface="+mn-ea"/>
                <a:cs typeface="+mn-cs"/>
              </a:rPr>
              <a:t>14 counters grouped into 2s, with none left over (divisible by 2)</a:t>
            </a:r>
          </a:p>
          <a:p>
            <a:r>
              <a:rPr lang="en-US" sz="1200" b="0" i="0" u="none" strike="noStrike" kern="1200" dirty="0">
                <a:solidFill>
                  <a:schemeClr val="tx1"/>
                </a:solidFill>
                <a:effectLst/>
                <a:latin typeface="+mn-lt"/>
                <a:ea typeface="+mn-ea"/>
                <a:cs typeface="+mn-cs"/>
              </a:rPr>
              <a:t>Ones digit indicates if a number is odd or even</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use place value and number facts to solve problems.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C9741D-2519-98F4-B7EE-9F624454F290}"/>
              </a:ext>
            </a:extLst>
          </p:cNvPr>
          <p:cNvSpPr>
            <a:spLocks noGrp="1"/>
          </p:cNvSpPr>
          <p:nvPr>
            <p:ph type="sldNum" sz="quarter" idx="5"/>
          </p:nvPr>
        </p:nvSpPr>
        <p:spPr/>
        <p:txBody>
          <a:bodyPr/>
          <a:lstStyle/>
          <a:p>
            <a:fld id="{67BD89B3-B9A9-BC4E-ACDE-A65ABD725109}" type="slidenum">
              <a:rPr lang="en-US" smtClean="0"/>
              <a:t>50</a:t>
            </a:fld>
            <a:endParaRPr lang="en-US"/>
          </a:p>
        </p:txBody>
      </p:sp>
    </p:spTree>
    <p:extLst>
      <p:ext uri="{BB962C8B-B14F-4D97-AF65-F5344CB8AC3E}">
        <p14:creationId xmlns:p14="http://schemas.microsoft.com/office/powerpoint/2010/main" val="40718886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A547-60B8-2CD1-B0B4-E7FAFE4AF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C0DEC-A9AA-AC38-432A-5A4EE5D4D6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84792E-9239-993E-E0A3-3BD55BA02B0F}"/>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BBBGG, BBGBG, BBGGB, BGBBG, BGBGB, BGGBB, GBBBG, GBBGB, GBGBB, GGBBB</a:t>
            </a:r>
          </a:p>
          <a:p>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b="1" dirty="0"/>
              <a:t>Y2 </a:t>
            </a:r>
            <a:r>
              <a:rPr lang="en-US" dirty="0"/>
              <a:t>Non-stat guidance: </a:t>
            </a:r>
            <a:r>
              <a:rPr lang="en-GB" sz="1200" kern="1200" dirty="0">
                <a:solidFill>
                  <a:schemeClr val="tx1"/>
                </a:solidFill>
                <a:effectLst/>
                <a:latin typeface="+mn-lt"/>
                <a:ea typeface="+mn-ea"/>
                <a:cs typeface="+mn-cs"/>
              </a:rPr>
              <a:t>develop further their recognition of patterns within the number system and represent them in different ways, including spatial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Y2</a:t>
            </a:r>
            <a:r>
              <a:rPr lang="en-US" dirty="0"/>
              <a:t> </a:t>
            </a:r>
            <a:r>
              <a:rPr lang="en-GB" sz="1200" kern="1200" dirty="0">
                <a:solidFill>
                  <a:schemeClr val="tx1"/>
                </a:solidFill>
                <a:effectLst/>
                <a:latin typeface="+mn-lt"/>
                <a:ea typeface="+mn-ea"/>
                <a:cs typeface="+mn-cs"/>
              </a:rPr>
              <a:t>order and arrange combinations of mathematical objects in patterns and sequences</a:t>
            </a:r>
          </a:p>
          <a:p>
            <a:endParaRPr lang="en-US" dirty="0"/>
          </a:p>
        </p:txBody>
      </p:sp>
      <p:sp>
        <p:nvSpPr>
          <p:cNvPr id="4" name="Slide Number Placeholder 3">
            <a:extLst>
              <a:ext uri="{FF2B5EF4-FFF2-40B4-BE49-F238E27FC236}">
                <a16:creationId xmlns:a16="http://schemas.microsoft.com/office/drawing/2014/main" id="{0A9274C7-A3C4-DD42-4B20-D51298822329}"/>
              </a:ext>
            </a:extLst>
          </p:cNvPr>
          <p:cNvSpPr>
            <a:spLocks noGrp="1"/>
          </p:cNvSpPr>
          <p:nvPr>
            <p:ph type="sldNum" sz="quarter" idx="5"/>
          </p:nvPr>
        </p:nvSpPr>
        <p:spPr/>
        <p:txBody>
          <a:bodyPr/>
          <a:lstStyle/>
          <a:p>
            <a:fld id="{67BD89B3-B9A9-BC4E-ACDE-A65ABD725109}" type="slidenum">
              <a:rPr lang="en-US" smtClean="0"/>
              <a:t>51</a:t>
            </a:fld>
            <a:endParaRPr lang="en-US"/>
          </a:p>
        </p:txBody>
      </p:sp>
    </p:spTree>
    <p:extLst>
      <p:ext uri="{BB962C8B-B14F-4D97-AF65-F5344CB8AC3E}">
        <p14:creationId xmlns:p14="http://schemas.microsoft.com/office/powerpoint/2010/main" val="22602645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7DC05-09C4-CCF7-CA11-12C434720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CFE21-ADE3-447B-3C30-7358744975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E8B1F38-FC2A-6019-BA71-81D5BD2F8576}"/>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TSS x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SST x 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STS x 3</a:t>
            </a:r>
            <a:endParaRPr lang="en-GB" b="0" strike="noStrike" dirty="0"/>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Y2 Non-stat guidance: </a:t>
            </a:r>
            <a:r>
              <a:rPr lang="en-GB" sz="1200" kern="1200" dirty="0">
                <a:solidFill>
                  <a:schemeClr val="tx1"/>
                </a:solidFill>
                <a:effectLst/>
                <a:latin typeface="+mn-lt"/>
                <a:ea typeface="+mn-ea"/>
                <a:cs typeface="+mn-cs"/>
              </a:rPr>
              <a:t>develop further their recognition of patterns within the number system and represent them in different ways, including spatial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Y2 order and arrange combinations of mathematical objects in patterns and sequences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799BCA0-D018-0F09-BF69-5459E1A592E8}"/>
              </a:ext>
            </a:extLst>
          </p:cNvPr>
          <p:cNvSpPr>
            <a:spLocks noGrp="1"/>
          </p:cNvSpPr>
          <p:nvPr>
            <p:ph type="sldNum" sz="quarter" idx="5"/>
          </p:nvPr>
        </p:nvSpPr>
        <p:spPr/>
        <p:txBody>
          <a:bodyPr/>
          <a:lstStyle/>
          <a:p>
            <a:fld id="{67BD89B3-B9A9-BC4E-ACDE-A65ABD725109}" type="slidenum">
              <a:rPr lang="en-US" smtClean="0"/>
              <a:t>52</a:t>
            </a:fld>
            <a:endParaRPr lang="en-US"/>
          </a:p>
        </p:txBody>
      </p:sp>
    </p:spTree>
    <p:extLst>
      <p:ext uri="{BB962C8B-B14F-4D97-AF65-F5344CB8AC3E}">
        <p14:creationId xmlns:p14="http://schemas.microsoft.com/office/powerpoint/2010/main" val="38457412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FE234-6C5C-6053-29DB-8094328971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5BF2F-5DA6-6541-0F3C-04CBC29AF9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AD1674-0407-0830-4BB9-F26BB26B42E2}"/>
              </a:ext>
            </a:extLst>
          </p:cNvPr>
          <p:cNvSpPr>
            <a:spLocks noGrp="1"/>
          </p:cNvSpPr>
          <p:nvPr>
            <p:ph type="body" idx="1"/>
          </p:nvPr>
        </p:nvSpPr>
        <p:spPr/>
        <p:txBody>
          <a:bodyPr/>
          <a:lstStyle/>
          <a:p>
            <a:r>
              <a:rPr lang="en-GB" b="1" strike="noStrike" dirty="0"/>
              <a:t>Answer:</a:t>
            </a:r>
          </a:p>
          <a:p>
            <a:r>
              <a:rPr lang="en-GB" b="0" strike="noStrike" dirty="0"/>
              <a:t>Various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compare and order numbers from 0 up to 100; use &lt;, &gt; and = signs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5ACA8A6-49AE-1247-BF32-6F294C436ABE}"/>
              </a:ext>
            </a:extLst>
          </p:cNvPr>
          <p:cNvSpPr>
            <a:spLocks noGrp="1"/>
          </p:cNvSpPr>
          <p:nvPr>
            <p:ph type="sldNum" sz="quarter" idx="5"/>
          </p:nvPr>
        </p:nvSpPr>
        <p:spPr/>
        <p:txBody>
          <a:bodyPr/>
          <a:lstStyle/>
          <a:p>
            <a:fld id="{67BD89B3-B9A9-BC4E-ACDE-A65ABD725109}" type="slidenum">
              <a:rPr lang="en-US" smtClean="0"/>
              <a:t>53</a:t>
            </a:fld>
            <a:endParaRPr lang="en-US"/>
          </a:p>
        </p:txBody>
      </p:sp>
    </p:spTree>
    <p:extLst>
      <p:ext uri="{BB962C8B-B14F-4D97-AF65-F5344CB8AC3E}">
        <p14:creationId xmlns:p14="http://schemas.microsoft.com/office/powerpoint/2010/main" val="13524372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46E3C-B7BD-466E-E433-071B8DE2F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E20ED-3553-88CE-8B80-8226E146B7C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383E384-CEE2-A565-4DF0-11F8EA4F6E37}"/>
              </a:ext>
            </a:extLst>
          </p:cNvPr>
          <p:cNvSpPr>
            <a:spLocks noGrp="1"/>
          </p:cNvSpPr>
          <p:nvPr>
            <p:ph type="body" idx="1"/>
          </p:nvPr>
        </p:nvSpPr>
        <p:spPr/>
        <p:txBody>
          <a:bodyPr/>
          <a:lstStyle/>
          <a:p>
            <a:r>
              <a:rPr lang="en-GB" b="1" strike="noStrike" dirty="0"/>
              <a:t>Answer:</a:t>
            </a:r>
          </a:p>
          <a:p>
            <a:r>
              <a:rPr lang="en-GB" b="0" strike="noStrike" dirty="0"/>
              <a:t>Various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compare and order numbers from 0 up to 100; use &lt;, &gt; and = signs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57C8C11-883B-BEE5-78F1-C17E6B9503FD}"/>
              </a:ext>
            </a:extLst>
          </p:cNvPr>
          <p:cNvSpPr>
            <a:spLocks noGrp="1"/>
          </p:cNvSpPr>
          <p:nvPr>
            <p:ph type="sldNum" sz="quarter" idx="5"/>
          </p:nvPr>
        </p:nvSpPr>
        <p:spPr/>
        <p:txBody>
          <a:bodyPr/>
          <a:lstStyle/>
          <a:p>
            <a:fld id="{67BD89B3-B9A9-BC4E-ACDE-A65ABD725109}" type="slidenum">
              <a:rPr lang="en-US" smtClean="0"/>
              <a:t>54</a:t>
            </a:fld>
            <a:endParaRPr lang="en-US"/>
          </a:p>
        </p:txBody>
      </p:sp>
    </p:spTree>
    <p:extLst>
      <p:ext uri="{BB962C8B-B14F-4D97-AF65-F5344CB8AC3E}">
        <p14:creationId xmlns:p14="http://schemas.microsoft.com/office/powerpoint/2010/main" val="23577399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0855E-9087-0279-56F6-B15D7024C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511C5-72A2-1600-209F-DF6CD98659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ECD25F4-7E1D-7289-6942-C9B7FA20B93E}"/>
              </a:ext>
            </a:extLst>
          </p:cNvPr>
          <p:cNvSpPr>
            <a:spLocks noGrp="1"/>
          </p:cNvSpPr>
          <p:nvPr>
            <p:ph type="body" idx="1"/>
          </p:nvPr>
        </p:nvSpPr>
        <p:spPr/>
        <p:txBody>
          <a:bodyPr/>
          <a:lstStyle/>
          <a:p>
            <a:r>
              <a:rPr lang="en-GB" b="1" strike="noStrike" dirty="0"/>
              <a:t>Answer:</a:t>
            </a:r>
          </a:p>
          <a:p>
            <a:r>
              <a:rPr lang="en-GB" b="0" strike="noStrike" dirty="0"/>
              <a:t>True if both numbers have maximum 2 digits. </a:t>
            </a:r>
          </a:p>
          <a:p>
            <a:r>
              <a:rPr lang="en-GB" b="0" strike="noStrike" dirty="0"/>
              <a:t>False otherwise, can prove by counter example </a:t>
            </a:r>
            <a:r>
              <a:rPr lang="en-GB" b="0" strike="noStrike" dirty="0" err="1"/>
              <a:t>eg</a:t>
            </a:r>
            <a:r>
              <a:rPr lang="en-GB" b="0" strike="noStrike" dirty="0"/>
              <a:t> 54 &lt; 123</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compare and order numbers from 0 up to 100; use &lt;, &gt; and = signs</a:t>
            </a:r>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F75C7FB-39EE-DA40-F10F-280CE4A02BE1}"/>
              </a:ext>
            </a:extLst>
          </p:cNvPr>
          <p:cNvSpPr>
            <a:spLocks noGrp="1"/>
          </p:cNvSpPr>
          <p:nvPr>
            <p:ph type="sldNum" sz="quarter" idx="5"/>
          </p:nvPr>
        </p:nvSpPr>
        <p:spPr/>
        <p:txBody>
          <a:bodyPr/>
          <a:lstStyle/>
          <a:p>
            <a:fld id="{67BD89B3-B9A9-BC4E-ACDE-A65ABD725109}" type="slidenum">
              <a:rPr lang="en-US" smtClean="0"/>
              <a:t>55</a:t>
            </a:fld>
            <a:endParaRPr lang="en-US"/>
          </a:p>
        </p:txBody>
      </p:sp>
    </p:spTree>
    <p:extLst>
      <p:ext uri="{BB962C8B-B14F-4D97-AF65-F5344CB8AC3E}">
        <p14:creationId xmlns:p14="http://schemas.microsoft.com/office/powerpoint/2010/main" val="42360495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a. 15, 24, 26, 35</a:t>
            </a:r>
          </a:p>
          <a:p>
            <a:r>
              <a:rPr lang="en-US" sz="1200" b="0" i="0" u="none" strike="noStrike" kern="1200" dirty="0">
                <a:solidFill>
                  <a:schemeClr val="tx1"/>
                </a:solidFill>
                <a:effectLst/>
                <a:latin typeface="+mn-lt"/>
                <a:ea typeface="+mn-ea"/>
                <a:cs typeface="+mn-cs"/>
              </a:rPr>
              <a:t>b. 79, 88, 90, 99</a:t>
            </a:r>
          </a:p>
          <a:p>
            <a:r>
              <a:rPr lang="en-US" sz="1200" b="0" i="0" u="none" strike="noStrike" kern="1200" dirty="0">
                <a:solidFill>
                  <a:schemeClr val="tx1"/>
                </a:solidFill>
                <a:effectLst/>
                <a:latin typeface="+mn-lt"/>
                <a:ea typeface="+mn-ea"/>
                <a:cs typeface="+mn-cs"/>
              </a:rPr>
              <a:t>c. 4, 13, 15, 24</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given a number, identify one more and one less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Y1</a:t>
            </a:r>
            <a:r>
              <a:rPr lang="en-GB" sz="1200" kern="1200" dirty="0">
                <a:solidFill>
                  <a:schemeClr val="tx1"/>
                </a:solidFill>
                <a:effectLst/>
                <a:latin typeface="+mn-lt"/>
                <a:ea typeface="+mn-ea"/>
                <a:cs typeface="+mn-cs"/>
              </a:rPr>
              <a:t> add and subtract one-digit and two-digit numbers to 20, including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use place value and number facts to solve problems.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solve problems with addition and subtraction:</a:t>
            </a:r>
          </a:p>
          <a:p>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add and subtract numbers using concrete objects, pictorial representations, and mentally, including: a two-digit number and ones</a:t>
            </a:r>
          </a:p>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BD89B3-B9A9-BC4E-ACDE-A65ABD725109}" type="slidenum">
              <a:rPr lang="en-US" smtClean="0"/>
              <a:t>56</a:t>
            </a:fld>
            <a:endParaRPr lang="en-US"/>
          </a:p>
        </p:txBody>
      </p:sp>
    </p:spTree>
    <p:extLst>
      <p:ext uri="{BB962C8B-B14F-4D97-AF65-F5344CB8AC3E}">
        <p14:creationId xmlns:p14="http://schemas.microsoft.com/office/powerpoint/2010/main" val="21009335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AB3EB-1647-8F0F-C1DC-9E864F9F5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5EFB3-627F-9970-04CC-837F80EF312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5A4D9A0-111A-8201-A381-270CF8EFD6E0}"/>
              </a:ext>
            </a:extLst>
          </p:cNvPr>
          <p:cNvSpPr>
            <a:spLocks noGrp="1"/>
          </p:cNvSpPr>
          <p:nvPr>
            <p:ph type="body" idx="1"/>
          </p:nvPr>
        </p:nvSpPr>
        <p:spPr/>
        <p:txBody>
          <a:bodyPr/>
          <a:lstStyle/>
          <a:p>
            <a:r>
              <a:rPr lang="en-GB" b="1" strike="noStrike" dirty="0"/>
              <a:t>Answer:</a:t>
            </a:r>
          </a:p>
          <a:p>
            <a:r>
              <a:rPr lang="en-GB" b="0" strike="noStrike" dirty="0"/>
              <a:t>Various. Emphasise justification and explore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Y2 </a:t>
            </a:r>
            <a:r>
              <a:rPr lang="en-US" dirty="0"/>
              <a:t>Non-stat guidance: </a:t>
            </a:r>
            <a:r>
              <a:rPr lang="en-GB" sz="1200" kern="1200" dirty="0">
                <a:solidFill>
                  <a:schemeClr val="tx1"/>
                </a:solidFill>
                <a:effectLst/>
                <a:latin typeface="+mn-lt"/>
                <a:ea typeface="+mn-ea"/>
                <a:cs typeface="+mn-cs"/>
              </a:rPr>
              <a:t>develop further their recognition of patterns within the number system and represent them in different ways, including spatial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order and arrange combinations of mathematical objects in patterns and sequences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A34EA4B-7257-91E4-57AE-30B980263C3E}"/>
              </a:ext>
            </a:extLst>
          </p:cNvPr>
          <p:cNvSpPr>
            <a:spLocks noGrp="1"/>
          </p:cNvSpPr>
          <p:nvPr>
            <p:ph type="sldNum" sz="quarter" idx="5"/>
          </p:nvPr>
        </p:nvSpPr>
        <p:spPr/>
        <p:txBody>
          <a:bodyPr/>
          <a:lstStyle/>
          <a:p>
            <a:fld id="{67BD89B3-B9A9-BC4E-ACDE-A65ABD725109}" type="slidenum">
              <a:rPr lang="en-US" smtClean="0"/>
              <a:t>57</a:t>
            </a:fld>
            <a:endParaRPr lang="en-US"/>
          </a:p>
        </p:txBody>
      </p:sp>
    </p:spTree>
    <p:extLst>
      <p:ext uri="{BB962C8B-B14F-4D97-AF65-F5344CB8AC3E}">
        <p14:creationId xmlns:p14="http://schemas.microsoft.com/office/powerpoint/2010/main" val="23444327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563E6-DE63-31BC-FA37-A385D0074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F3FD5-247D-DC41-846C-71E0D94941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D3264E-3C99-41D4-A544-92784698913F}"/>
              </a:ext>
            </a:extLst>
          </p:cNvPr>
          <p:cNvSpPr>
            <a:spLocks noGrp="1"/>
          </p:cNvSpPr>
          <p:nvPr>
            <p:ph type="body" idx="1"/>
          </p:nvPr>
        </p:nvSpPr>
        <p:spPr/>
        <p:txBody>
          <a:bodyPr/>
          <a:lstStyle/>
          <a:p>
            <a:r>
              <a:rPr lang="en-GB" b="1" strike="noStrike" dirty="0"/>
              <a:t>Answer:</a:t>
            </a:r>
          </a:p>
          <a:p>
            <a:r>
              <a:rPr lang="en-US" sz="1200" b="0" i="0" u="none" strike="noStrike" kern="1200" dirty="0">
                <a:solidFill>
                  <a:schemeClr val="tx1"/>
                </a:solidFill>
                <a:effectLst/>
                <a:latin typeface="+mn-lt"/>
                <a:ea typeface="+mn-ea"/>
                <a:cs typeface="+mn-cs"/>
              </a:rPr>
              <a:t>4</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shape has 7 squares</a:t>
            </a:r>
          </a:p>
          <a:p>
            <a:r>
              <a:rPr lang="en-US" sz="1200" b="0" i="0" u="none" strike="noStrike" kern="1200" dirty="0">
                <a:solidFill>
                  <a:schemeClr val="tx1"/>
                </a:solidFill>
                <a:effectLst/>
                <a:latin typeface="+mn-lt"/>
                <a:ea typeface="+mn-ea"/>
                <a:cs typeface="+mn-cs"/>
              </a:rPr>
              <a:t>5</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shape has 9 squares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Y2</a:t>
            </a:r>
            <a:r>
              <a:rPr lang="en-US" dirty="0"/>
              <a:t> Non-stat guidance: </a:t>
            </a:r>
            <a:r>
              <a:rPr lang="en-GB" sz="1200" kern="1200" dirty="0">
                <a:solidFill>
                  <a:schemeClr val="tx1"/>
                </a:solidFill>
                <a:effectLst/>
                <a:latin typeface="+mn-lt"/>
                <a:ea typeface="+mn-ea"/>
                <a:cs typeface="+mn-cs"/>
              </a:rPr>
              <a:t>develop further their recognition of patterns within the number system and represent them in different ways, including spatial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order and arrange combinations of mathematical objects in patterns and sequences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2702EDF-9B3C-6E0D-16E7-2977538E872F}"/>
              </a:ext>
            </a:extLst>
          </p:cNvPr>
          <p:cNvSpPr>
            <a:spLocks noGrp="1"/>
          </p:cNvSpPr>
          <p:nvPr>
            <p:ph type="sldNum" sz="quarter" idx="5"/>
          </p:nvPr>
        </p:nvSpPr>
        <p:spPr/>
        <p:txBody>
          <a:bodyPr/>
          <a:lstStyle/>
          <a:p>
            <a:fld id="{67BD89B3-B9A9-BC4E-ACDE-A65ABD725109}" type="slidenum">
              <a:rPr lang="en-US" smtClean="0"/>
              <a:t>58</a:t>
            </a:fld>
            <a:endParaRPr lang="en-US"/>
          </a:p>
        </p:txBody>
      </p:sp>
    </p:spTree>
    <p:extLst>
      <p:ext uri="{BB962C8B-B14F-4D97-AF65-F5344CB8AC3E}">
        <p14:creationId xmlns:p14="http://schemas.microsoft.com/office/powerpoint/2010/main" val="34659781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4467-479B-540E-AD22-EB2FB5043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16900-BF7B-DE6E-60D7-94EB2E1EFE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F6D019-3320-57C1-0A59-AE24EEAB6E99}"/>
              </a:ext>
            </a:extLst>
          </p:cNvPr>
          <p:cNvSpPr>
            <a:spLocks noGrp="1"/>
          </p:cNvSpPr>
          <p:nvPr>
            <p:ph type="body" idx="1"/>
          </p:nvPr>
        </p:nvSpPr>
        <p:spPr/>
        <p:txBody>
          <a:bodyPr/>
          <a:lstStyle/>
          <a:p>
            <a:r>
              <a:rPr lang="en-GB" b="1" strike="noStrike"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8</a:t>
            </a:r>
            <a:r>
              <a:rPr lang="en-US" sz="1200" b="0" i="0" u="none" strike="noStrike" kern="1200" baseline="30000" dirty="0">
                <a:solidFill>
                  <a:schemeClr val="tx1"/>
                </a:solidFill>
                <a:effectLst/>
                <a:latin typeface="+mn-lt"/>
                <a:ea typeface="+mn-ea"/>
                <a:cs typeface="+mn-cs"/>
              </a:rPr>
              <a:t>th</a:t>
            </a:r>
            <a:r>
              <a:rPr lang="en-US" sz="1200" b="0" i="0" u="none" strike="noStrike" kern="1200" dirty="0">
                <a:solidFill>
                  <a:schemeClr val="tx1"/>
                </a:solidFill>
                <a:effectLst/>
                <a:latin typeface="+mn-lt"/>
                <a:ea typeface="+mn-ea"/>
                <a:cs typeface="+mn-cs"/>
              </a:rPr>
              <a:t> shape in the sequence</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Y2</a:t>
            </a:r>
            <a:r>
              <a:rPr lang="en-US" dirty="0"/>
              <a:t> Non-stat guidance: </a:t>
            </a:r>
            <a:r>
              <a:rPr lang="en-GB" sz="1200" kern="1200" dirty="0">
                <a:solidFill>
                  <a:schemeClr val="tx1"/>
                </a:solidFill>
                <a:effectLst/>
                <a:latin typeface="+mn-lt"/>
                <a:ea typeface="+mn-ea"/>
                <a:cs typeface="+mn-cs"/>
              </a:rPr>
              <a:t>develop further their recognition of patterns within the number system and represent them in different ways, including spatial 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Y2</a:t>
            </a:r>
            <a:r>
              <a:rPr lang="en-GB" sz="1200" kern="1200" dirty="0">
                <a:solidFill>
                  <a:schemeClr val="tx1"/>
                </a:solidFill>
                <a:effectLst/>
                <a:latin typeface="+mn-lt"/>
                <a:ea typeface="+mn-ea"/>
                <a:cs typeface="+mn-cs"/>
              </a:rPr>
              <a:t> order and arrange combinations of mathematical objects in patterns and sequences</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CC8BE8F-BFD1-F5EF-6A64-524B6FB5A1D5}"/>
              </a:ext>
            </a:extLst>
          </p:cNvPr>
          <p:cNvSpPr>
            <a:spLocks noGrp="1"/>
          </p:cNvSpPr>
          <p:nvPr>
            <p:ph type="sldNum" sz="quarter" idx="5"/>
          </p:nvPr>
        </p:nvSpPr>
        <p:spPr/>
        <p:txBody>
          <a:bodyPr/>
          <a:lstStyle/>
          <a:p>
            <a:fld id="{67BD89B3-B9A9-BC4E-ACDE-A65ABD725109}" type="slidenum">
              <a:rPr lang="en-US" smtClean="0"/>
              <a:t>59</a:t>
            </a:fld>
            <a:endParaRPr lang="en-US"/>
          </a:p>
        </p:txBody>
      </p:sp>
    </p:spTree>
    <p:extLst>
      <p:ext uri="{BB962C8B-B14F-4D97-AF65-F5344CB8AC3E}">
        <p14:creationId xmlns:p14="http://schemas.microsoft.com/office/powerpoint/2010/main" val="3971152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FA42E-9BBE-16D4-3C49-B0F17B8BD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4847B-916A-383E-F9C4-E1AF4BA4325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6AF464-AD65-590E-6CE4-2A41F4456EF8}"/>
              </a:ext>
            </a:extLst>
          </p:cNvPr>
          <p:cNvSpPr>
            <a:spLocks noGrp="1"/>
          </p:cNvSpPr>
          <p:nvPr>
            <p:ph type="body" idx="1"/>
          </p:nvPr>
        </p:nvSpPr>
        <p:spPr/>
        <p:txBody>
          <a:bodyPr/>
          <a:lstStyle/>
          <a:p>
            <a:r>
              <a:rPr lang="en-GB" b="1" strike="noStrike" dirty="0"/>
              <a:t>Answer:</a:t>
            </a:r>
          </a:p>
          <a:p>
            <a:r>
              <a:rPr lang="en-GB" b="0" strike="noStrike" dirty="0"/>
              <a:t>In order: bottom right, middle right, top right, middle left. </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addition and subtraction: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solve one-step problems that involve addition and subtraction, using concrete objects and pictorial representations, and missing number problems such as 7 = ___ – 9. </a:t>
            </a:r>
          </a:p>
          <a:p>
            <a:r>
              <a:rPr lang="en-GB" sz="1200" b="0" i="0" u="none" strike="noStrike" kern="1200" baseline="0" dirty="0">
                <a:solidFill>
                  <a:schemeClr val="tx1"/>
                </a:solidFill>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FDE3DF94-0BE3-8DCF-F7B8-00D81E0EBCB9}"/>
              </a:ext>
            </a:extLst>
          </p:cNvPr>
          <p:cNvSpPr>
            <a:spLocks noGrp="1"/>
          </p:cNvSpPr>
          <p:nvPr>
            <p:ph type="sldNum" sz="quarter" idx="5"/>
          </p:nvPr>
        </p:nvSpPr>
        <p:spPr/>
        <p:txBody>
          <a:bodyPr/>
          <a:lstStyle/>
          <a:p>
            <a:fld id="{65EFFA93-4D76-4434-BAEB-C2CC90F4162E}" type="slidenum">
              <a:rPr lang="en-GB" smtClean="0"/>
              <a:t>6</a:t>
            </a:fld>
            <a:endParaRPr lang="en-GB"/>
          </a:p>
        </p:txBody>
      </p:sp>
    </p:spTree>
    <p:extLst>
      <p:ext uri="{BB962C8B-B14F-4D97-AF65-F5344CB8AC3E}">
        <p14:creationId xmlns:p14="http://schemas.microsoft.com/office/powerpoint/2010/main" val="36569064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b="0" strike="noStrike" dirty="0"/>
              <a:t>_ + 20 = 20</a:t>
            </a:r>
          </a:p>
          <a:p>
            <a:r>
              <a:rPr lang="en-GB" b="0" strike="noStrike" dirty="0"/>
              <a:t>_ + 32 = 46</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use place value and number facts to solve problems.</a:t>
            </a:r>
            <a:endParaRPr lang="en-US" dirty="0"/>
          </a:p>
        </p:txBody>
      </p:sp>
      <p:sp>
        <p:nvSpPr>
          <p:cNvPr id="4" name="Slide Number Placeholder 3"/>
          <p:cNvSpPr>
            <a:spLocks noGrp="1"/>
          </p:cNvSpPr>
          <p:nvPr>
            <p:ph type="sldNum" sz="quarter" idx="5"/>
          </p:nvPr>
        </p:nvSpPr>
        <p:spPr/>
        <p:txBody>
          <a:bodyPr/>
          <a:lstStyle/>
          <a:p>
            <a:fld id="{9E9B4BF1-7AF9-4430-B3B5-31D482D6BEC6}" type="slidenum">
              <a:rPr lang="en-GB" smtClean="0"/>
              <a:t>60</a:t>
            </a:fld>
            <a:endParaRPr lang="en-GB"/>
          </a:p>
        </p:txBody>
      </p:sp>
    </p:spTree>
    <p:extLst>
      <p:ext uri="{BB962C8B-B14F-4D97-AF65-F5344CB8AC3E}">
        <p14:creationId xmlns:p14="http://schemas.microsoft.com/office/powerpoint/2010/main" val="11972383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b="1" strike="noStrike" dirty="0"/>
              <a:t>Answer:</a:t>
            </a:r>
          </a:p>
          <a:p>
            <a:r>
              <a:rPr lang="en-GB" strike="noStrike" dirty="0"/>
              <a:t>6 + 8 = 14		6 + 9 = 15		7 + 6 = 13</a:t>
            </a:r>
          </a:p>
          <a:p>
            <a:r>
              <a:rPr lang="en-GB" strike="noStrike" dirty="0"/>
              <a:t>7 + 8 = 15		7 + 8 = 15		5 + 8 = 13</a:t>
            </a:r>
          </a:p>
          <a:p>
            <a:r>
              <a:rPr lang="en-GB" strike="noStrike" dirty="0"/>
              <a:t>8 + 7 =15		9 + 7 = 16		7 + 7 = 14</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Y1</a:t>
            </a:r>
            <a:r>
              <a:rPr lang="en-GB" dirty="0"/>
              <a:t> – addition and subtraction: </a:t>
            </a:r>
            <a:r>
              <a:rPr lang="en-GB" sz="1200" b="0" i="0" u="none" strike="noStrike" kern="1200" baseline="0" dirty="0">
                <a:solidFill>
                  <a:schemeClr val="tx1"/>
                </a:solidFill>
                <a:latin typeface="+mn-lt"/>
                <a:ea typeface="+mn-ea"/>
                <a:cs typeface="+mn-cs"/>
              </a:rPr>
              <a:t>represent and use number bonds and related subtraction facts within 20</a:t>
            </a:r>
            <a:endParaRPr lang="en-GB" dirty="0"/>
          </a:p>
          <a:p>
            <a:endParaRPr lang="en-GB" dirty="0"/>
          </a:p>
        </p:txBody>
      </p:sp>
      <p:sp>
        <p:nvSpPr>
          <p:cNvPr id="4" name="Slide Number Placeholder 3"/>
          <p:cNvSpPr>
            <a:spLocks noGrp="1"/>
          </p:cNvSpPr>
          <p:nvPr>
            <p:ph type="sldNum" sz="quarter" idx="5"/>
          </p:nvPr>
        </p:nvSpPr>
        <p:spPr/>
        <p:txBody>
          <a:bodyPr/>
          <a:lstStyle/>
          <a:p>
            <a:fld id="{65EFFA93-4D76-4434-BAEB-C2CC90F4162E}" type="slidenum">
              <a:rPr lang="en-GB" smtClean="0"/>
              <a:t>61</a:t>
            </a:fld>
            <a:endParaRPr lang="en-GB"/>
          </a:p>
        </p:txBody>
      </p:sp>
    </p:spTree>
    <p:extLst>
      <p:ext uri="{BB962C8B-B14F-4D97-AF65-F5344CB8AC3E}">
        <p14:creationId xmlns:p14="http://schemas.microsoft.com/office/powerpoint/2010/main" val="9526773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E4D4E-1106-0073-7000-1E96AA020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13659-3BA2-5A32-8924-FB795236742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96B7C5-51AD-DFC0-C036-80FFFD73E4A1}"/>
              </a:ext>
            </a:extLst>
          </p:cNvPr>
          <p:cNvSpPr>
            <a:spLocks noGrp="1"/>
          </p:cNvSpPr>
          <p:nvPr>
            <p:ph type="body" idx="1"/>
          </p:nvPr>
        </p:nvSpPr>
        <p:spPr/>
        <p:txBody>
          <a:bodyPr/>
          <a:lstStyle/>
          <a:p>
            <a:r>
              <a:rPr lang="en-GB" b="1" strike="noStrike" dirty="0"/>
              <a:t>Answer:</a:t>
            </a:r>
          </a:p>
          <a:p>
            <a:r>
              <a:rPr lang="en-GB" b="0" strike="noStrike" dirty="0"/>
              <a:t>Various. Emphasise justification.</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Y2</a:t>
            </a:r>
            <a:r>
              <a:rPr lang="en-GB" dirty="0"/>
              <a:t> – Geometry – position and direction:</a:t>
            </a:r>
          </a:p>
          <a:p>
            <a:r>
              <a:rPr lang="en-GB" dirty="0"/>
              <a:t>Use mathematical vocabulary to describe position, direction and movement, including movement in a straight line and distinguishing between rotation as a turn and in terms of right angles for quarter, half and three-quarter turns (clockwise and anti-clockwise)</a:t>
            </a:r>
          </a:p>
        </p:txBody>
      </p:sp>
      <p:sp>
        <p:nvSpPr>
          <p:cNvPr id="4" name="Slide Number Placeholder 3">
            <a:extLst>
              <a:ext uri="{FF2B5EF4-FFF2-40B4-BE49-F238E27FC236}">
                <a16:creationId xmlns:a16="http://schemas.microsoft.com/office/drawing/2014/main" id="{A01ED4A5-A1D0-6C53-1CB7-9CA18E44E1B1}"/>
              </a:ext>
            </a:extLst>
          </p:cNvPr>
          <p:cNvSpPr>
            <a:spLocks noGrp="1"/>
          </p:cNvSpPr>
          <p:nvPr>
            <p:ph type="sldNum" sz="quarter" idx="5"/>
          </p:nvPr>
        </p:nvSpPr>
        <p:spPr/>
        <p:txBody>
          <a:bodyPr/>
          <a:lstStyle/>
          <a:p>
            <a:fld id="{65EFFA93-4D76-4434-BAEB-C2CC90F4162E}" type="slidenum">
              <a:rPr lang="en-GB" smtClean="0"/>
              <a:t>62</a:t>
            </a:fld>
            <a:endParaRPr lang="en-GB"/>
          </a:p>
        </p:txBody>
      </p:sp>
    </p:spTree>
    <p:extLst>
      <p:ext uri="{BB962C8B-B14F-4D97-AF65-F5344CB8AC3E}">
        <p14:creationId xmlns:p14="http://schemas.microsoft.com/office/powerpoint/2010/main" val="16591069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628F0-5753-A18F-2C66-A87A6D4AF4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74C87-A068-1B7F-6C7E-7F5939E1D79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EE84F8A-F30F-9344-256D-5504AAC6DF8B}"/>
              </a:ext>
            </a:extLst>
          </p:cNvPr>
          <p:cNvSpPr>
            <a:spLocks noGrp="1"/>
          </p:cNvSpPr>
          <p:nvPr>
            <p:ph type="body" idx="1"/>
          </p:nvPr>
        </p:nvSpPr>
        <p:spPr/>
        <p:txBody>
          <a:bodyPr/>
          <a:lstStyle/>
          <a:p>
            <a:r>
              <a:rPr lang="en-GB" b="1" strike="noStrike" dirty="0"/>
              <a:t>Answer:</a:t>
            </a:r>
            <a:endParaRPr lang="en-US" sz="1200" b="1" i="0" u="none" strike="noStrike" kern="1200" dirty="0">
              <a:solidFill>
                <a:schemeClr val="tx1"/>
              </a:solidFill>
              <a:effectLst/>
              <a:latin typeface="+mn-lt"/>
              <a:ea typeface="+mn-ea"/>
              <a:cs typeface="+mn-cs"/>
            </a:endParaRPr>
          </a:p>
          <a:p>
            <a:r>
              <a:rPr lang="en-GB" dirty="0"/>
              <a:t>0   60   30</a:t>
            </a:r>
          </a:p>
          <a:p>
            <a:r>
              <a:rPr lang="en-GB" dirty="0"/>
              <a:t>50   20   70</a:t>
            </a:r>
          </a:p>
          <a:p>
            <a:pPr marL="228600" indent="-228600">
              <a:buAutoNum type="arabicPlain" startAt="10"/>
            </a:pPr>
            <a:r>
              <a:rPr lang="en-GB" dirty="0"/>
              <a:t>40   80</a:t>
            </a:r>
          </a:p>
          <a:p>
            <a:pPr marL="228600" indent="-228600">
              <a:buAutoNum type="arabicPlain" startAt="10"/>
            </a:pPr>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Y3:</a:t>
            </a:r>
            <a:r>
              <a:rPr lang="en-GB" dirty="0"/>
              <a:t> Number – number and place value: </a:t>
            </a:r>
            <a:r>
              <a:rPr lang="en-GB" sz="1200" b="0" i="0" u="none" strike="noStrike" kern="1200" baseline="0" dirty="0">
                <a:solidFill>
                  <a:schemeClr val="tx1"/>
                </a:solidFill>
                <a:latin typeface="+mn-lt"/>
                <a:ea typeface="+mn-ea"/>
                <a:cs typeface="+mn-cs"/>
              </a:rPr>
              <a:t>find 10 or 100 more or less than a given number</a:t>
            </a:r>
          </a:p>
        </p:txBody>
      </p:sp>
      <p:sp>
        <p:nvSpPr>
          <p:cNvPr id="4" name="Slide Number Placeholder 3">
            <a:extLst>
              <a:ext uri="{FF2B5EF4-FFF2-40B4-BE49-F238E27FC236}">
                <a16:creationId xmlns:a16="http://schemas.microsoft.com/office/drawing/2014/main" id="{F0144BF5-79FF-4EC3-A89B-395D4A98090D}"/>
              </a:ext>
            </a:extLst>
          </p:cNvPr>
          <p:cNvSpPr>
            <a:spLocks noGrp="1"/>
          </p:cNvSpPr>
          <p:nvPr>
            <p:ph type="sldNum" sz="quarter" idx="5"/>
          </p:nvPr>
        </p:nvSpPr>
        <p:spPr/>
        <p:txBody>
          <a:bodyPr/>
          <a:lstStyle/>
          <a:p>
            <a:fld id="{65EFFA93-4D76-4434-BAEB-C2CC90F4162E}" type="slidenum">
              <a:rPr lang="en-GB" smtClean="0"/>
              <a:t>63</a:t>
            </a:fld>
            <a:endParaRPr lang="en-GB"/>
          </a:p>
        </p:txBody>
      </p:sp>
    </p:spTree>
    <p:extLst>
      <p:ext uri="{BB962C8B-B14F-4D97-AF65-F5344CB8AC3E}">
        <p14:creationId xmlns:p14="http://schemas.microsoft.com/office/powerpoint/2010/main" val="2894989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39BBE-6768-1618-C446-CBB6756F8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E5644-D023-3D39-A99C-73DA25522F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49EBF2F-E31E-5B7D-452B-388828984A37}"/>
              </a:ext>
            </a:extLst>
          </p:cNvPr>
          <p:cNvSpPr>
            <a:spLocks noGrp="1"/>
          </p:cNvSpPr>
          <p:nvPr>
            <p:ph type="body" idx="1"/>
          </p:nvPr>
        </p:nvSpPr>
        <p:spPr/>
        <p:txBody>
          <a:bodyPr/>
          <a:lstStyle/>
          <a:p>
            <a:r>
              <a:rPr lang="en-GB" b="1" strike="noStrike" dirty="0"/>
              <a:t>Answer:</a:t>
            </a:r>
            <a:endParaRPr lang="en-US" sz="1200" b="1" i="0" u="none" strike="noStrike" kern="1200" dirty="0">
              <a:solidFill>
                <a:schemeClr val="tx1"/>
              </a:solidFill>
              <a:effectLst/>
              <a:latin typeface="+mn-lt"/>
              <a:ea typeface="+mn-ea"/>
              <a:cs typeface="+mn-cs"/>
            </a:endParaRPr>
          </a:p>
          <a:p>
            <a:r>
              <a:rPr lang="en-GB" dirty="0"/>
              <a:t>0   6   3</a:t>
            </a:r>
          </a:p>
          <a:p>
            <a:r>
              <a:rPr lang="en-GB" dirty="0"/>
              <a:t>5   2   7</a:t>
            </a:r>
          </a:p>
          <a:p>
            <a:r>
              <a:rPr lang="en-GB" dirty="0"/>
              <a:t>1   4   8</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Y1: </a:t>
            </a:r>
            <a:r>
              <a:rPr lang="en-GB" dirty="0"/>
              <a:t>Number – number and place value: Given a number, identify one more and one less</a:t>
            </a:r>
          </a:p>
        </p:txBody>
      </p:sp>
      <p:sp>
        <p:nvSpPr>
          <p:cNvPr id="4" name="Slide Number Placeholder 3">
            <a:extLst>
              <a:ext uri="{FF2B5EF4-FFF2-40B4-BE49-F238E27FC236}">
                <a16:creationId xmlns:a16="http://schemas.microsoft.com/office/drawing/2014/main" id="{ED723E18-C96D-9AB9-BE98-1575DDCBDA35}"/>
              </a:ext>
            </a:extLst>
          </p:cNvPr>
          <p:cNvSpPr>
            <a:spLocks noGrp="1"/>
          </p:cNvSpPr>
          <p:nvPr>
            <p:ph type="sldNum" sz="quarter" idx="5"/>
          </p:nvPr>
        </p:nvSpPr>
        <p:spPr/>
        <p:txBody>
          <a:bodyPr/>
          <a:lstStyle/>
          <a:p>
            <a:fld id="{65EFFA93-4D76-4434-BAEB-C2CC90F4162E}" type="slidenum">
              <a:rPr lang="en-GB" smtClean="0"/>
              <a:t>64</a:t>
            </a:fld>
            <a:endParaRPr lang="en-GB"/>
          </a:p>
        </p:txBody>
      </p:sp>
    </p:spTree>
    <p:extLst>
      <p:ext uri="{BB962C8B-B14F-4D97-AF65-F5344CB8AC3E}">
        <p14:creationId xmlns:p14="http://schemas.microsoft.com/office/powerpoint/2010/main" val="11077326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9110-8453-7113-ED61-9839F507F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84FC4-FD49-B9A0-FB48-DC3D8B26065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D4712FB-56F8-55BB-0BBA-0198A712A3F8}"/>
              </a:ext>
            </a:extLst>
          </p:cNvPr>
          <p:cNvSpPr>
            <a:spLocks noGrp="1"/>
          </p:cNvSpPr>
          <p:nvPr>
            <p:ph type="body" idx="1"/>
          </p:nvPr>
        </p:nvSpPr>
        <p:spPr/>
        <p:txBody>
          <a:bodyPr/>
          <a:lstStyle/>
          <a:p>
            <a:r>
              <a:rPr lang="en-GB" b="1" strike="noStrike" dirty="0"/>
              <a:t>Answer:</a:t>
            </a:r>
            <a:endParaRPr lang="en-US" sz="1200" b="1" i="0" u="none" strike="noStrike" kern="1200" dirty="0">
              <a:solidFill>
                <a:schemeClr val="tx1"/>
              </a:solidFill>
              <a:effectLst/>
              <a:latin typeface="+mn-lt"/>
              <a:ea typeface="+mn-ea"/>
              <a:cs typeface="+mn-cs"/>
            </a:endParaRPr>
          </a:p>
          <a:p>
            <a:r>
              <a:rPr lang="en-GB" dirty="0"/>
              <a:t>0   60   30</a:t>
            </a:r>
          </a:p>
          <a:p>
            <a:r>
              <a:rPr lang="en-GB" dirty="0"/>
              <a:t>50   20   70</a:t>
            </a:r>
          </a:p>
          <a:p>
            <a:pPr marL="228600" indent="-228600">
              <a:buAutoNum type="arabicPlain" startAt="10"/>
            </a:pPr>
            <a:r>
              <a:rPr lang="en-GB" dirty="0"/>
              <a:t>40   80</a:t>
            </a:r>
          </a:p>
          <a:p>
            <a:pPr marL="228600" indent="-228600">
              <a:buAutoNum type="arabicPlain" startAt="10"/>
            </a:pPr>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Y3:</a:t>
            </a:r>
            <a:r>
              <a:rPr lang="en-GB" dirty="0"/>
              <a:t> Number – number and place value: </a:t>
            </a:r>
            <a:r>
              <a:rPr lang="en-GB" sz="1200" b="0" i="0" u="none" strike="noStrike" kern="1200" baseline="0" dirty="0">
                <a:solidFill>
                  <a:schemeClr val="tx1"/>
                </a:solidFill>
                <a:latin typeface="+mn-lt"/>
                <a:ea typeface="+mn-ea"/>
                <a:cs typeface="+mn-cs"/>
              </a:rPr>
              <a:t>find 10 or 100 more or less than a given number</a:t>
            </a:r>
          </a:p>
        </p:txBody>
      </p:sp>
      <p:sp>
        <p:nvSpPr>
          <p:cNvPr id="4" name="Slide Number Placeholder 3">
            <a:extLst>
              <a:ext uri="{FF2B5EF4-FFF2-40B4-BE49-F238E27FC236}">
                <a16:creationId xmlns:a16="http://schemas.microsoft.com/office/drawing/2014/main" id="{172C72A0-F42F-3E46-AC68-FA26B6B19DE1}"/>
              </a:ext>
            </a:extLst>
          </p:cNvPr>
          <p:cNvSpPr>
            <a:spLocks noGrp="1"/>
          </p:cNvSpPr>
          <p:nvPr>
            <p:ph type="sldNum" sz="quarter" idx="5"/>
          </p:nvPr>
        </p:nvSpPr>
        <p:spPr/>
        <p:txBody>
          <a:bodyPr/>
          <a:lstStyle/>
          <a:p>
            <a:fld id="{65EFFA93-4D76-4434-BAEB-C2CC90F4162E}" type="slidenum">
              <a:rPr lang="en-GB" smtClean="0"/>
              <a:t>65</a:t>
            </a:fld>
            <a:endParaRPr lang="en-GB"/>
          </a:p>
        </p:txBody>
      </p:sp>
    </p:spTree>
    <p:extLst>
      <p:ext uri="{BB962C8B-B14F-4D97-AF65-F5344CB8AC3E}">
        <p14:creationId xmlns:p14="http://schemas.microsoft.com/office/powerpoint/2010/main" val="7406125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773E-E1F5-755E-FCC0-59B60F953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59CD6-F339-D3A7-B7FF-91072152A6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6D6EC94-FAB8-583B-76FC-83B47190CFD1}"/>
              </a:ext>
            </a:extLst>
          </p:cNvPr>
          <p:cNvSpPr>
            <a:spLocks noGrp="1"/>
          </p:cNvSpPr>
          <p:nvPr>
            <p:ph type="body" idx="1"/>
          </p:nvPr>
        </p:nvSpPr>
        <p:spPr/>
        <p:txBody>
          <a:bodyPr/>
          <a:lstStyle/>
          <a:p>
            <a:r>
              <a:rPr lang="en-GB" b="1" strike="noStrike" dirty="0"/>
              <a:t>Answer:</a:t>
            </a:r>
          </a:p>
          <a:p>
            <a:r>
              <a:rPr lang="en-GB" dirty="0"/>
              <a:t>The 5 at the top middle should be a 6</a:t>
            </a:r>
          </a:p>
          <a:p>
            <a:endParaRPr lang="en-GB" dirty="0"/>
          </a:p>
          <a:p>
            <a:pPr marL="228600" indent="-228600">
              <a:buAutoNum type="arabicPlain" startAt="13"/>
            </a:pPr>
            <a:r>
              <a:rPr lang="en-GB" dirty="0"/>
              <a:t>6   11</a:t>
            </a:r>
          </a:p>
          <a:p>
            <a:pPr marL="0" indent="0">
              <a:buNone/>
            </a:pPr>
            <a:r>
              <a:rPr lang="en-GB" dirty="0"/>
              <a:t>8   10  12</a:t>
            </a:r>
          </a:p>
          <a:p>
            <a:pPr marL="0" indent="0">
              <a:buNone/>
            </a:pPr>
            <a:r>
              <a:rPr lang="en-GB" dirty="0"/>
              <a:t>9   14   7</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Y3 </a:t>
            </a:r>
            <a:r>
              <a:rPr lang="en-GB" dirty="0"/>
              <a:t>Number – addition and subtraction: </a:t>
            </a:r>
            <a:r>
              <a:rPr lang="en-GB" sz="1200" b="0" i="0" u="none" strike="noStrike" kern="1200" baseline="0" dirty="0">
                <a:solidFill>
                  <a:schemeClr val="tx1"/>
                </a:solidFill>
                <a:latin typeface="+mn-lt"/>
                <a:ea typeface="+mn-ea"/>
                <a:cs typeface="+mn-cs"/>
              </a:rPr>
              <a:t>solve problems, including missing number problems, using number facts, place value, and more complex addition and subtraction.</a:t>
            </a:r>
          </a:p>
        </p:txBody>
      </p:sp>
      <p:sp>
        <p:nvSpPr>
          <p:cNvPr id="4" name="Slide Number Placeholder 3">
            <a:extLst>
              <a:ext uri="{FF2B5EF4-FFF2-40B4-BE49-F238E27FC236}">
                <a16:creationId xmlns:a16="http://schemas.microsoft.com/office/drawing/2014/main" id="{7ED77560-3F16-472B-0F0E-07EC7F51C712}"/>
              </a:ext>
            </a:extLst>
          </p:cNvPr>
          <p:cNvSpPr>
            <a:spLocks noGrp="1"/>
          </p:cNvSpPr>
          <p:nvPr>
            <p:ph type="sldNum" sz="quarter" idx="5"/>
          </p:nvPr>
        </p:nvSpPr>
        <p:spPr/>
        <p:txBody>
          <a:bodyPr/>
          <a:lstStyle/>
          <a:p>
            <a:fld id="{65EFFA93-4D76-4434-BAEB-C2CC90F4162E}" type="slidenum">
              <a:rPr lang="en-GB" smtClean="0"/>
              <a:t>66</a:t>
            </a:fld>
            <a:endParaRPr lang="en-GB"/>
          </a:p>
        </p:txBody>
      </p:sp>
    </p:spTree>
    <p:extLst>
      <p:ext uri="{BB962C8B-B14F-4D97-AF65-F5344CB8AC3E}">
        <p14:creationId xmlns:p14="http://schemas.microsoft.com/office/powerpoint/2010/main" val="10042209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D8652-E146-5317-FC10-59F3EDE7C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A904B8-E214-239D-A5A5-AE28A12FF0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E9FAB91-2BB0-A004-1B91-2BB3D342D1B5}"/>
              </a:ext>
            </a:extLst>
          </p:cNvPr>
          <p:cNvSpPr>
            <a:spLocks noGrp="1"/>
          </p:cNvSpPr>
          <p:nvPr>
            <p:ph type="body" idx="1"/>
          </p:nvPr>
        </p:nvSpPr>
        <p:spPr/>
        <p:txBody>
          <a:bodyPr/>
          <a:lstStyle/>
          <a:p>
            <a:r>
              <a:rPr lang="en-GB" b="1" strike="noStrike" dirty="0"/>
              <a:t>Answer:</a:t>
            </a:r>
          </a:p>
          <a:p>
            <a:r>
              <a:rPr lang="en-GB" dirty="0"/>
              <a:t>Top right value should be 8 rather than 9</a:t>
            </a:r>
          </a:p>
          <a:p>
            <a:endParaRPr lang="en-GB" dirty="0"/>
          </a:p>
          <a:p>
            <a:r>
              <a:rPr lang="en-GB" dirty="0"/>
              <a:t>6   1   8</a:t>
            </a:r>
          </a:p>
          <a:p>
            <a:r>
              <a:rPr lang="en-GB" dirty="0"/>
              <a:t>7   5   3</a:t>
            </a:r>
          </a:p>
          <a:p>
            <a:r>
              <a:rPr lang="en-GB" dirty="0"/>
              <a:t>2   9   4</a:t>
            </a:r>
          </a:p>
          <a:p>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Y2</a:t>
            </a:r>
            <a:r>
              <a:rPr lang="en-GB" dirty="0"/>
              <a:t> Number – addition and subtraction: solve problems with addition and subtraction: applying their increasing knowledge of mental and written methods</a:t>
            </a:r>
          </a:p>
        </p:txBody>
      </p:sp>
      <p:sp>
        <p:nvSpPr>
          <p:cNvPr id="4" name="Slide Number Placeholder 3">
            <a:extLst>
              <a:ext uri="{FF2B5EF4-FFF2-40B4-BE49-F238E27FC236}">
                <a16:creationId xmlns:a16="http://schemas.microsoft.com/office/drawing/2014/main" id="{E9FB221E-7703-486D-DF11-D92E8125BF0D}"/>
              </a:ext>
            </a:extLst>
          </p:cNvPr>
          <p:cNvSpPr>
            <a:spLocks noGrp="1"/>
          </p:cNvSpPr>
          <p:nvPr>
            <p:ph type="sldNum" sz="quarter" idx="5"/>
          </p:nvPr>
        </p:nvSpPr>
        <p:spPr/>
        <p:txBody>
          <a:bodyPr/>
          <a:lstStyle/>
          <a:p>
            <a:fld id="{65EFFA93-4D76-4434-BAEB-C2CC90F4162E}" type="slidenum">
              <a:rPr lang="en-GB" smtClean="0"/>
              <a:t>67</a:t>
            </a:fld>
            <a:endParaRPr lang="en-GB"/>
          </a:p>
        </p:txBody>
      </p:sp>
    </p:spTree>
    <p:extLst>
      <p:ext uri="{BB962C8B-B14F-4D97-AF65-F5344CB8AC3E}">
        <p14:creationId xmlns:p14="http://schemas.microsoft.com/office/powerpoint/2010/main" val="429393159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29DC9-6928-395E-BC38-71D7A3052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DEB0C9-F3E6-B077-304E-5F3CFD3BD8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757D503-94B4-C1F4-BE94-DAE2CC26E99F}"/>
              </a:ext>
            </a:extLst>
          </p:cNvPr>
          <p:cNvSpPr>
            <a:spLocks noGrp="1"/>
          </p:cNvSpPr>
          <p:nvPr>
            <p:ph type="body" idx="1"/>
          </p:nvPr>
        </p:nvSpPr>
        <p:spPr/>
        <p:txBody>
          <a:bodyPr/>
          <a:lstStyle/>
          <a:p>
            <a:r>
              <a:rPr lang="en-GB" b="1" strike="noStrike" dirty="0"/>
              <a:t>Answer:</a:t>
            </a:r>
            <a:endParaRPr lang="en-GB" dirty="0"/>
          </a:p>
          <a:p>
            <a:pPr marL="228600" indent="-228600">
              <a:buAutoNum type="arabicPlain" startAt="13"/>
            </a:pPr>
            <a:r>
              <a:rPr lang="en-GB" dirty="0"/>
              <a:t>6   11</a:t>
            </a:r>
          </a:p>
          <a:p>
            <a:pPr marL="0" indent="0">
              <a:buNone/>
            </a:pPr>
            <a:r>
              <a:rPr lang="en-GB" dirty="0"/>
              <a:t>8   10  12</a:t>
            </a:r>
          </a:p>
          <a:p>
            <a:pPr marL="0" indent="0">
              <a:buNone/>
            </a:pPr>
            <a:r>
              <a:rPr lang="en-GB" dirty="0"/>
              <a:t>9   14   7</a:t>
            </a:r>
          </a:p>
          <a:p>
            <a:endParaRPr lang="en-GB" dirty="0"/>
          </a:p>
          <a:p>
            <a:r>
              <a:rPr lang="en-US" sz="1200" b="1" i="0" u="none" strike="noStrike" kern="1200" dirty="0">
                <a:solidFill>
                  <a:schemeClr val="tx1"/>
                </a:solidFill>
                <a:effectLst/>
                <a:latin typeface="+mn-lt"/>
                <a:ea typeface="+mn-ea"/>
                <a:cs typeface="+mn-cs"/>
              </a:rPr>
              <a:t>Recommended NC Statements:</a:t>
            </a:r>
            <a:endParaRPr lang="en-GB" dirty="0"/>
          </a:p>
          <a:p>
            <a:r>
              <a:rPr lang="en-GB" b="1" dirty="0"/>
              <a:t>Y2</a:t>
            </a:r>
            <a:r>
              <a:rPr lang="en-GB" dirty="0"/>
              <a:t> Number – addition and subtraction: solve problems with addition and subtraction: applying their increasing knowledge of mental and written methods</a:t>
            </a:r>
          </a:p>
        </p:txBody>
      </p:sp>
      <p:sp>
        <p:nvSpPr>
          <p:cNvPr id="4" name="Slide Number Placeholder 3">
            <a:extLst>
              <a:ext uri="{FF2B5EF4-FFF2-40B4-BE49-F238E27FC236}">
                <a16:creationId xmlns:a16="http://schemas.microsoft.com/office/drawing/2014/main" id="{57FF640B-1BE5-25A2-229E-83B99F85B805}"/>
              </a:ext>
            </a:extLst>
          </p:cNvPr>
          <p:cNvSpPr>
            <a:spLocks noGrp="1"/>
          </p:cNvSpPr>
          <p:nvPr>
            <p:ph type="sldNum" sz="quarter" idx="5"/>
          </p:nvPr>
        </p:nvSpPr>
        <p:spPr/>
        <p:txBody>
          <a:bodyPr/>
          <a:lstStyle/>
          <a:p>
            <a:fld id="{65EFFA93-4D76-4434-BAEB-C2CC90F4162E}" type="slidenum">
              <a:rPr lang="en-GB" smtClean="0"/>
              <a:t>68</a:t>
            </a:fld>
            <a:endParaRPr lang="en-GB"/>
          </a:p>
        </p:txBody>
      </p:sp>
    </p:spTree>
    <p:extLst>
      <p:ext uri="{BB962C8B-B14F-4D97-AF65-F5344CB8AC3E}">
        <p14:creationId xmlns:p14="http://schemas.microsoft.com/office/powerpoint/2010/main" val="8273078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DDD6-7C68-E3F1-E950-89207EA7C1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346E8D-F55E-2BBB-1D48-BD2733B969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4F2EB4-B764-90A5-7FE6-8D96586BD076}"/>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Answer should recognise that Bonnie is incorrect as they can only be compared using the same whole. Pupils could draw half on the upper representation, for example, to show that half is greater. They could use a number line to show that one half is greater.</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Y3 </a:t>
            </a:r>
            <a:r>
              <a:rPr lang="en-GB" sz="1200" b="0" i="0" u="none" strike="noStrike" kern="1200" baseline="0" dirty="0">
                <a:solidFill>
                  <a:schemeClr val="tx1"/>
                </a:solidFill>
                <a:latin typeface="+mn-lt"/>
                <a:ea typeface="+mn-ea"/>
                <a:cs typeface="+mn-cs"/>
              </a:rPr>
              <a:t>recognise, find and write fractions of a discrete set of objects: unit fractions and non-unit fractions with small denominators </a:t>
            </a:r>
          </a:p>
          <a:p>
            <a:r>
              <a:rPr lang="en-GB" b="1" dirty="0"/>
              <a:t>Y3 </a:t>
            </a:r>
            <a:r>
              <a:rPr lang="en-GB" b="0" dirty="0"/>
              <a:t>compare and order unit fractions</a:t>
            </a:r>
            <a:endParaRPr lang="en-GB" b="1" dirty="0"/>
          </a:p>
        </p:txBody>
      </p:sp>
      <p:sp>
        <p:nvSpPr>
          <p:cNvPr id="4" name="Slide Number Placeholder 3">
            <a:extLst>
              <a:ext uri="{FF2B5EF4-FFF2-40B4-BE49-F238E27FC236}">
                <a16:creationId xmlns:a16="http://schemas.microsoft.com/office/drawing/2014/main" id="{3149ABF5-E401-BC72-A71E-DE1A74AAC1E4}"/>
              </a:ext>
            </a:extLst>
          </p:cNvPr>
          <p:cNvSpPr>
            <a:spLocks noGrp="1"/>
          </p:cNvSpPr>
          <p:nvPr>
            <p:ph type="sldNum" sz="quarter" idx="5"/>
          </p:nvPr>
        </p:nvSpPr>
        <p:spPr/>
        <p:txBody>
          <a:bodyPr/>
          <a:lstStyle/>
          <a:p>
            <a:fld id="{65EFFA93-4D76-4434-BAEB-C2CC90F4162E}" type="slidenum">
              <a:rPr lang="en-GB" smtClean="0"/>
              <a:t>69</a:t>
            </a:fld>
            <a:endParaRPr lang="en-GB"/>
          </a:p>
        </p:txBody>
      </p:sp>
    </p:spTree>
    <p:extLst>
      <p:ext uri="{BB962C8B-B14F-4D97-AF65-F5344CB8AC3E}">
        <p14:creationId xmlns:p14="http://schemas.microsoft.com/office/powerpoint/2010/main" val="60208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3BCD2-3689-D33C-CCDD-8053E96B8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CA77F-BE6B-7770-097C-4104ADFFFAA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45C16D-C1BB-6B22-29E2-33DEA93BBF85}"/>
              </a:ext>
            </a:extLst>
          </p:cNvPr>
          <p:cNvSpPr>
            <a:spLocks noGrp="1"/>
          </p:cNvSpPr>
          <p:nvPr>
            <p:ph type="body" idx="1"/>
          </p:nvPr>
        </p:nvSpPr>
        <p:spPr/>
        <p:txBody>
          <a:bodyPr/>
          <a:lstStyle/>
          <a:p>
            <a:r>
              <a:rPr lang="en-GB" b="1" strike="noStrike" dirty="0"/>
              <a:t>Answer:</a:t>
            </a:r>
          </a:p>
          <a:p>
            <a:r>
              <a:rPr lang="en-GB" b="0" strike="noStrike" dirty="0"/>
              <a:t>Ten frames indicated by {}: {2} + 6, {5} + 3, {4} + 4 ,{8} + 0</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GB" b="1" dirty="0"/>
              <a:t>Year 1 Number </a:t>
            </a:r>
            <a:r>
              <a:rPr lang="en-GB" dirty="0"/>
              <a:t>– addition and subtraction: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solve one-step problems that involve addition and subtraction, using concrete objects and pictorial representations, and missing number problems such as 7 = ___ – 9. </a:t>
            </a:r>
          </a:p>
          <a:p>
            <a:r>
              <a:rPr lang="en-GB" sz="1200" b="0" i="0" u="none" strike="noStrike" kern="1200" baseline="0" dirty="0">
                <a:solidFill>
                  <a:schemeClr val="tx1"/>
                </a:solidFill>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414BA994-6F30-A04F-1D0D-68A39D338A04}"/>
              </a:ext>
            </a:extLst>
          </p:cNvPr>
          <p:cNvSpPr>
            <a:spLocks noGrp="1"/>
          </p:cNvSpPr>
          <p:nvPr>
            <p:ph type="sldNum" sz="quarter" idx="5"/>
          </p:nvPr>
        </p:nvSpPr>
        <p:spPr/>
        <p:txBody>
          <a:bodyPr/>
          <a:lstStyle/>
          <a:p>
            <a:fld id="{65EFFA93-4D76-4434-BAEB-C2CC90F4162E}" type="slidenum">
              <a:rPr lang="en-GB" smtClean="0"/>
              <a:t>7</a:t>
            </a:fld>
            <a:endParaRPr lang="en-GB"/>
          </a:p>
        </p:txBody>
      </p:sp>
    </p:spTree>
    <p:extLst>
      <p:ext uri="{BB962C8B-B14F-4D97-AF65-F5344CB8AC3E}">
        <p14:creationId xmlns:p14="http://schemas.microsoft.com/office/powerpoint/2010/main" val="39170114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25B50-19FB-F46B-01E7-21571C2AE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1C93F-B502-C90F-7D1C-4B515DC0A91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06DE27C-12EA-6255-80C4-272CF85CF8C6}"/>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All addends are even is correct. Even + even + even = even. 100 divided by 3 does not give an integer answer. Odd + odd + odd = odd.</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Y3 </a:t>
            </a:r>
            <a:r>
              <a:rPr lang="en-GB" b="0" dirty="0"/>
              <a:t>(non stat) They use larger numbers … applying partitioning related to place value using varied and increasingly complex problems</a:t>
            </a:r>
          </a:p>
          <a:p>
            <a:r>
              <a:rPr lang="en-GB" b="1" dirty="0"/>
              <a:t>Y3 </a:t>
            </a:r>
            <a:r>
              <a:rPr lang="en-GB" b="0" dirty="0"/>
              <a:t>add and subtract numbers with up to three digits</a:t>
            </a:r>
            <a:endParaRPr lang="en-GB" b="1" dirty="0"/>
          </a:p>
          <a:p>
            <a:endParaRPr lang="en-GB" dirty="0"/>
          </a:p>
        </p:txBody>
      </p:sp>
      <p:sp>
        <p:nvSpPr>
          <p:cNvPr id="4" name="Slide Number Placeholder 3">
            <a:extLst>
              <a:ext uri="{FF2B5EF4-FFF2-40B4-BE49-F238E27FC236}">
                <a16:creationId xmlns:a16="http://schemas.microsoft.com/office/drawing/2014/main" id="{F211FD65-5924-2619-0615-253314BFCAE5}"/>
              </a:ext>
            </a:extLst>
          </p:cNvPr>
          <p:cNvSpPr>
            <a:spLocks noGrp="1"/>
          </p:cNvSpPr>
          <p:nvPr>
            <p:ph type="sldNum" sz="quarter" idx="5"/>
          </p:nvPr>
        </p:nvSpPr>
        <p:spPr/>
        <p:txBody>
          <a:bodyPr/>
          <a:lstStyle/>
          <a:p>
            <a:fld id="{65EFFA93-4D76-4434-BAEB-C2CC90F4162E}" type="slidenum">
              <a:rPr lang="en-GB" smtClean="0"/>
              <a:t>70</a:t>
            </a:fld>
            <a:endParaRPr lang="en-GB"/>
          </a:p>
        </p:txBody>
      </p:sp>
    </p:spTree>
    <p:extLst>
      <p:ext uri="{BB962C8B-B14F-4D97-AF65-F5344CB8AC3E}">
        <p14:creationId xmlns:p14="http://schemas.microsoft.com/office/powerpoint/2010/main" val="30040200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46371-8659-CCEB-46B7-6578A0AC5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4C14D-738B-93FE-2952-8D1653C835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EE0DE65-FB87-511D-7340-482925712D8B}"/>
              </a:ext>
            </a:extLst>
          </p:cNvPr>
          <p:cNvSpPr>
            <a:spLocks noGrp="1"/>
          </p:cNvSpPr>
          <p:nvPr>
            <p:ph type="body" idx="1"/>
          </p:nvPr>
        </p:nvSpPr>
        <p:spPr/>
        <p:txBody>
          <a:bodyPr/>
          <a:lstStyle/>
          <a:p>
            <a:pPr marL="0" indent="0">
              <a:buNone/>
            </a:pPr>
            <a:r>
              <a:rPr lang="en-US" sz="1200" b="1" i="0" u="none" strike="noStrike" kern="1200" dirty="0">
                <a:solidFill>
                  <a:schemeClr val="tx1"/>
                </a:solidFill>
                <a:effectLst/>
                <a:latin typeface="+mn-lt"/>
                <a:ea typeface="+mn-ea"/>
                <a:cs typeface="+mn-cs"/>
              </a:rPr>
              <a:t>Answer: </a:t>
            </a:r>
          </a:p>
          <a:p>
            <a:pPr marL="0" indent="0">
              <a:buNone/>
            </a:pPr>
            <a:r>
              <a:rPr lang="en-US" sz="1200" b="0" i="0" u="none" strike="noStrike" kern="1200" dirty="0">
                <a:solidFill>
                  <a:schemeClr val="tx1"/>
                </a:solidFill>
                <a:effectLst/>
                <a:latin typeface="+mn-lt"/>
                <a:ea typeface="+mn-ea"/>
                <a:cs typeface="+mn-cs"/>
              </a:rPr>
              <a:t>Pupils should use preceding calculation and place value knowledge to find the next missing addend. They may notice that as the hundreds value decreases in the given addend, the hundreds value increases in the missing addend.</a:t>
            </a:r>
            <a:endParaRPr lang="en-US" sz="1200" b="1" i="0" u="none" strike="noStrike" kern="1200" dirty="0">
              <a:solidFill>
                <a:schemeClr val="tx1"/>
              </a:solidFill>
              <a:effectLst/>
              <a:latin typeface="+mn-lt"/>
              <a:ea typeface="+mn-ea"/>
              <a:cs typeface="+mn-cs"/>
            </a:endParaRPr>
          </a:p>
          <a:p>
            <a:pPr marL="0" indent="0">
              <a:buNone/>
            </a:pPr>
            <a:r>
              <a:rPr lang="en-GB" dirty="0"/>
              <a:t>3899 + 101 = 4000</a:t>
            </a:r>
          </a:p>
          <a:p>
            <a:pPr marL="0" indent="0">
              <a:buNone/>
            </a:pPr>
            <a:r>
              <a:rPr lang="en-GB" dirty="0"/>
              <a:t>3799 + 201= 4000</a:t>
            </a:r>
          </a:p>
          <a:p>
            <a:pPr marL="0" indent="0">
              <a:buNone/>
            </a:pPr>
            <a:r>
              <a:rPr lang="en-GB" dirty="0"/>
              <a:t>3699 + 301 = 4000</a:t>
            </a:r>
          </a:p>
          <a:p>
            <a:pPr marL="0" indent="0">
              <a:buNone/>
            </a:pPr>
            <a:r>
              <a:rPr lang="en-GB" dirty="0"/>
              <a:t>3599 + 401 = 4000</a:t>
            </a:r>
          </a:p>
          <a:p>
            <a:pPr marL="0" indent="0">
              <a:buNone/>
            </a:pPr>
            <a:r>
              <a:rPr lang="en-GB" dirty="0"/>
              <a:t>3599 + 1401 = 5000</a:t>
            </a:r>
          </a:p>
          <a:p>
            <a:pPr marL="0" indent="0">
              <a:buNone/>
            </a:pPr>
            <a:r>
              <a:rPr lang="en-GB" dirty="0"/>
              <a:t>3598 + 1402 = 5000</a:t>
            </a:r>
          </a:p>
          <a:p>
            <a:pPr marL="0" indent="0">
              <a:buNone/>
            </a:pPr>
            <a:r>
              <a:rPr lang="en-GB" dirty="0"/>
              <a:t>3498 + 1502 = 5000</a:t>
            </a:r>
          </a:p>
          <a:p>
            <a:pPr marL="0" indent="0">
              <a:buNone/>
            </a:pPr>
            <a:r>
              <a:rPr lang="en-GB" dirty="0"/>
              <a:t>3488 + 1512 = 5000</a:t>
            </a:r>
          </a:p>
          <a:p>
            <a:pPr marL="0" indent="0">
              <a:buNone/>
            </a:pPr>
            <a:r>
              <a:rPr lang="en-GB" dirty="0"/>
              <a:t>3377 + 1623 = 5000</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recognise the place value of each digit in a four-digit number</a:t>
            </a:r>
          </a:p>
          <a:p>
            <a:r>
              <a:rPr lang="en-GB" b="1" dirty="0"/>
              <a:t>Y4 </a:t>
            </a:r>
            <a:r>
              <a:rPr lang="en-GB" b="0" dirty="0"/>
              <a:t>add and subtract numbers with up to 4 digits (non-stat using mental methods)</a:t>
            </a:r>
            <a:endParaRPr lang="en-GB" b="1" dirty="0"/>
          </a:p>
          <a:p>
            <a:endParaRPr lang="en-GB" dirty="0"/>
          </a:p>
        </p:txBody>
      </p:sp>
      <p:sp>
        <p:nvSpPr>
          <p:cNvPr id="4" name="Slide Number Placeholder 3">
            <a:extLst>
              <a:ext uri="{FF2B5EF4-FFF2-40B4-BE49-F238E27FC236}">
                <a16:creationId xmlns:a16="http://schemas.microsoft.com/office/drawing/2014/main" id="{4BC70BD1-F3EB-9FE2-0829-7CF4BD51D4F5}"/>
              </a:ext>
            </a:extLst>
          </p:cNvPr>
          <p:cNvSpPr>
            <a:spLocks noGrp="1"/>
          </p:cNvSpPr>
          <p:nvPr>
            <p:ph type="sldNum" sz="quarter" idx="5"/>
          </p:nvPr>
        </p:nvSpPr>
        <p:spPr/>
        <p:txBody>
          <a:bodyPr/>
          <a:lstStyle/>
          <a:p>
            <a:fld id="{65EFFA93-4D76-4434-BAEB-C2CC90F4162E}" type="slidenum">
              <a:rPr lang="en-GB" smtClean="0"/>
              <a:t>71</a:t>
            </a:fld>
            <a:endParaRPr lang="en-GB"/>
          </a:p>
        </p:txBody>
      </p:sp>
    </p:spTree>
    <p:extLst>
      <p:ext uri="{BB962C8B-B14F-4D97-AF65-F5344CB8AC3E}">
        <p14:creationId xmlns:p14="http://schemas.microsoft.com/office/powerpoint/2010/main" val="18959472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28323-7227-EC41-B419-7B03CAC19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C14F4-6160-9907-45A6-B8A6AA4265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B4BCB1-FF3A-1629-7390-9D9072F7BA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Answer: </a:t>
            </a:r>
            <a:r>
              <a:rPr lang="en-US"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They may notice that as the hundreds value decreases in the given addend, the hundreds value increases in the missing addend.</a:t>
            </a:r>
            <a:endParaRPr lang="en-US" sz="1200" b="1" i="0" u="none" strike="noStrike" kern="1200" dirty="0">
              <a:solidFill>
                <a:schemeClr val="tx1"/>
              </a:solidFill>
              <a:effectLst/>
              <a:latin typeface="+mn-lt"/>
              <a:ea typeface="+mn-ea"/>
              <a:cs typeface="+mn-cs"/>
            </a:endParaRPr>
          </a:p>
          <a:p>
            <a:pPr marL="0" indent="0">
              <a:buNone/>
            </a:pPr>
            <a:r>
              <a:rPr lang="en-GB" dirty="0"/>
              <a:t>3899 + 101 = 4000</a:t>
            </a:r>
            <a:endParaRPr lang="en-GB" sz="2800" dirty="0"/>
          </a:p>
          <a:p>
            <a:pPr marL="0" indent="0">
              <a:buNone/>
            </a:pPr>
            <a:r>
              <a:rPr lang="en-GB" dirty="0"/>
              <a:t>3799 + 201 = 4000</a:t>
            </a:r>
            <a:endParaRPr lang="en-GB" sz="2800" dirty="0"/>
          </a:p>
          <a:p>
            <a:pPr marL="0" indent="0">
              <a:buNone/>
            </a:pPr>
            <a:r>
              <a:rPr lang="en-GB" dirty="0"/>
              <a:t>3699 + 301 = 4000</a:t>
            </a:r>
            <a:endParaRPr lang="en-GB" sz="2800" dirty="0"/>
          </a:p>
          <a:p>
            <a:pPr marL="0" indent="0">
              <a:buNone/>
            </a:pPr>
            <a:r>
              <a:rPr lang="en-GB" dirty="0"/>
              <a:t>3599 + 401 = 4000</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Y4 </a:t>
            </a:r>
            <a:r>
              <a:rPr lang="en-GB" b="0" dirty="0"/>
              <a:t>recognise the place value of each digit in a four-digit number</a:t>
            </a:r>
          </a:p>
          <a:p>
            <a:r>
              <a:rPr lang="en-GB" b="1" dirty="0"/>
              <a:t>Y4 </a:t>
            </a:r>
            <a:r>
              <a:rPr lang="en-GB" b="0" dirty="0"/>
              <a:t>add and subtract numbers with up to 4 digits (non-stat using mental methods)</a:t>
            </a:r>
            <a:endParaRPr lang="en-GB" b="1" dirty="0"/>
          </a:p>
          <a:p>
            <a:endParaRPr lang="en-GB" dirty="0"/>
          </a:p>
        </p:txBody>
      </p:sp>
      <p:sp>
        <p:nvSpPr>
          <p:cNvPr id="4" name="Slide Number Placeholder 3">
            <a:extLst>
              <a:ext uri="{FF2B5EF4-FFF2-40B4-BE49-F238E27FC236}">
                <a16:creationId xmlns:a16="http://schemas.microsoft.com/office/drawing/2014/main" id="{1BCF2105-2CF5-6AB8-F532-4B0E487873DF}"/>
              </a:ext>
            </a:extLst>
          </p:cNvPr>
          <p:cNvSpPr>
            <a:spLocks noGrp="1"/>
          </p:cNvSpPr>
          <p:nvPr>
            <p:ph type="sldNum" sz="quarter" idx="5"/>
          </p:nvPr>
        </p:nvSpPr>
        <p:spPr/>
        <p:txBody>
          <a:bodyPr/>
          <a:lstStyle/>
          <a:p>
            <a:fld id="{65EFFA93-4D76-4434-BAEB-C2CC90F4162E}" type="slidenum">
              <a:rPr lang="en-GB" smtClean="0"/>
              <a:t>72</a:t>
            </a:fld>
            <a:endParaRPr lang="en-GB"/>
          </a:p>
        </p:txBody>
      </p:sp>
    </p:spTree>
    <p:extLst>
      <p:ext uri="{BB962C8B-B14F-4D97-AF65-F5344CB8AC3E}">
        <p14:creationId xmlns:p14="http://schemas.microsoft.com/office/powerpoint/2010/main" val="40221947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latin typeface="Avenir Next LT Pro" panose="020B0504020202020204" pitchFamily="34" charset="0"/>
              </a:rPr>
              <a:t>Answer: </a:t>
            </a:r>
            <a:endParaRPr lang="en-US" dirty="0">
              <a:solidFill>
                <a:srgbClr val="444444"/>
              </a:solidFill>
              <a:latin typeface="Avenir Next LT Pro" panose="020B0504020202020204" pitchFamily="34" charset="0"/>
            </a:endParaRPr>
          </a:p>
          <a:p>
            <a:r>
              <a:rPr lang="en-US" dirty="0">
                <a:latin typeface="Avenir Next LT Pro" panose="020B0504020202020204" pitchFamily="34" charset="0"/>
              </a:rPr>
              <a:t>Examples: A is the only regular polygon; A is only one with all obtuse angles. B is only triangle; B only shape with acute angles; B has no parallel sides. C only one with reflex angle.</a:t>
            </a:r>
            <a:endParaRPr lang="en-US" dirty="0">
              <a:solidFill>
                <a:srgbClr val="444444"/>
              </a:solidFill>
              <a:latin typeface="Avenir Next LT Pro" panose="020B0504020202020204" pitchFamily="34" charset="0"/>
            </a:endParaRPr>
          </a:p>
          <a:p>
            <a:endParaRPr lang="en-US" dirty="0">
              <a:solidFill>
                <a:srgbClr val="444444"/>
              </a:solidFill>
              <a:latin typeface="Avenir Next LT Pro" panose="020B0504020202020204" pitchFamily="34" charset="0"/>
            </a:endParaRPr>
          </a:p>
          <a:p>
            <a:r>
              <a:rPr lang="en-US" b="1" dirty="0">
                <a:latin typeface="Avenir Next LT Pro" panose="020B0504020202020204" pitchFamily="34" charset="0"/>
              </a:rPr>
              <a:t>Recommended NC Statements:</a:t>
            </a:r>
            <a:endParaRPr lang="en-US" dirty="0">
              <a:solidFill>
                <a:srgbClr val="444444"/>
              </a:solidFill>
              <a:latin typeface="Avenir Next LT Pro" panose="020B0504020202020204" pitchFamily="34" charset="0"/>
            </a:endParaRPr>
          </a:p>
          <a:p>
            <a:r>
              <a:rPr lang="en-US" b="1" dirty="0">
                <a:latin typeface="Avenir Next LT Pro" panose="020B0504020202020204" pitchFamily="34" charset="0"/>
              </a:rPr>
              <a:t>Y3: </a:t>
            </a:r>
            <a:r>
              <a:rPr lang="en-US" dirty="0">
                <a:latin typeface="Avenir Next LT Pro" panose="020B0504020202020204" pitchFamily="34" charset="0"/>
              </a:rPr>
              <a:t>identify right angles; identify h</a:t>
            </a:r>
            <a:r>
              <a:rPr lang="en-GB" dirty="0" err="1">
                <a:latin typeface="Avenir Next LT Pro" panose="020B0504020202020204" pitchFamily="34" charset="0"/>
              </a:rPr>
              <a:t>orizontal</a:t>
            </a:r>
            <a:r>
              <a:rPr lang="en-GB" dirty="0">
                <a:latin typeface="Avenir Next LT Pro" panose="020B0504020202020204" pitchFamily="34" charset="0"/>
              </a:rPr>
              <a:t> and vertical lines and pairs of perpendicular and parallel lines. </a:t>
            </a:r>
            <a:endParaRPr lang="en-US" dirty="0">
              <a:solidFill>
                <a:srgbClr val="444444"/>
              </a:solidFill>
              <a:latin typeface="Avenir Next LT Pro" panose="020B0504020202020204" pitchFamily="34" charset="0"/>
            </a:endParaRPr>
          </a:p>
          <a:p>
            <a:r>
              <a:rPr lang="en-GB" b="1" dirty="0">
                <a:latin typeface="Avenir Next LT Pro" panose="020B0504020202020204" pitchFamily="34" charset="0"/>
              </a:rPr>
              <a:t>Y4: </a:t>
            </a:r>
            <a:r>
              <a:rPr lang="en-GB" dirty="0">
                <a:latin typeface="Avenir Next LT Pro" panose="020B0504020202020204" pitchFamily="34" charset="0"/>
              </a:rPr>
              <a:t>compare and classify geometric shapes, including quadrilaterals and triangles, based on their properties and sizes</a:t>
            </a:r>
            <a:endParaRPr lang="en-US" dirty="0">
              <a:solidFill>
                <a:srgbClr val="444444"/>
              </a:solidFill>
              <a:latin typeface="Avenir Next LT Pro" panose="020B0504020202020204" pitchFamily="34" charset="0"/>
            </a:endParaRPr>
          </a:p>
          <a:p>
            <a:endParaRPr lang="en-GB" dirty="0"/>
          </a:p>
        </p:txBody>
      </p:sp>
      <p:sp>
        <p:nvSpPr>
          <p:cNvPr id="4" name="Slide Number Placeholder 3"/>
          <p:cNvSpPr>
            <a:spLocks noGrp="1"/>
          </p:cNvSpPr>
          <p:nvPr>
            <p:ph type="sldNum" sz="quarter" idx="5"/>
          </p:nvPr>
        </p:nvSpPr>
        <p:spPr/>
        <p:txBody>
          <a:bodyPr/>
          <a:lstStyle/>
          <a:p>
            <a:fld id="{65EFFA93-4D76-4434-BAEB-C2CC90F4162E}" type="slidenum">
              <a:rPr lang="en-GB" smtClean="0"/>
              <a:t>73</a:t>
            </a:fld>
            <a:endParaRPr lang="en-GB"/>
          </a:p>
        </p:txBody>
      </p:sp>
    </p:spTree>
    <p:extLst>
      <p:ext uri="{BB962C8B-B14F-4D97-AF65-F5344CB8AC3E}">
        <p14:creationId xmlns:p14="http://schemas.microsoft.com/office/powerpoint/2010/main" val="95267735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C989B-6DD6-F6FF-C10F-A2BD05FB91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560F6-A366-F2C0-A8D0-6AA8FEAFD8AB}"/>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E13E3373-1F34-C7BA-7420-53BE84A1FC73}"/>
                  </a:ext>
                </a:extLst>
              </p:cNvPr>
              <p:cNvSpPr>
                <a:spLocks noGrp="1"/>
              </p:cNvSpPr>
              <p:nvPr>
                <p:ph type="body" idx="1"/>
              </p:nvPr>
            </p:nvSpPr>
            <p:spPr/>
            <p:txBody>
              <a:bodyPr/>
              <a:lstStyle/>
              <a:p>
                <a:r>
                  <a:rPr lang="en-US" sz="1200" b="1" i="0" u="none" strike="noStrike" kern="1200" dirty="0">
                    <a:solidFill>
                      <a:schemeClr val="tx1"/>
                    </a:solidFill>
                    <a:effectLst/>
                    <a:latin typeface="Avenir Next LT Pro" panose="020B0504020202020204" pitchFamily="34" charset="0"/>
                    <a:ea typeface="+mn-ea"/>
                    <a:cs typeface="+mn-cs"/>
                  </a:rPr>
                  <a:t>Answer: </a:t>
                </a:r>
              </a:p>
              <a:p>
                <a14:m>
                  <m:oMath xmlns:m="http://schemas.openxmlformats.org/officeDocument/2006/math">
                    <m:f>
                      <m:fPr>
                        <m:ctrlPr>
                          <a:rPr lang="en-US" sz="1200" b="0" i="1" u="none" strike="noStrike" kern="1200" dirty="0" smtClean="0">
                            <a:solidFill>
                              <a:schemeClr val="tx1"/>
                            </a:solidFill>
                            <a:effectLst/>
                            <a:latin typeface="Cambria Math" panose="02040503050406030204" pitchFamily="18" charset="0"/>
                            <a:ea typeface="+mn-ea"/>
                            <a:cs typeface="+mn-cs"/>
                          </a:rPr>
                        </m:ctrlPr>
                      </m:fPr>
                      <m:num>
                        <m:r>
                          <a:rPr lang="en-US" sz="1200" b="0" i="1" u="none" strike="noStrike" kern="1200" dirty="0" smtClean="0">
                            <a:solidFill>
                              <a:schemeClr val="tx1"/>
                            </a:solidFill>
                            <a:effectLst/>
                            <a:latin typeface="Cambria Math" panose="02040503050406030204" pitchFamily="18" charset="0"/>
                            <a:ea typeface="+mn-ea"/>
                            <a:cs typeface="+mn-cs"/>
                          </a:rPr>
                          <m:t>1</m:t>
                        </m:r>
                      </m:num>
                      <m:den>
                        <m:r>
                          <a:rPr lang="en-US" sz="1200" b="0" i="1" u="none" strike="noStrike" kern="1200" dirty="0" smtClean="0">
                            <a:solidFill>
                              <a:schemeClr val="tx1"/>
                            </a:solidFill>
                            <a:effectLst/>
                            <a:latin typeface="Cambria Math" panose="02040503050406030204" pitchFamily="18" charset="0"/>
                            <a:ea typeface="+mn-ea"/>
                            <a:cs typeface="+mn-cs"/>
                          </a:rPr>
                          <m:t>3</m:t>
                        </m:r>
                      </m:den>
                    </m:f>
                  </m:oMath>
                </a14:m>
                <a:r>
                  <a:rPr lang="en-US" sz="1200" b="0" i="0" u="none" strike="noStrike" kern="1200" dirty="0">
                    <a:solidFill>
                      <a:schemeClr val="tx1"/>
                    </a:solidFill>
                    <a:effectLst/>
                    <a:latin typeface="Avenir Next LT Pro" panose="020B0504020202020204" pitchFamily="34" charset="0"/>
                    <a:ea typeface="+mn-ea"/>
                    <a:cs typeface="+mn-cs"/>
                  </a:rPr>
                  <a:t> is 4 total small squares shaded; </a:t>
                </a:r>
                <a14:m>
                  <m:oMath xmlns:m="http://schemas.openxmlformats.org/officeDocument/2006/math">
                    <m:f>
                      <m:fPr>
                        <m:ctrlPr>
                          <a:rPr lang="en-GB" sz="1200" b="0" i="1" u="none" strike="noStrike" kern="1200" smtClean="0">
                            <a:solidFill>
                              <a:schemeClr val="tx1"/>
                            </a:solidFill>
                            <a:effectLst/>
                            <a:latin typeface="Cambria Math" panose="02040503050406030204" pitchFamily="18" charset="0"/>
                            <a:ea typeface="+mn-ea"/>
                            <a:cs typeface="+mn-cs"/>
                          </a:rPr>
                        </m:ctrlPr>
                      </m:fPr>
                      <m:num>
                        <m:r>
                          <a:rPr lang="en-GB" sz="1200" b="0" i="1" u="none" strike="noStrike" kern="1200" smtClean="0">
                            <a:solidFill>
                              <a:schemeClr val="tx1"/>
                            </a:solidFill>
                            <a:effectLst/>
                            <a:latin typeface="Cambria Math" panose="02040503050406030204" pitchFamily="18" charset="0"/>
                            <a:ea typeface="+mn-ea"/>
                            <a:cs typeface="+mn-cs"/>
                          </a:rPr>
                          <m:t>1</m:t>
                        </m:r>
                      </m:num>
                      <m:den>
                        <m:r>
                          <a:rPr lang="en-GB" sz="1200" b="0" i="1" u="none" strike="noStrike" kern="1200" smtClean="0">
                            <a:solidFill>
                              <a:schemeClr val="tx1"/>
                            </a:solidFill>
                            <a:effectLst/>
                            <a:latin typeface="Cambria Math" panose="02040503050406030204" pitchFamily="18" charset="0"/>
                            <a:ea typeface="+mn-ea"/>
                            <a:cs typeface="+mn-cs"/>
                          </a:rPr>
                          <m:t>2 </m:t>
                        </m:r>
                      </m:den>
                    </m:f>
                  </m:oMath>
                </a14:m>
                <a:r>
                  <a:rPr lang="en-US" sz="1200" b="0" i="0" u="none" strike="noStrike" kern="1200" dirty="0">
                    <a:solidFill>
                      <a:schemeClr val="tx1"/>
                    </a:solidFill>
                    <a:effectLst/>
                    <a:latin typeface="Avenir Next LT Pro" panose="020B0504020202020204" pitchFamily="34" charset="0"/>
                    <a:ea typeface="+mn-ea"/>
                    <a:cs typeface="+mn-cs"/>
                  </a:rPr>
                  <a:t>is 6 shaded; </a:t>
                </a:r>
                <a14:m>
                  <m:oMath xmlns:m="http://schemas.openxmlformats.org/officeDocument/2006/math">
                    <m:f>
                      <m:fPr>
                        <m:ctrlPr>
                          <a:rPr lang="en-GB" sz="1200" b="0" i="1" u="none" strike="noStrike" kern="1200" dirty="0" smtClean="0">
                            <a:solidFill>
                              <a:schemeClr val="tx1"/>
                            </a:solidFill>
                            <a:effectLst/>
                            <a:latin typeface="Cambria Math" panose="02040503050406030204" pitchFamily="18" charset="0"/>
                            <a:ea typeface="+mn-ea"/>
                            <a:cs typeface="+mn-cs"/>
                          </a:rPr>
                        </m:ctrlPr>
                      </m:fPr>
                      <m:num>
                        <m:r>
                          <a:rPr lang="en-GB" sz="1200" b="0" i="1" u="none" strike="noStrike" kern="1200" dirty="0" smtClean="0">
                            <a:solidFill>
                              <a:schemeClr val="tx1"/>
                            </a:solidFill>
                            <a:effectLst/>
                            <a:latin typeface="Cambria Math" panose="02040503050406030204" pitchFamily="18" charset="0"/>
                            <a:ea typeface="+mn-ea"/>
                            <a:cs typeface="+mn-cs"/>
                          </a:rPr>
                          <m:t>3</m:t>
                        </m:r>
                      </m:num>
                      <m:den>
                        <m:r>
                          <a:rPr lang="en-GB" sz="1200" b="0" i="1" u="none" strike="noStrike" kern="1200" dirty="0" smtClean="0">
                            <a:solidFill>
                              <a:schemeClr val="tx1"/>
                            </a:solidFill>
                            <a:effectLst/>
                            <a:latin typeface="Cambria Math" panose="02040503050406030204" pitchFamily="18" charset="0"/>
                            <a:ea typeface="+mn-ea"/>
                            <a:cs typeface="+mn-cs"/>
                          </a:rPr>
                          <m:t>4</m:t>
                        </m:r>
                      </m:den>
                    </m:f>
                  </m:oMath>
                </a14:m>
                <a:r>
                  <a:rPr lang="en-US" sz="1200" b="0" i="0" u="none" strike="noStrike" kern="1200" dirty="0">
                    <a:solidFill>
                      <a:schemeClr val="tx1"/>
                    </a:solidFill>
                    <a:effectLst/>
                    <a:latin typeface="Avenir Next LT Pro" panose="020B0504020202020204" pitchFamily="34" charset="0"/>
                    <a:ea typeface="+mn-ea"/>
                    <a:cs typeface="+mn-cs"/>
                  </a:rPr>
                  <a:t> is 9 shaded. Adding three more small squares to the whole means </a:t>
                </a:r>
                <a14:m>
                  <m:oMath xmlns:m="http://schemas.openxmlformats.org/officeDocument/2006/math">
                    <m:f>
                      <m:fPr>
                        <m:ctrlPr>
                          <a:rPr lang="en-US" sz="1200" b="0" i="1" u="none" strike="noStrike" kern="1200" dirty="0" smtClean="0">
                            <a:solidFill>
                              <a:schemeClr val="tx1"/>
                            </a:solidFill>
                            <a:effectLst/>
                            <a:latin typeface="Cambria Math" panose="02040503050406030204" pitchFamily="18" charset="0"/>
                            <a:ea typeface="+mn-ea"/>
                            <a:cs typeface="+mn-cs"/>
                          </a:rPr>
                        </m:ctrlPr>
                      </m:fPr>
                      <m:num>
                        <m:r>
                          <a:rPr lang="en-US" sz="1200" b="0" i="1" u="none" strike="noStrike" kern="1200" dirty="0" smtClean="0">
                            <a:solidFill>
                              <a:schemeClr val="tx1"/>
                            </a:solidFill>
                            <a:effectLst/>
                            <a:latin typeface="Cambria Math" panose="02040503050406030204" pitchFamily="18" charset="0"/>
                            <a:ea typeface="+mn-ea"/>
                            <a:cs typeface="+mn-cs"/>
                          </a:rPr>
                          <m:t>1</m:t>
                        </m:r>
                      </m:num>
                      <m:den>
                        <m:r>
                          <a:rPr lang="en-US" sz="1200" b="0" i="1" u="none" strike="noStrike" kern="1200" dirty="0" smtClean="0">
                            <a:solidFill>
                              <a:schemeClr val="tx1"/>
                            </a:solidFill>
                            <a:effectLst/>
                            <a:latin typeface="Cambria Math" panose="02040503050406030204" pitchFamily="18" charset="0"/>
                            <a:ea typeface="+mn-ea"/>
                            <a:cs typeface="+mn-cs"/>
                          </a:rPr>
                          <m:t>5</m:t>
                        </m:r>
                      </m:den>
                    </m:f>
                  </m:oMath>
                </a14:m>
                <a:r>
                  <a:rPr lang="en-US" sz="1200" b="0" i="0" u="none" strike="noStrike" kern="1200" dirty="0">
                    <a:solidFill>
                      <a:schemeClr val="tx1"/>
                    </a:solidFill>
                    <a:effectLst/>
                    <a:latin typeface="Avenir Next LT Pro" panose="020B0504020202020204" pitchFamily="34" charset="0"/>
                    <a:ea typeface="+mn-ea"/>
                    <a:cs typeface="+mn-cs"/>
                  </a:rPr>
                  <a:t> is shaded.</a:t>
                </a:r>
              </a:p>
              <a:p>
                <a:endParaRPr lang="en-US" sz="1200" b="0" i="0" u="none" strike="noStrike" kern="1200" dirty="0">
                  <a:solidFill>
                    <a:schemeClr val="tx1"/>
                  </a:solidFill>
                  <a:effectLst/>
                  <a:latin typeface="Avenir Next LT Pro" panose="020B0504020202020204" pitchFamily="34" charset="0"/>
                  <a:ea typeface="+mn-ea"/>
                  <a:cs typeface="+mn-cs"/>
                </a:endParaRPr>
              </a:p>
              <a:p>
                <a:r>
                  <a:rPr lang="en-US" sz="1200" b="1" i="0" u="none" strike="noStrike" kern="1200" dirty="0">
                    <a:solidFill>
                      <a:schemeClr val="tx1"/>
                    </a:solidFill>
                    <a:effectLst/>
                    <a:latin typeface="Avenir Next LT Pro" panose="020B0504020202020204" pitchFamily="34" charset="0"/>
                    <a:ea typeface="+mn-ea"/>
                    <a:cs typeface="+mn-cs"/>
                  </a:rPr>
                  <a:t>Recommended NC Statements:</a:t>
                </a:r>
              </a:p>
              <a:p>
                <a:r>
                  <a:rPr lang="en-US" sz="1200" b="1" i="0" u="none" strike="noStrike" kern="1200" dirty="0">
                    <a:solidFill>
                      <a:schemeClr val="tx1"/>
                    </a:solidFill>
                    <a:effectLst/>
                    <a:latin typeface="Avenir Next LT Pro" panose="020B0504020202020204" pitchFamily="34" charset="0"/>
                    <a:ea typeface="+mn-ea"/>
                    <a:cs typeface="+mn-cs"/>
                  </a:rPr>
                  <a:t>Y3: </a:t>
                </a:r>
                <a:r>
                  <a:rPr lang="en-US" sz="1200" b="0" i="0" u="none" strike="noStrike" kern="1200" dirty="0" err="1">
                    <a:solidFill>
                      <a:schemeClr val="tx1"/>
                    </a:solidFill>
                    <a:effectLst/>
                    <a:latin typeface="Avenir Next LT Pro" panose="020B0504020202020204" pitchFamily="34" charset="0"/>
                    <a:ea typeface="+mn-ea"/>
                    <a:cs typeface="+mn-cs"/>
                  </a:rPr>
                  <a:t>reco</a:t>
                </a:r>
                <a:r>
                  <a:rPr lang="en-GB" dirty="0" err="1">
                    <a:latin typeface="Avenir Next LT Pro" panose="020B0504020202020204" pitchFamily="34" charset="0"/>
                  </a:rPr>
                  <a:t>gnise</a:t>
                </a:r>
                <a:r>
                  <a:rPr lang="en-GB" dirty="0">
                    <a:latin typeface="Avenir Next LT Pro" panose="020B0504020202020204" pitchFamily="34" charset="0"/>
                  </a:rPr>
                  <a:t>, find and write fractions of a discrete set of objects: unit fractions and non unit fractions with small denominators</a:t>
                </a:r>
                <a:endParaRPr lang="en-US" dirty="0">
                  <a:latin typeface="Avenir Next LT Pro" panose="020B0504020202020204" pitchFamily="34" charset="0"/>
                </a:endParaRPr>
              </a:p>
            </p:txBody>
          </p:sp>
        </mc:Choice>
        <mc:Fallback xmlns="">
          <p:sp>
            <p:nvSpPr>
              <p:cNvPr id="3" name="Notes Placeholder 2">
                <a:extLst>
                  <a:ext uri="{FF2B5EF4-FFF2-40B4-BE49-F238E27FC236}">
                    <a16:creationId xmlns:a16="http://schemas.microsoft.com/office/drawing/2014/main" id="{E13E3373-1F34-C7BA-7420-53BE84A1FC73}"/>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dirty="0">
                    <a:solidFill>
                      <a:schemeClr val="tx1"/>
                    </a:solidFill>
                    <a:effectLst/>
                    <a:latin typeface="Cambria Math" panose="02040503050406030204" pitchFamily="18" charset="0"/>
                    <a:ea typeface="+mn-ea"/>
                    <a:cs typeface="+mn-cs"/>
                  </a:rPr>
                  <a:t>1/3</a:t>
                </a:r>
                <a:r>
                  <a:rPr lang="en-US" sz="1200" b="0" i="0" u="none" strike="noStrike" kern="1200">
                    <a:solidFill>
                      <a:schemeClr val="tx1"/>
                    </a:solidFill>
                    <a:effectLst/>
                    <a:latin typeface="+mn-lt"/>
                    <a:ea typeface="+mn-ea"/>
                    <a:cs typeface="+mn-cs"/>
                  </a:rPr>
                  <a:t> is 4 total small squares shaded; </a:t>
                </a:r>
                <a:r>
                  <a:rPr lang="en-GB" sz="1200" b="0" i="0" u="none" strike="noStrike" kern="1200">
                    <a:solidFill>
                      <a:schemeClr val="tx1"/>
                    </a:solidFill>
                    <a:effectLst/>
                    <a:latin typeface="Cambria Math" panose="02040503050406030204" pitchFamily="18" charset="0"/>
                    <a:ea typeface="+mn-ea"/>
                    <a:cs typeface="+mn-cs"/>
                  </a:rPr>
                  <a:t>1/2</a:t>
                </a:r>
                <a:r>
                  <a:rPr lang="en-US" sz="1200" b="0" i="0" u="none" strike="noStrike" kern="1200">
                    <a:solidFill>
                      <a:schemeClr val="tx1"/>
                    </a:solidFill>
                    <a:effectLst/>
                    <a:latin typeface="+mn-lt"/>
                    <a:ea typeface="+mn-ea"/>
                    <a:cs typeface="+mn-cs"/>
                  </a:rPr>
                  <a:t>is 6 shaded; </a:t>
                </a:r>
                <a:r>
                  <a:rPr lang="en-GB" sz="1200" b="0" i="0" u="none" strike="noStrike" kern="1200" dirty="0">
                    <a:solidFill>
                      <a:schemeClr val="tx1"/>
                    </a:solidFill>
                    <a:effectLst/>
                    <a:latin typeface="Cambria Math" panose="02040503050406030204" pitchFamily="18" charset="0"/>
                    <a:ea typeface="+mn-ea"/>
                    <a:cs typeface="+mn-cs"/>
                  </a:rPr>
                  <a:t>3/4</a:t>
                </a:r>
                <a:r>
                  <a:rPr lang="en-US" sz="1200" b="0" i="0" u="none" strike="noStrike" kern="1200">
                    <a:solidFill>
                      <a:schemeClr val="tx1"/>
                    </a:solidFill>
                    <a:effectLst/>
                    <a:latin typeface="+mn-lt"/>
                    <a:ea typeface="+mn-ea"/>
                    <a:cs typeface="+mn-cs"/>
                  </a:rPr>
                  <a:t> is 9 shaded. Adding three more small squares to the whole means </a:t>
                </a:r>
                <a:r>
                  <a:rPr lang="en-US" sz="1200" b="0" i="0" u="none" strike="noStrike" kern="1200" dirty="0">
                    <a:solidFill>
                      <a:schemeClr val="tx1"/>
                    </a:solidFill>
                    <a:effectLst/>
                    <a:latin typeface="Cambria Math" panose="02040503050406030204" pitchFamily="18" charset="0"/>
                    <a:ea typeface="+mn-ea"/>
                    <a:cs typeface="+mn-cs"/>
                  </a:rPr>
                  <a:t>1/5</a:t>
                </a:r>
                <a:r>
                  <a:rPr lang="en-US" sz="1200" b="0" i="0" u="none" strike="noStrike" kern="1200">
                    <a:solidFill>
                      <a:schemeClr val="tx1"/>
                    </a:solidFill>
                    <a:effectLst/>
                    <a:latin typeface="+mn-lt"/>
                    <a:ea typeface="+mn-ea"/>
                    <a:cs typeface="+mn-cs"/>
                  </a:rPr>
                  <a:t> is shaded.</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 </a:t>
                </a:r>
                <a:r>
                  <a:rPr lang="en-US" sz="1200" b="0" i="0" u="none" strike="noStrike" kern="1200" err="1">
                    <a:solidFill>
                      <a:schemeClr val="tx1"/>
                    </a:solidFill>
                    <a:effectLst/>
                    <a:latin typeface="+mn-lt"/>
                    <a:ea typeface="+mn-ea"/>
                    <a:cs typeface="+mn-cs"/>
                  </a:rPr>
                  <a:t>reco</a:t>
                </a:r>
                <a:r>
                  <a:rPr lang="en-GB" err="1"/>
                  <a:t>gnise</a:t>
                </a:r>
                <a:r>
                  <a:rPr lang="en-GB"/>
                  <a:t>, find and write fractions of a discrete set of objects: unit fractions and non unit fractions with small denominators</a:t>
                </a:r>
                <a:endParaRPr lang="en-US"/>
              </a:p>
            </p:txBody>
          </p:sp>
        </mc:Fallback>
      </mc:AlternateContent>
      <p:sp>
        <p:nvSpPr>
          <p:cNvPr id="4" name="Slide Number Placeholder 3">
            <a:extLst>
              <a:ext uri="{FF2B5EF4-FFF2-40B4-BE49-F238E27FC236}">
                <a16:creationId xmlns:a16="http://schemas.microsoft.com/office/drawing/2014/main" id="{AE5E36CA-1F6F-F81A-5FA2-2E4D8DA15BAA}"/>
              </a:ext>
            </a:extLst>
          </p:cNvPr>
          <p:cNvSpPr>
            <a:spLocks noGrp="1"/>
          </p:cNvSpPr>
          <p:nvPr>
            <p:ph type="sldNum" sz="quarter" idx="5"/>
          </p:nvPr>
        </p:nvSpPr>
        <p:spPr/>
        <p:txBody>
          <a:bodyPr/>
          <a:lstStyle/>
          <a:p>
            <a:fld id="{67BD89B3-B9A9-BC4E-ACDE-A65ABD725109}" type="slidenum">
              <a:rPr lang="en-US" smtClean="0"/>
              <a:t>74</a:t>
            </a:fld>
            <a:endParaRPr lang="en-US"/>
          </a:p>
        </p:txBody>
      </p:sp>
    </p:spTree>
    <p:extLst>
      <p:ext uri="{BB962C8B-B14F-4D97-AF65-F5344CB8AC3E}">
        <p14:creationId xmlns:p14="http://schemas.microsoft.com/office/powerpoint/2010/main" val="5729966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A547-60B8-2CD1-B0B4-E7FAFE4AF4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C0DEC-A9AA-AC38-432A-5A4EE5D4D6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84792E-9239-993E-E0A3-3BD55BA02B0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6 x 6 = 36 and is the greatest product. Experimenting with other teen numbers reveals that doubles and near doubles (partitioned parts) provide the greatest product.</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Y2 (non-stat): </a:t>
            </a:r>
            <a:r>
              <a:rPr lang="en-GB" dirty="0"/>
              <a:t>Pupils should partition numbers in different ways. </a:t>
            </a:r>
          </a:p>
          <a:p>
            <a:r>
              <a:rPr lang="en-GB" b="1" dirty="0"/>
              <a:t>Y3: </a:t>
            </a:r>
            <a:r>
              <a:rPr lang="en-GB" dirty="0"/>
              <a:t>write and calculate mathematical statements for multiplication … including for two-digit numbers times one-digit numbers, using mental and progressing to formal written methods </a:t>
            </a:r>
          </a:p>
          <a:p>
            <a:r>
              <a:rPr lang="en-GB" b="1" dirty="0"/>
              <a:t>Y4: </a:t>
            </a:r>
            <a:r>
              <a:rPr lang="en-GB" dirty="0"/>
              <a:t>recall multiplication and division facts for multiplication tables up to 12 × 12</a:t>
            </a:r>
          </a:p>
        </p:txBody>
      </p:sp>
      <p:sp>
        <p:nvSpPr>
          <p:cNvPr id="4" name="Slide Number Placeholder 3">
            <a:extLst>
              <a:ext uri="{FF2B5EF4-FFF2-40B4-BE49-F238E27FC236}">
                <a16:creationId xmlns:a16="http://schemas.microsoft.com/office/drawing/2014/main" id="{0A9274C7-A3C4-DD42-4B20-D51298822329}"/>
              </a:ext>
            </a:extLst>
          </p:cNvPr>
          <p:cNvSpPr>
            <a:spLocks noGrp="1"/>
          </p:cNvSpPr>
          <p:nvPr>
            <p:ph type="sldNum" sz="quarter" idx="5"/>
          </p:nvPr>
        </p:nvSpPr>
        <p:spPr/>
        <p:txBody>
          <a:bodyPr/>
          <a:lstStyle/>
          <a:p>
            <a:fld id="{67BD89B3-B9A9-BC4E-ACDE-A65ABD725109}" type="slidenum">
              <a:rPr lang="en-US" smtClean="0"/>
              <a:t>75</a:t>
            </a:fld>
            <a:endParaRPr lang="en-US"/>
          </a:p>
        </p:txBody>
      </p:sp>
    </p:spTree>
    <p:extLst>
      <p:ext uri="{BB962C8B-B14F-4D97-AF65-F5344CB8AC3E}">
        <p14:creationId xmlns:p14="http://schemas.microsoft.com/office/powerpoint/2010/main" val="22602645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2F968-02E8-F8BE-BA5F-1C84BC98D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5B2D2-3E04-C1A5-DF34-D7CF59DDE6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37B7DD-E74D-FD7E-7383-B305578CCD21}"/>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6372, 5472, 5382, 5383, 4572, 4482, 4473, 4392, 4381, 4384 (assuming two counters are values 1, 10, 100 or 1000)</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r>
              <a:rPr lang="en-US" sz="1200" b="0" i="0" u="none" strike="noStrike" kern="1200">
                <a:solidFill>
                  <a:schemeClr val="tx1"/>
                </a:solidFill>
                <a:effectLst/>
                <a:latin typeface="+mn-lt"/>
                <a:ea typeface="+mn-ea"/>
                <a:cs typeface="+mn-cs"/>
              </a:rPr>
              <a:t>: </a:t>
            </a:r>
          </a:p>
          <a:p>
            <a:r>
              <a:rPr lang="en-US" sz="1200" b="1" i="0" u="none" strike="noStrike" kern="1200">
                <a:solidFill>
                  <a:schemeClr val="tx1"/>
                </a:solidFill>
                <a:effectLst/>
                <a:latin typeface="+mn-lt"/>
                <a:ea typeface="+mn-ea"/>
                <a:cs typeface="+mn-cs"/>
              </a:rPr>
              <a:t>Y4: </a:t>
            </a:r>
            <a:r>
              <a:rPr lang="en-GB"/>
              <a:t>recognise the place value of each digit in a four-digit number (thousands, hundreds, tens, and ones); identify, represent and estimate numbers using different representations</a:t>
            </a:r>
            <a:endParaRPr lang="en-US"/>
          </a:p>
        </p:txBody>
      </p:sp>
      <p:sp>
        <p:nvSpPr>
          <p:cNvPr id="4" name="Slide Number Placeholder 3">
            <a:extLst>
              <a:ext uri="{FF2B5EF4-FFF2-40B4-BE49-F238E27FC236}">
                <a16:creationId xmlns:a16="http://schemas.microsoft.com/office/drawing/2014/main" id="{5318207A-0E1A-1C24-54A3-E22812703668}"/>
              </a:ext>
            </a:extLst>
          </p:cNvPr>
          <p:cNvSpPr>
            <a:spLocks noGrp="1"/>
          </p:cNvSpPr>
          <p:nvPr>
            <p:ph type="sldNum" sz="quarter" idx="5"/>
          </p:nvPr>
        </p:nvSpPr>
        <p:spPr/>
        <p:txBody>
          <a:bodyPr/>
          <a:lstStyle/>
          <a:p>
            <a:fld id="{67BD89B3-B9A9-BC4E-ACDE-A65ABD725109}" type="slidenum">
              <a:rPr lang="en-US" smtClean="0"/>
              <a:t>76</a:t>
            </a:fld>
            <a:endParaRPr lang="en-US"/>
          </a:p>
        </p:txBody>
      </p:sp>
    </p:spTree>
    <p:extLst>
      <p:ext uri="{BB962C8B-B14F-4D97-AF65-F5344CB8AC3E}">
        <p14:creationId xmlns:p14="http://schemas.microsoft.com/office/powerpoint/2010/main" val="175184780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74AB3-BC1D-FD1B-A6F8-733088756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7FEF3-CF50-E8CE-EE8F-0E8EAEB864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2886DD-C18E-F02C-FF95-439BBE0D9DFB}"/>
              </a:ext>
            </a:extLst>
          </p:cNvPr>
          <p:cNvSpPr>
            <a:spLocks noGrp="1"/>
          </p:cNvSpPr>
          <p:nvPr>
            <p:ph type="body" idx="1"/>
          </p:nvPr>
        </p:nvSpPr>
        <p:spPr/>
        <p:txBody>
          <a:bodyPr/>
          <a:lstStyle/>
          <a:p>
            <a:r>
              <a:rPr lang="en-US" b="1" i="0" u="none" strike="noStrike" kern="1200">
                <a:solidFill>
                  <a:schemeClr val="tx1"/>
                </a:solidFill>
                <a:effectLst/>
              </a:rPr>
              <a:t>Answer: </a:t>
            </a:r>
          </a:p>
          <a:p>
            <a:r>
              <a:rPr lang="en-US"/>
              <a:t>½ of £2 = £1</a:t>
            </a:r>
            <a:r>
              <a:rPr lang="en-US" b="0" i="0" u="none" strike="noStrike" kern="1200">
                <a:solidFill>
                  <a:schemeClr val="tx1"/>
                </a:solidFill>
                <a:effectLst/>
              </a:rPr>
              <a:t>, </a:t>
            </a:r>
            <a:r>
              <a:rPr lang="en-US"/>
              <a:t>½ of £1 = 50 p</a:t>
            </a:r>
            <a:r>
              <a:rPr lang="en-US" b="0" i="0" u="none" strike="noStrike" kern="1200">
                <a:solidFill>
                  <a:schemeClr val="tx1"/>
                </a:solidFill>
                <a:effectLst/>
              </a:rPr>
              <a:t>, </a:t>
            </a:r>
            <a:r>
              <a:rPr lang="en-US"/>
              <a:t>½ of 20 p = 10 p</a:t>
            </a:r>
            <a:r>
              <a:rPr lang="en-US" b="0" i="0" u="none" strike="noStrike" kern="1200">
                <a:solidFill>
                  <a:schemeClr val="tx1"/>
                </a:solidFill>
                <a:effectLst/>
              </a:rPr>
              <a:t>, </a:t>
            </a:r>
            <a:r>
              <a:rPr lang="en-US"/>
              <a:t>½ of 10 p = 5 p</a:t>
            </a:r>
            <a:r>
              <a:rPr lang="en-US" b="0" i="0" u="none" strike="noStrike" kern="1200">
                <a:solidFill>
                  <a:schemeClr val="tx1"/>
                </a:solidFill>
                <a:effectLst/>
              </a:rPr>
              <a:t>, </a:t>
            </a:r>
            <a:r>
              <a:rPr lang="en-US"/>
              <a:t>½ of 2 p = 1 p</a:t>
            </a:r>
            <a:endParaRPr lang="en-US">
              <a:solidFill>
                <a:srgbClr val="444444"/>
              </a:solidFill>
            </a:endParaRPr>
          </a:p>
          <a:p>
            <a:r>
              <a:rPr lang="en-US"/>
              <a:t>1/10 of £2 = 20 p</a:t>
            </a:r>
            <a:r>
              <a:rPr lang="en-US" b="0" i="0" u="none" strike="noStrike" kern="1200">
                <a:solidFill>
                  <a:schemeClr val="tx1"/>
                </a:solidFill>
                <a:effectLst/>
              </a:rPr>
              <a:t>, </a:t>
            </a:r>
            <a:r>
              <a:rPr lang="en-US"/>
              <a:t>1/10 of £1 = 10 p</a:t>
            </a:r>
            <a:r>
              <a:rPr lang="en-US" b="0" i="0" u="none" strike="noStrike" kern="1200">
                <a:solidFill>
                  <a:schemeClr val="tx1"/>
                </a:solidFill>
                <a:effectLst/>
              </a:rPr>
              <a:t>, </a:t>
            </a:r>
            <a:r>
              <a:rPr lang="en-US"/>
              <a:t>1/10 of 50 p = 5 p</a:t>
            </a:r>
            <a:r>
              <a:rPr lang="en-US" b="0" i="0" u="none" strike="noStrike" kern="1200">
                <a:solidFill>
                  <a:schemeClr val="tx1"/>
                </a:solidFill>
                <a:effectLst/>
              </a:rPr>
              <a:t>, </a:t>
            </a:r>
            <a:r>
              <a:rPr lang="en-US"/>
              <a:t>1/10 of 20 p = 2 p</a:t>
            </a:r>
            <a:r>
              <a:rPr lang="en-US" b="0" i="0" u="none" strike="noStrike" kern="1200">
                <a:solidFill>
                  <a:schemeClr val="tx1"/>
                </a:solidFill>
                <a:effectLst/>
              </a:rPr>
              <a:t>, </a:t>
            </a:r>
            <a:r>
              <a:rPr lang="en-US"/>
              <a:t>1/10 of 10 p = 1 p</a:t>
            </a:r>
            <a:endParaRPr lang="en-US">
              <a:solidFill>
                <a:srgbClr val="444444"/>
              </a:solidFill>
            </a:endParaRPr>
          </a:p>
          <a:p>
            <a:r>
              <a:rPr lang="en-US"/>
              <a:t>1/5 of £</a:t>
            </a:r>
            <a:r>
              <a:rPr lang="en-US" b="0" i="0" u="none" strike="noStrike" kern="1200">
                <a:solidFill>
                  <a:schemeClr val="tx1"/>
                </a:solidFill>
                <a:effectLst/>
              </a:rPr>
              <a:t>1</a:t>
            </a:r>
            <a:r>
              <a:rPr lang="en-US"/>
              <a:t> = 20 p</a:t>
            </a:r>
            <a:r>
              <a:rPr lang="en-US" b="0" i="0" u="none" strike="noStrike" kern="1200">
                <a:solidFill>
                  <a:schemeClr val="tx1"/>
                </a:solidFill>
                <a:effectLst/>
              </a:rPr>
              <a:t>, </a:t>
            </a:r>
            <a:r>
              <a:rPr lang="en-US"/>
              <a:t>1/5 of 50 p = 10 p, 1/5 of </a:t>
            </a:r>
            <a:r>
              <a:rPr lang="en-US" b="0" i="0" u="none" strike="noStrike" kern="1200">
                <a:solidFill>
                  <a:schemeClr val="tx1"/>
                </a:solidFill>
                <a:effectLst/>
              </a:rPr>
              <a:t>10</a:t>
            </a:r>
            <a:r>
              <a:rPr lang="en-US"/>
              <a:t> p = 2 p</a:t>
            </a:r>
            <a:r>
              <a:rPr lang="en-US" b="0" i="0" u="none" strike="noStrike" kern="1200">
                <a:solidFill>
                  <a:schemeClr val="tx1"/>
                </a:solidFill>
                <a:effectLst/>
              </a:rPr>
              <a:t>, </a:t>
            </a:r>
            <a:r>
              <a:rPr lang="en-US"/>
              <a:t>1/5 of 5 p = 1 p</a:t>
            </a:r>
            <a:endParaRPr lang="en-US" b="0" i="0" u="none" strike="noStrike" kern="1200">
              <a:solidFill>
                <a:srgbClr val="444444"/>
              </a:solidFill>
              <a:effectLst/>
              <a:ea typeface="+mn-ea"/>
              <a:cs typeface="+mn-cs"/>
            </a:endParaRPr>
          </a:p>
          <a:p>
            <a:endParaRPr lang="en-US" b="0" i="0" u="none" strike="noStrike" kern="1200">
              <a:solidFill>
                <a:srgbClr val="444444"/>
              </a:solidFill>
              <a:effectLst/>
              <a:ea typeface="+mn-ea"/>
              <a:cs typeface="+mn-cs"/>
            </a:endParaRPr>
          </a:p>
          <a:p>
            <a:r>
              <a:rPr lang="en-US" sz="1200" b="1" i="0" u="none" strike="noStrike" kern="1200">
                <a:solidFill>
                  <a:schemeClr val="tx1"/>
                </a:solidFill>
                <a:effectLst/>
                <a:latin typeface="+mn-lt"/>
                <a:ea typeface="+mn-ea"/>
                <a:cs typeface="+mn-cs"/>
              </a:rPr>
              <a:t>Recommended NC Statements:</a:t>
            </a:r>
            <a:endParaRPr lang="en-US" b="0" i="0" u="none" strike="noStrike" kern="1200">
              <a:solidFill>
                <a:schemeClr val="tx1"/>
              </a:solidFill>
              <a:effectLst/>
            </a:endParaRPr>
          </a:p>
          <a:p>
            <a:r>
              <a:rPr lang="en-US" b="1"/>
              <a:t>Y1</a:t>
            </a:r>
            <a:r>
              <a:rPr lang="en-US" b="1" i="0" u="none" strike="noStrike" kern="1200">
                <a:solidFill>
                  <a:schemeClr val="tx1"/>
                </a:solidFill>
                <a:effectLst/>
              </a:rPr>
              <a:t>: </a:t>
            </a:r>
            <a:r>
              <a:rPr lang="en-GB"/>
              <a:t>recognise and know the value of different denominations of coins and notes. </a:t>
            </a:r>
          </a:p>
          <a:p>
            <a:r>
              <a:rPr lang="en-GB" b="1"/>
              <a:t>Y3: </a:t>
            </a:r>
            <a:r>
              <a:rPr lang="en-GB"/>
              <a:t>recognise, find and write fractions of a discrete set of objects: unit fractions and non unit fractions with small denominators. </a:t>
            </a:r>
          </a:p>
          <a:p>
            <a:r>
              <a:rPr lang="en-GB" b="1"/>
              <a:t>Y3 (non stat): </a:t>
            </a:r>
            <a:r>
              <a:rPr lang="en-GB"/>
              <a:t>They continue to recognise fractions in the context of parts of a whole, numbers, measurements, a shape, and unit fractions as a division of a quantity.</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593B6F0C-63FE-DFC4-47F3-823F3C639725}"/>
              </a:ext>
            </a:extLst>
          </p:cNvPr>
          <p:cNvSpPr>
            <a:spLocks noGrp="1"/>
          </p:cNvSpPr>
          <p:nvPr>
            <p:ph type="sldNum" sz="quarter" idx="5"/>
          </p:nvPr>
        </p:nvSpPr>
        <p:spPr/>
        <p:txBody>
          <a:bodyPr/>
          <a:lstStyle/>
          <a:p>
            <a:fld id="{67BD89B3-B9A9-BC4E-ACDE-A65ABD725109}" type="slidenum">
              <a:rPr lang="en-US" smtClean="0"/>
              <a:t>77</a:t>
            </a:fld>
            <a:endParaRPr lang="en-US"/>
          </a:p>
        </p:txBody>
      </p:sp>
    </p:spTree>
    <p:extLst>
      <p:ext uri="{BB962C8B-B14F-4D97-AF65-F5344CB8AC3E}">
        <p14:creationId xmlns:p14="http://schemas.microsoft.com/office/powerpoint/2010/main" val="27524098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2889C-150C-4B2D-1E99-9573E4A3B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A9640-EAC2-B210-85ED-A5A9CBBCF93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F423F0F-43E0-C05C-9B13-3D55AFCC729D}"/>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20 and 40 degrees</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A is 15, B is 45</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Multiple answers including above or others e.g. 5 and 55.</a:t>
            </a: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Multiple answers – even numbers that sum to 60 e.g. 28 and 32, 46 and 14</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GB" b="1" dirty="0"/>
              <a:t>Y3 </a:t>
            </a:r>
            <a:r>
              <a:rPr lang="en-GB" b="0" dirty="0"/>
              <a:t>identify right angles</a:t>
            </a:r>
          </a:p>
          <a:p>
            <a:r>
              <a:rPr lang="en-GB" b="1" dirty="0"/>
              <a:t>Y5</a:t>
            </a:r>
            <a:r>
              <a:rPr lang="en-GB" b="0" dirty="0"/>
              <a:t> (non-stat) Pupils use angle sum facts and other properties to make deductions about missing angles and relate these to missing number problems.</a:t>
            </a:r>
            <a:endParaRPr lang="en-GB" b="1" dirty="0"/>
          </a:p>
          <a:p>
            <a:endParaRPr lang="en-GB" dirty="0"/>
          </a:p>
        </p:txBody>
      </p:sp>
      <p:sp>
        <p:nvSpPr>
          <p:cNvPr id="4" name="Slide Number Placeholder 3">
            <a:extLst>
              <a:ext uri="{FF2B5EF4-FFF2-40B4-BE49-F238E27FC236}">
                <a16:creationId xmlns:a16="http://schemas.microsoft.com/office/drawing/2014/main" id="{914446E6-8C0A-EE5C-F215-EFEDDFFBEA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EFFA93-4D76-4434-BAEB-C2CC90F4162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95111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91B35-D802-86A1-2CB8-310B8694A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05DAC-0AC6-7A58-5849-8DEDA80BA6EA}"/>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FBF00C7A-31D1-C336-B504-605B0CDAD85A}"/>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Various responses. </a:t>
                </a:r>
              </a:p>
              <a:p>
                <a:pPr marL="228600" indent="-228600">
                  <a:buAutoNum type="alphaUcParenR"/>
                </a:pPr>
                <a:r>
                  <a:rPr lang="en-US" sz="1200" b="0" i="0" u="none" strike="noStrike" kern="1200">
                    <a:solidFill>
                      <a:schemeClr val="tx1"/>
                    </a:solidFill>
                    <a:effectLst/>
                    <a:latin typeface="+mn-lt"/>
                    <a:ea typeface="+mn-ea"/>
                    <a:cs typeface="+mn-cs"/>
                  </a:rPr>
                  <a:t>5 tablespoons and 1 teaspoon;</a:t>
                </a:r>
              </a:p>
              <a:p>
                <a:pPr marL="228600" indent="-228600">
                  <a:buAutoNum type="alphaUcParenR"/>
                </a:pPr>
                <a:r>
                  <a:rPr lang="en-US" sz="1200" b="0" i="0" u="none" strike="noStrike" kern="1200">
                    <a:solidFill>
                      <a:schemeClr val="tx1"/>
                    </a:solidFill>
                    <a:effectLst/>
                    <a:latin typeface="+mn-lt"/>
                    <a:ea typeface="+mn-ea"/>
                    <a:cs typeface="+mn-cs"/>
                  </a:rPr>
                  <a:t> </a:t>
                </a:r>
                <a14:m>
                  <m:oMath xmlns:m="http://schemas.openxmlformats.org/officeDocument/2006/math">
                    <m:f>
                      <m:fPr>
                        <m:ctrlPr>
                          <a:rPr lang="en-GB" sz="1200" b="0" i="1" u="none" strike="noStrike" kern="1200" dirty="0" smtClean="0">
                            <a:solidFill>
                              <a:schemeClr val="tx1"/>
                            </a:solidFill>
                            <a:effectLst/>
                            <a:latin typeface="Cambria Math" panose="02040503050406030204" pitchFamily="18" charset="0"/>
                            <a:ea typeface="+mn-ea"/>
                            <a:cs typeface="+mn-cs"/>
                          </a:rPr>
                        </m:ctrlPr>
                      </m:fPr>
                      <m:num>
                        <m:r>
                          <a:rPr lang="en-GB" sz="1200" b="0" i="1" u="none" strike="noStrike" kern="1200" dirty="0" smtClean="0">
                            <a:solidFill>
                              <a:schemeClr val="tx1"/>
                            </a:solidFill>
                            <a:effectLst/>
                            <a:latin typeface="Cambria Math" panose="02040503050406030204" pitchFamily="18" charset="0"/>
                            <a:ea typeface="+mn-ea"/>
                            <a:cs typeface="+mn-cs"/>
                          </a:rPr>
                          <m:t>1</m:t>
                        </m:r>
                      </m:num>
                      <m:den>
                        <m:r>
                          <a:rPr lang="en-GB" sz="1200" b="0" i="1" u="none" strike="noStrike" kern="1200" dirty="0" smtClean="0">
                            <a:solidFill>
                              <a:schemeClr val="tx1"/>
                            </a:solidFill>
                            <a:effectLst/>
                            <a:latin typeface="Cambria Math" panose="02040503050406030204" pitchFamily="18" charset="0"/>
                            <a:ea typeface="+mn-ea"/>
                            <a:cs typeface="+mn-cs"/>
                          </a:rPr>
                          <m:t>2</m:t>
                        </m:r>
                      </m:den>
                    </m:f>
                  </m:oMath>
                </a14:m>
                <a:r>
                  <a:rPr lang="en-US" sz="1200" b="0" i="0" u="none" strike="noStrike" kern="1200">
                    <a:solidFill>
                      <a:schemeClr val="tx1"/>
                    </a:solidFill>
                    <a:effectLst/>
                    <a:latin typeface="+mn-lt"/>
                    <a:ea typeface="+mn-ea"/>
                    <a:cs typeface="+mn-cs"/>
                  </a:rPr>
                  <a:t> pint and three tablespoons; 2 tablespoons</a:t>
                </a:r>
              </a:p>
              <a:p>
                <a:pPr marL="228600" indent="-228600">
                  <a:buAutoNum type="alphaUcParenR"/>
                </a:pPr>
                <a:r>
                  <a:rPr lang="en-US" sz="1200" b="0" i="0" u="none" strike="noStrike" kern="1200">
                    <a:solidFill>
                      <a:schemeClr val="tx1"/>
                    </a:solidFill>
                    <a:effectLst/>
                    <a:latin typeface="+mn-lt"/>
                    <a:ea typeface="+mn-ea"/>
                    <a:cs typeface="+mn-cs"/>
                  </a:rPr>
                  <a:t>1 pint; 25 tablespoons,  5 teaspoons</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Y4: </a:t>
                </a:r>
                <a:r>
                  <a:rPr lang="en-GB"/>
                  <a:t>multiply two-digit and three-digit numbers by a one-digit number using formal written layout; solve problems involving increasingly harder fractions to calculate quantities, and fractions to divide quantities, including non-unit fractions where the answer is a whole number. </a:t>
                </a:r>
              </a:p>
              <a:p>
                <a:r>
                  <a:rPr lang="en-GB" b="1"/>
                  <a:t>Y5: </a:t>
                </a:r>
                <a:r>
                  <a:rPr lang="en-GB"/>
                  <a:t>multiply and divide numbers mentally drawing upon known facts; use all four operations to solve problems involving measure.</a:t>
                </a:r>
                <a:endParaRPr lang="en-US"/>
              </a:p>
            </p:txBody>
          </p:sp>
        </mc:Choice>
        <mc:Fallback xmlns="">
          <p:sp>
            <p:nvSpPr>
              <p:cNvPr id="3" name="Notes Placeholder 2">
                <a:extLst>
                  <a:ext uri="{FF2B5EF4-FFF2-40B4-BE49-F238E27FC236}">
                    <a16:creationId xmlns:a16="http://schemas.microsoft.com/office/drawing/2014/main" id="{FBF00C7A-31D1-C336-B504-605B0CDAD85A}"/>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Various responses. </a:t>
                </a:r>
              </a:p>
              <a:p>
                <a:pPr marL="228600" indent="-228600">
                  <a:buAutoNum type="alphaUcParenR"/>
                </a:pPr>
                <a:r>
                  <a:rPr lang="en-US" sz="1200" b="0" i="0" u="none" strike="noStrike" kern="1200">
                    <a:solidFill>
                      <a:schemeClr val="tx1"/>
                    </a:solidFill>
                    <a:effectLst/>
                    <a:latin typeface="+mn-lt"/>
                    <a:ea typeface="+mn-ea"/>
                    <a:cs typeface="+mn-cs"/>
                  </a:rPr>
                  <a:t>5 tablespoons and 1 teaspoon;</a:t>
                </a:r>
              </a:p>
              <a:p>
                <a:pPr marL="228600" indent="-228600">
                  <a:buAutoNum type="alphaUcParenR"/>
                </a:pPr>
                <a:r>
                  <a:rPr lang="en-US" sz="1200" b="0" i="0" u="none" strike="noStrike" kern="1200">
                    <a:solidFill>
                      <a:schemeClr val="tx1"/>
                    </a:solidFill>
                    <a:effectLst/>
                    <a:latin typeface="+mn-lt"/>
                    <a:ea typeface="+mn-ea"/>
                    <a:cs typeface="+mn-cs"/>
                  </a:rPr>
                  <a:t> </a:t>
                </a:r>
                <a:r>
                  <a:rPr lang="en-GB" sz="1200" b="0" i="0" u="none" strike="noStrike" kern="1200" dirty="0">
                    <a:solidFill>
                      <a:schemeClr val="tx1"/>
                    </a:solidFill>
                    <a:effectLst/>
                    <a:latin typeface="Cambria Math" panose="02040503050406030204" pitchFamily="18" charset="0"/>
                    <a:ea typeface="+mn-ea"/>
                    <a:cs typeface="+mn-cs"/>
                  </a:rPr>
                  <a:t>1/2</a:t>
                </a:r>
                <a:r>
                  <a:rPr lang="en-US" sz="1200" b="0" i="0" u="none" strike="noStrike" kern="1200">
                    <a:solidFill>
                      <a:schemeClr val="tx1"/>
                    </a:solidFill>
                    <a:effectLst/>
                    <a:latin typeface="+mn-lt"/>
                    <a:ea typeface="+mn-ea"/>
                    <a:cs typeface="+mn-cs"/>
                  </a:rPr>
                  <a:t> pint and three tablespoons; 2 tablespoons</a:t>
                </a:r>
              </a:p>
              <a:p>
                <a:pPr marL="228600" indent="-228600">
                  <a:buAutoNum type="alphaUcParenR"/>
                </a:pPr>
                <a:r>
                  <a:rPr lang="en-US" sz="1200" b="0" i="0" u="none" strike="noStrike" kern="1200">
                    <a:solidFill>
                      <a:schemeClr val="tx1"/>
                    </a:solidFill>
                    <a:effectLst/>
                    <a:latin typeface="+mn-lt"/>
                    <a:ea typeface="+mn-ea"/>
                    <a:cs typeface="+mn-cs"/>
                  </a:rPr>
                  <a:t>1 pint; 25 tablespoons,  5 teaspoons</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Y4: </a:t>
                </a:r>
                <a:r>
                  <a:rPr lang="en-GB"/>
                  <a:t>multiply two-digit and three-digit numbers by a one-digit number using formal written layout; solve problems involving increasingly harder fractions to calculate quantities, and fractions to divide quantities, including non-unit fractions where the answer is a whole number. </a:t>
                </a:r>
              </a:p>
              <a:p>
                <a:r>
                  <a:rPr lang="en-GB" b="1"/>
                  <a:t>Y5: </a:t>
                </a:r>
                <a:r>
                  <a:rPr lang="en-GB"/>
                  <a:t>multiply and divide numbers mentally drawing upon known facts; use all four operations to solve problems involving measure.</a:t>
                </a:r>
                <a:endParaRPr lang="en-US"/>
              </a:p>
            </p:txBody>
          </p:sp>
        </mc:Fallback>
      </mc:AlternateContent>
      <p:sp>
        <p:nvSpPr>
          <p:cNvPr id="4" name="Slide Number Placeholder 3">
            <a:extLst>
              <a:ext uri="{FF2B5EF4-FFF2-40B4-BE49-F238E27FC236}">
                <a16:creationId xmlns:a16="http://schemas.microsoft.com/office/drawing/2014/main" id="{C776D89F-C122-ADAA-C038-392F59B35D64}"/>
              </a:ext>
            </a:extLst>
          </p:cNvPr>
          <p:cNvSpPr>
            <a:spLocks noGrp="1"/>
          </p:cNvSpPr>
          <p:nvPr>
            <p:ph type="sldNum" sz="quarter" idx="5"/>
          </p:nvPr>
        </p:nvSpPr>
        <p:spPr/>
        <p:txBody>
          <a:bodyPr/>
          <a:lstStyle/>
          <a:p>
            <a:fld id="{67BD89B3-B9A9-BC4E-ACDE-A65ABD725109}" type="slidenum">
              <a:rPr lang="en-US" smtClean="0"/>
              <a:t>79</a:t>
            </a:fld>
            <a:endParaRPr lang="en-US"/>
          </a:p>
        </p:txBody>
      </p:sp>
    </p:spTree>
    <p:extLst>
      <p:ext uri="{BB962C8B-B14F-4D97-AF65-F5344CB8AC3E}">
        <p14:creationId xmlns:p14="http://schemas.microsoft.com/office/powerpoint/2010/main" val="818609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8B653-0FD0-AEB6-C783-25BA47231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D0C90-C167-DA4A-3ED3-C7A2AB01C7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5181495-8280-103B-712A-094B953452E0}"/>
              </a:ext>
            </a:extLst>
          </p:cNvPr>
          <p:cNvSpPr>
            <a:spLocks noGrp="1"/>
          </p:cNvSpPr>
          <p:nvPr>
            <p:ph type="body" idx="1"/>
          </p:nvPr>
        </p:nvSpPr>
        <p:spPr/>
        <p:txBody>
          <a:bodyPr/>
          <a:lstStyle/>
          <a:p>
            <a:r>
              <a:rPr lang="en-GB" b="1" strike="noStrike" dirty="0"/>
              <a:t>Answer:</a:t>
            </a:r>
          </a:p>
          <a:p>
            <a:r>
              <a:rPr lang="en-GB" b="0" strike="noStrike" dirty="0"/>
              <a:t>(For example): two diagonal lines, four equal squares, 3 horizontal lines, 3 vertical lines, 1 horizontal line + diagonals with the resulting rectangles</a:t>
            </a:r>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find and name a quarter as one of four equal parts of an object, shape or quantity.</a:t>
            </a:r>
          </a:p>
          <a:p>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find, name and write fractions 1/3, ¼, 2/4 and ¾ of a length, shape, set of objects or quantity</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8A0ECE3-BF75-AB9D-75F9-5FE931BAF2A7}"/>
              </a:ext>
            </a:extLst>
          </p:cNvPr>
          <p:cNvSpPr>
            <a:spLocks noGrp="1"/>
          </p:cNvSpPr>
          <p:nvPr>
            <p:ph type="sldNum" sz="quarter" idx="5"/>
          </p:nvPr>
        </p:nvSpPr>
        <p:spPr/>
        <p:txBody>
          <a:bodyPr/>
          <a:lstStyle/>
          <a:p>
            <a:fld id="{67BD89B3-B9A9-BC4E-ACDE-A65ABD725109}" type="slidenum">
              <a:rPr lang="en-US" smtClean="0"/>
              <a:t>8</a:t>
            </a:fld>
            <a:endParaRPr lang="en-US"/>
          </a:p>
        </p:txBody>
      </p:sp>
    </p:spTree>
    <p:extLst>
      <p:ext uri="{BB962C8B-B14F-4D97-AF65-F5344CB8AC3E}">
        <p14:creationId xmlns:p14="http://schemas.microsoft.com/office/powerpoint/2010/main" val="33071844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F376-5D48-FBF9-9AA5-C563FFDD3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103EF1-B382-6FA1-00C9-1E8E59880D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866585-C8ED-BCAB-1B3E-77AB1EAF4130}"/>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There are 19 distinct rectangles than can be made. Smallest perimeter: 4 cm (1 square). Greatest perimeter: 26 cm (1 cm x 12 cm rectangle).</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Y4 </a:t>
            </a:r>
            <a:r>
              <a:rPr lang="en-GB"/>
              <a:t>calculate the perimeter of a rectilinear figure (including squares) in centimetres and metres;</a:t>
            </a:r>
            <a:r>
              <a:rPr lang="en-US" sz="1200" b="1" i="0" u="none" strike="noStrike" kern="1200">
                <a:solidFill>
                  <a:schemeClr val="tx1"/>
                </a:solidFill>
                <a:effectLst/>
                <a:latin typeface="+mn-lt"/>
                <a:ea typeface="+mn-ea"/>
                <a:cs typeface="+mn-cs"/>
              </a:rPr>
              <a:t> </a:t>
            </a:r>
          </a:p>
          <a:p>
            <a:r>
              <a:rPr lang="en-US" sz="1200" b="1" i="0" u="none" strike="noStrike" kern="1200">
                <a:solidFill>
                  <a:schemeClr val="tx1"/>
                </a:solidFill>
                <a:effectLst/>
                <a:latin typeface="+mn-lt"/>
                <a:ea typeface="+mn-ea"/>
                <a:cs typeface="+mn-cs"/>
              </a:rPr>
              <a:t>Y4 (non-stat) </a:t>
            </a:r>
            <a:r>
              <a:rPr lang="en-GB"/>
              <a:t>Perimeter can be expressed algebraically as 2(a + b) where a and b are the dimensions in the same unit.</a:t>
            </a:r>
            <a:endParaRPr lang="en-US"/>
          </a:p>
        </p:txBody>
      </p:sp>
      <p:sp>
        <p:nvSpPr>
          <p:cNvPr id="4" name="Slide Number Placeholder 3">
            <a:extLst>
              <a:ext uri="{FF2B5EF4-FFF2-40B4-BE49-F238E27FC236}">
                <a16:creationId xmlns:a16="http://schemas.microsoft.com/office/drawing/2014/main" id="{BC48C764-373A-4BBE-6C0C-ADD31B294AA2}"/>
              </a:ext>
            </a:extLst>
          </p:cNvPr>
          <p:cNvSpPr>
            <a:spLocks noGrp="1"/>
          </p:cNvSpPr>
          <p:nvPr>
            <p:ph type="sldNum" sz="quarter" idx="5"/>
          </p:nvPr>
        </p:nvSpPr>
        <p:spPr/>
        <p:txBody>
          <a:bodyPr/>
          <a:lstStyle/>
          <a:p>
            <a:fld id="{67BD89B3-B9A9-BC4E-ACDE-A65ABD725109}" type="slidenum">
              <a:rPr lang="en-US" smtClean="0"/>
              <a:t>80</a:t>
            </a:fld>
            <a:endParaRPr lang="en-US"/>
          </a:p>
        </p:txBody>
      </p:sp>
    </p:spTree>
    <p:extLst>
      <p:ext uri="{BB962C8B-B14F-4D97-AF65-F5344CB8AC3E}">
        <p14:creationId xmlns:p14="http://schemas.microsoft.com/office/powerpoint/2010/main" val="38981964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8F9BB-6288-74FE-AEFD-151432DD0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DD427-9F1D-D8A5-1CA5-6626AFE6ED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19B7FD-CEE6-51F8-AB01-F75B4C556D4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The correct time is </a:t>
            </a:r>
            <a:r>
              <a:rPr lang="en-US"/>
              <a:t>15:33</a:t>
            </a:r>
            <a:r>
              <a:rPr lang="en-US" sz="1200" b="0" i="0" u="none" strike="noStrike" kern="1200">
                <a:solidFill>
                  <a:schemeClr val="tx1"/>
                </a:solidFill>
                <a:effectLst/>
                <a:latin typeface="+mn-lt"/>
                <a:ea typeface="+mn-ea"/>
                <a:cs typeface="+mn-cs"/>
              </a:rPr>
              <a:t>. Gill’s watch shows </a:t>
            </a:r>
            <a:r>
              <a:rPr lang="en-US"/>
              <a:t>15:36,</a:t>
            </a:r>
            <a:r>
              <a:rPr lang="en-US" sz="1200" b="0" i="0" u="none" strike="noStrike" kern="1200">
                <a:solidFill>
                  <a:schemeClr val="tx1"/>
                </a:solidFill>
                <a:effectLst/>
                <a:latin typeface="+mn-lt"/>
                <a:ea typeface="+mn-ea"/>
                <a:cs typeface="+mn-cs"/>
              </a:rPr>
              <a:t> Ama’s shows </a:t>
            </a:r>
            <a:r>
              <a:rPr lang="en-US"/>
              <a:t>15:40,</a:t>
            </a:r>
            <a:r>
              <a:rPr lang="en-US" sz="1200" b="0" i="0" u="none" strike="noStrike" kern="1200">
                <a:solidFill>
                  <a:schemeClr val="tx1"/>
                </a:solidFill>
                <a:effectLst/>
                <a:latin typeface="+mn-lt"/>
                <a:ea typeface="+mn-ea"/>
                <a:cs typeface="+mn-cs"/>
              </a:rPr>
              <a:t> which is 7 mins faster than the actual time of </a:t>
            </a:r>
            <a:r>
              <a:rPr lang="en-US"/>
              <a:t>15:33</a:t>
            </a:r>
            <a:endParaRPr lang="en-US" sz="1200" b="0" i="0" u="none" strike="noStrike" kern="1200">
              <a:solidFill>
                <a:schemeClr val="tx1"/>
              </a:solidFill>
              <a:effectLst/>
              <a:latin typeface="+mn-lt"/>
              <a:ea typeface="+mn-ea"/>
              <a:cs typeface="+mn-cs"/>
            </a:endParaRP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Y4: </a:t>
            </a:r>
            <a:r>
              <a:rPr lang="en-GB"/>
              <a:t>read, write and convert time between analogue and digital 12- and 24-hour clocks</a:t>
            </a:r>
            <a:endParaRPr lang="en-US"/>
          </a:p>
        </p:txBody>
      </p:sp>
      <p:sp>
        <p:nvSpPr>
          <p:cNvPr id="4" name="Slide Number Placeholder 3">
            <a:extLst>
              <a:ext uri="{FF2B5EF4-FFF2-40B4-BE49-F238E27FC236}">
                <a16:creationId xmlns:a16="http://schemas.microsoft.com/office/drawing/2014/main" id="{B3A9110C-57D3-51E6-0156-346AB24511B0}"/>
              </a:ext>
            </a:extLst>
          </p:cNvPr>
          <p:cNvSpPr>
            <a:spLocks noGrp="1"/>
          </p:cNvSpPr>
          <p:nvPr>
            <p:ph type="sldNum" sz="quarter" idx="5"/>
          </p:nvPr>
        </p:nvSpPr>
        <p:spPr/>
        <p:txBody>
          <a:bodyPr/>
          <a:lstStyle/>
          <a:p>
            <a:fld id="{67BD89B3-B9A9-BC4E-ACDE-A65ABD725109}" type="slidenum">
              <a:rPr lang="en-US" smtClean="0"/>
              <a:t>81</a:t>
            </a:fld>
            <a:endParaRPr lang="en-US"/>
          </a:p>
        </p:txBody>
      </p:sp>
    </p:spTree>
    <p:extLst>
      <p:ext uri="{BB962C8B-B14F-4D97-AF65-F5344CB8AC3E}">
        <p14:creationId xmlns:p14="http://schemas.microsoft.com/office/powerpoint/2010/main" val="26899408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59DD1-DDE1-22CC-76DC-5F1A91071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FAF10-1ACA-7C5D-71BF-0AA92194FD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44B39D-2215-35FE-3592-01CE1C883AEC}"/>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1</a:t>
            </a:r>
            <a:r>
              <a:rPr lang="en-US" sz="1200" b="0" i="0" u="none" strike="noStrike" kern="1200" baseline="30000">
                <a:solidFill>
                  <a:schemeClr val="tx1"/>
                </a:solidFill>
                <a:effectLst/>
                <a:latin typeface="+mn-lt"/>
                <a:ea typeface="+mn-ea"/>
                <a:cs typeface="+mn-cs"/>
              </a:rPr>
              <a:t>st</a:t>
            </a:r>
            <a:r>
              <a:rPr lang="en-US" sz="1200" b="0" i="0" u="none" strike="noStrike" kern="1200">
                <a:solidFill>
                  <a:schemeClr val="tx1"/>
                </a:solidFill>
                <a:effectLst/>
                <a:latin typeface="+mn-lt"/>
                <a:ea typeface="+mn-ea"/>
                <a:cs typeface="+mn-cs"/>
              </a:rPr>
              <a:t> January is Thursday, 1</a:t>
            </a:r>
            <a:r>
              <a:rPr lang="en-US" sz="1200" b="0" i="0" u="none" strike="noStrike" kern="1200" baseline="30000">
                <a:solidFill>
                  <a:schemeClr val="tx1"/>
                </a:solidFill>
                <a:effectLst/>
                <a:latin typeface="+mn-lt"/>
                <a:ea typeface="+mn-ea"/>
                <a:cs typeface="+mn-cs"/>
              </a:rPr>
              <a:t>st</a:t>
            </a:r>
            <a:r>
              <a:rPr lang="en-US" sz="1200" b="0" i="0" u="none" strike="noStrike" kern="1200">
                <a:solidFill>
                  <a:schemeClr val="tx1"/>
                </a:solidFill>
                <a:effectLst/>
                <a:latin typeface="+mn-lt"/>
                <a:ea typeface="+mn-ea"/>
                <a:cs typeface="+mn-cs"/>
              </a:rPr>
              <a:t> February is Sunday.</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 </a:t>
            </a:r>
            <a:r>
              <a:rPr lang="en-GB"/>
              <a:t>know the number of seconds in a minute and the number of days in each month, year and leap year</a:t>
            </a:r>
            <a:endParaRPr lang="en-US"/>
          </a:p>
        </p:txBody>
      </p:sp>
      <p:sp>
        <p:nvSpPr>
          <p:cNvPr id="4" name="Slide Number Placeholder 3">
            <a:extLst>
              <a:ext uri="{FF2B5EF4-FFF2-40B4-BE49-F238E27FC236}">
                <a16:creationId xmlns:a16="http://schemas.microsoft.com/office/drawing/2014/main" id="{440001D7-9BE8-3BE3-DBFC-4BB6F33EE57A}"/>
              </a:ext>
            </a:extLst>
          </p:cNvPr>
          <p:cNvSpPr>
            <a:spLocks noGrp="1"/>
          </p:cNvSpPr>
          <p:nvPr>
            <p:ph type="sldNum" sz="quarter" idx="5"/>
          </p:nvPr>
        </p:nvSpPr>
        <p:spPr/>
        <p:txBody>
          <a:bodyPr/>
          <a:lstStyle/>
          <a:p>
            <a:fld id="{67BD89B3-B9A9-BC4E-ACDE-A65ABD725109}" type="slidenum">
              <a:rPr lang="en-US" smtClean="0"/>
              <a:t>82</a:t>
            </a:fld>
            <a:endParaRPr lang="en-US"/>
          </a:p>
        </p:txBody>
      </p:sp>
    </p:spTree>
    <p:extLst>
      <p:ext uri="{BB962C8B-B14F-4D97-AF65-F5344CB8AC3E}">
        <p14:creationId xmlns:p14="http://schemas.microsoft.com/office/powerpoint/2010/main" val="261006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BEE08-0F16-1FD8-E4CB-3E524CA86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38A06-9FAC-D769-77FE-4562080C3D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1D85F8-549F-A89B-10B7-F32573C8910E}"/>
              </a:ext>
            </a:extLst>
          </p:cNvPr>
          <p:cNvSpPr>
            <a:spLocks noGrp="1"/>
          </p:cNvSpPr>
          <p:nvPr>
            <p:ph type="body" idx="1"/>
          </p:nvPr>
        </p:nvSpPr>
        <p:spPr/>
        <p:txBody>
          <a:bodyPr/>
          <a:lstStyle/>
          <a:p>
            <a:pPr>
              <a:defRPr/>
            </a:pPr>
            <a:r>
              <a:rPr lang="en-US" b="1" i="0" u="none" strike="noStrike" kern="1200">
                <a:solidFill>
                  <a:schemeClr val="tx1"/>
                </a:solidFill>
                <a:effectLst/>
              </a:rPr>
              <a:t>Answer: </a:t>
            </a:r>
          </a:p>
          <a:p>
            <a:pPr>
              <a:defRPr/>
            </a:pPr>
            <a:r>
              <a:rPr lang="en-US"/>
              <a:t>Least: 1:11 or 11:11 if assuming 1:11 would be 01:11</a:t>
            </a:r>
          </a:p>
          <a:p>
            <a:pPr>
              <a:defRPr/>
            </a:pPr>
            <a:r>
              <a:rPr lang="en-US" b="0" i="0" u="none" strike="noStrike" kern="1200">
                <a:solidFill>
                  <a:srgbClr val="444444"/>
                </a:solidFill>
                <a:effectLst/>
                <a:ea typeface="+mn-ea"/>
                <a:cs typeface="+mn-cs"/>
              </a:rPr>
              <a:t>Most (various) </a:t>
            </a:r>
            <a:r>
              <a:rPr lang="en-US" b="0" i="0" u="none" strike="noStrike" kern="1200" err="1">
                <a:solidFill>
                  <a:srgbClr val="444444"/>
                </a:solidFill>
                <a:effectLst/>
                <a:ea typeface="+mn-ea"/>
                <a:cs typeface="+mn-cs"/>
              </a:rPr>
              <a:t>eg</a:t>
            </a:r>
            <a:r>
              <a:rPr lang="en-US" b="0" i="0" u="none" strike="noStrike" kern="1200">
                <a:solidFill>
                  <a:srgbClr val="444444"/>
                </a:solidFill>
                <a:effectLst/>
                <a:ea typeface="+mn-ea"/>
                <a:cs typeface="+mn-cs"/>
              </a:rPr>
              <a:t> 23:38</a:t>
            </a:r>
          </a:p>
          <a:p>
            <a:endParaRPr lang="en-US" b="0" i="0" u="none" strike="noStrike" kern="1200">
              <a:solidFill>
                <a:srgbClr val="444444"/>
              </a:solidFill>
              <a:effectLs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i="0" u="none" strike="noStrike" kern="1200">
                <a:solidFill>
                  <a:schemeClr val="tx1"/>
                </a:solidFill>
                <a:effectLst/>
              </a:rPr>
              <a:t>Y4: </a:t>
            </a:r>
            <a:r>
              <a:rPr lang="en-GB"/>
              <a:t>read, write and convert time between analogue and digital 12- and 24-hour clocks</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1C56238-53AC-009A-7C0D-F89CAD403B1B}"/>
              </a:ext>
            </a:extLst>
          </p:cNvPr>
          <p:cNvSpPr>
            <a:spLocks noGrp="1"/>
          </p:cNvSpPr>
          <p:nvPr>
            <p:ph type="sldNum" sz="quarter" idx="5"/>
          </p:nvPr>
        </p:nvSpPr>
        <p:spPr/>
        <p:txBody>
          <a:bodyPr/>
          <a:lstStyle/>
          <a:p>
            <a:fld id="{67BD89B3-B9A9-BC4E-ACDE-A65ABD725109}" type="slidenum">
              <a:rPr lang="en-US" smtClean="0"/>
              <a:t>83</a:t>
            </a:fld>
            <a:endParaRPr lang="en-US"/>
          </a:p>
        </p:txBody>
      </p:sp>
    </p:spTree>
    <p:extLst>
      <p:ext uri="{BB962C8B-B14F-4D97-AF65-F5344CB8AC3E}">
        <p14:creationId xmlns:p14="http://schemas.microsoft.com/office/powerpoint/2010/main" val="253621051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9AA4B-F81E-DC0B-BD2E-68FDB1281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D2AAC-7025-2194-D4E3-FCA5FA41A75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D6AD2B-7F40-72FB-7E2A-5C7A298C2174}"/>
              </a:ext>
            </a:extLst>
          </p:cNvPr>
          <p:cNvSpPr>
            <a:spLocks noGrp="1"/>
          </p:cNvSpPr>
          <p:nvPr>
            <p:ph type="body" idx="1"/>
          </p:nvPr>
        </p:nvSpPr>
        <p:spPr/>
        <p:txBody>
          <a:bodyPr/>
          <a:lstStyle/>
          <a:p>
            <a:r>
              <a:rPr lang="en-GB" b="1" strike="noStrike" dirty="0"/>
              <a:t>Answer:</a:t>
            </a:r>
          </a:p>
          <a:p>
            <a:r>
              <a:rPr lang="en-GB" dirty="0"/>
              <a:t>The 85 in the puzzle should be an 84, indicated in bold in the answer below.</a:t>
            </a:r>
          </a:p>
          <a:p>
            <a:endParaRPr lang="en-GB" dirty="0"/>
          </a:p>
          <a:p>
            <a:r>
              <a:rPr lang="en-GB" dirty="0"/>
              <a:t>74   77   82   67</a:t>
            </a:r>
          </a:p>
          <a:p>
            <a:r>
              <a:rPr lang="en-GB" dirty="0"/>
              <a:t>81   68   73   78</a:t>
            </a:r>
          </a:p>
          <a:p>
            <a:r>
              <a:rPr lang="en-GB" dirty="0"/>
              <a:t>69   </a:t>
            </a:r>
            <a:r>
              <a:rPr lang="en-GB" b="1" dirty="0"/>
              <a:t>84 </a:t>
            </a:r>
            <a:r>
              <a:rPr lang="en-GB" dirty="0"/>
              <a:t>  75   72</a:t>
            </a:r>
          </a:p>
          <a:p>
            <a:r>
              <a:rPr lang="en-GB" dirty="0"/>
              <a:t>76   71   70   83</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endParaRPr lang="en-GB" dirty="0"/>
          </a:p>
          <a:p>
            <a:r>
              <a:rPr lang="en-GB" b="1" dirty="0"/>
              <a:t>Y4</a:t>
            </a:r>
            <a:r>
              <a:rPr lang="en-GB" dirty="0"/>
              <a:t> Number – addition and subtraction: </a:t>
            </a:r>
            <a:r>
              <a:rPr lang="en-GB" sz="1200" b="0" i="0" u="none" strike="noStrike" kern="1200" baseline="0" dirty="0">
                <a:solidFill>
                  <a:schemeClr val="tx1"/>
                </a:solidFill>
                <a:latin typeface="+mn-lt"/>
                <a:ea typeface="+mn-ea"/>
                <a:cs typeface="+mn-cs"/>
              </a:rPr>
              <a:t>solve addition and subtraction two-step problems in contexts, deciding which operations and methods to use and why.</a:t>
            </a:r>
          </a:p>
        </p:txBody>
      </p:sp>
      <p:sp>
        <p:nvSpPr>
          <p:cNvPr id="4" name="Slide Number Placeholder 3">
            <a:extLst>
              <a:ext uri="{FF2B5EF4-FFF2-40B4-BE49-F238E27FC236}">
                <a16:creationId xmlns:a16="http://schemas.microsoft.com/office/drawing/2014/main" id="{69393AC6-D3A3-D5D5-7E90-D3675A4881B6}"/>
              </a:ext>
            </a:extLst>
          </p:cNvPr>
          <p:cNvSpPr>
            <a:spLocks noGrp="1"/>
          </p:cNvSpPr>
          <p:nvPr>
            <p:ph type="sldNum" sz="quarter" idx="5"/>
          </p:nvPr>
        </p:nvSpPr>
        <p:spPr/>
        <p:txBody>
          <a:bodyPr/>
          <a:lstStyle/>
          <a:p>
            <a:fld id="{65EFFA93-4D76-4434-BAEB-C2CC90F4162E}" type="slidenum">
              <a:rPr lang="en-GB" smtClean="0"/>
              <a:t>84</a:t>
            </a:fld>
            <a:endParaRPr lang="en-GB"/>
          </a:p>
        </p:txBody>
      </p:sp>
    </p:spTree>
    <p:extLst>
      <p:ext uri="{BB962C8B-B14F-4D97-AF65-F5344CB8AC3E}">
        <p14:creationId xmlns:p14="http://schemas.microsoft.com/office/powerpoint/2010/main" val="6019881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F339C-749F-CA98-2B1B-368D80E20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AB360-28BF-4D79-6712-A8A3E58271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2C78F2-89F6-C166-7F18-BF340204ED2A}"/>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Multiple examples:</a:t>
            </a:r>
          </a:p>
          <a:p>
            <a:r>
              <a:rPr lang="en-US" sz="1200" b="0" i="0" u="none" strike="noStrike" kern="1200" dirty="0">
                <a:solidFill>
                  <a:schemeClr val="tx1"/>
                </a:solidFill>
                <a:effectLst/>
                <a:latin typeface="+mn-lt"/>
                <a:ea typeface="+mn-ea"/>
                <a:cs typeface="+mn-cs"/>
              </a:rPr>
              <a:t>All three parts different: 0.2, 0.3, 0.5 (any three values of tenths which sum to 1)</a:t>
            </a:r>
          </a:p>
          <a:p>
            <a:r>
              <a:rPr lang="en-US" sz="1200" b="0" i="0" u="none" strike="noStrike" kern="1200" dirty="0">
                <a:solidFill>
                  <a:schemeClr val="tx1"/>
                </a:solidFill>
                <a:effectLst/>
                <a:latin typeface="+mn-lt"/>
                <a:ea typeface="+mn-ea"/>
                <a:cs typeface="+mn-cs"/>
              </a:rPr>
              <a:t>One part greater than a half: 0.7, 0.1, 0.2 (any examples where one value is 0.51 or greater)</a:t>
            </a:r>
          </a:p>
          <a:p>
            <a:r>
              <a:rPr lang="en-US" sz="1200" b="0" i="0" u="none" strike="noStrike" kern="1200" dirty="0">
                <a:solidFill>
                  <a:schemeClr val="tx1"/>
                </a:solidFill>
                <a:effectLst/>
                <a:latin typeface="+mn-lt"/>
                <a:ea typeface="+mn-ea"/>
                <a:cs typeface="+mn-cs"/>
              </a:rPr>
              <a:t>One part double the value: 0.2, 0.4, 0.6, 0.15, 0.3, 0.55</a:t>
            </a:r>
          </a:p>
          <a:p>
            <a:r>
              <a:rPr lang="en-US" sz="1200" b="0" i="0" u="none" strike="noStrike" kern="1200" dirty="0">
                <a:solidFill>
                  <a:schemeClr val="tx1"/>
                </a:solidFill>
                <a:effectLst/>
                <a:latin typeface="+mn-lt"/>
                <a:ea typeface="+mn-ea"/>
                <a:cs typeface="+mn-cs"/>
              </a:rPr>
              <a:t>Two decimal places: 0.35, 0.35, 0.3 (pupils should </a:t>
            </a:r>
            <a:r>
              <a:rPr lang="en-US" sz="1200" b="0" i="0" u="none" strike="noStrike" kern="1200" dirty="0" err="1">
                <a:solidFill>
                  <a:schemeClr val="tx1"/>
                </a:solidFill>
                <a:effectLst/>
                <a:latin typeface="+mn-lt"/>
                <a:ea typeface="+mn-ea"/>
                <a:cs typeface="+mn-cs"/>
              </a:rPr>
              <a:t>recognise</a:t>
            </a:r>
            <a:r>
              <a:rPr lang="en-US" sz="1200" b="0" i="0" u="none" strike="noStrike" kern="1200" dirty="0">
                <a:solidFill>
                  <a:schemeClr val="tx1"/>
                </a:solidFill>
                <a:effectLst/>
                <a:latin typeface="+mn-lt"/>
                <a:ea typeface="+mn-ea"/>
                <a:cs typeface="+mn-cs"/>
              </a:rPr>
              <a:t> that two parts need to have two decimal places)</a:t>
            </a:r>
          </a:p>
          <a:p>
            <a:r>
              <a:rPr lang="en-US" sz="1200" b="0" i="0" u="none" strike="noStrike" kern="1200" dirty="0">
                <a:solidFill>
                  <a:schemeClr val="tx1"/>
                </a:solidFill>
                <a:effectLst/>
                <a:latin typeface="+mn-lt"/>
                <a:ea typeface="+mn-ea"/>
                <a:cs typeface="+mn-cs"/>
              </a:rPr>
              <a:t>All two decimal places: 0.27, 0.25, 0.48 (any three values where the hundredths sum to 100)</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Y4: </a:t>
            </a:r>
            <a:r>
              <a:rPr lang="en-GB" dirty="0"/>
              <a:t>count up and down in hundredths; recognise that hundredths arise when dividing an object by one hundred and dividing tenths by ten; recognise and write decimal equivalents of any number of tenths or hundredths</a:t>
            </a:r>
            <a:endParaRPr lang="en-US" dirty="0"/>
          </a:p>
        </p:txBody>
      </p:sp>
      <p:sp>
        <p:nvSpPr>
          <p:cNvPr id="4" name="Slide Number Placeholder 3">
            <a:extLst>
              <a:ext uri="{FF2B5EF4-FFF2-40B4-BE49-F238E27FC236}">
                <a16:creationId xmlns:a16="http://schemas.microsoft.com/office/drawing/2014/main" id="{66B7B158-B2BA-5CC6-F051-A26558C28318}"/>
              </a:ext>
            </a:extLst>
          </p:cNvPr>
          <p:cNvSpPr>
            <a:spLocks noGrp="1"/>
          </p:cNvSpPr>
          <p:nvPr>
            <p:ph type="sldNum" sz="quarter" idx="5"/>
          </p:nvPr>
        </p:nvSpPr>
        <p:spPr/>
        <p:txBody>
          <a:bodyPr/>
          <a:lstStyle/>
          <a:p>
            <a:fld id="{67BD89B3-B9A9-BC4E-ACDE-A65ABD725109}" type="slidenum">
              <a:rPr lang="en-US" smtClean="0"/>
              <a:t>85</a:t>
            </a:fld>
            <a:endParaRPr lang="en-US"/>
          </a:p>
        </p:txBody>
      </p:sp>
    </p:spTree>
    <p:extLst>
      <p:ext uri="{BB962C8B-B14F-4D97-AF65-F5344CB8AC3E}">
        <p14:creationId xmlns:p14="http://schemas.microsoft.com/office/powerpoint/2010/main" val="134080814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11582-C458-D820-5765-6E36BD477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83A3B-769E-A9F3-7CAE-3080E3EE65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9D467E-D2CB-63EE-DED4-2672525E632D}"/>
              </a:ext>
            </a:extLst>
          </p:cNvPr>
          <p:cNvSpPr>
            <a:spLocks noGrp="1"/>
          </p:cNvSpPr>
          <p:nvPr>
            <p:ph type="body" idx="1"/>
          </p:nvPr>
        </p:nvSpPr>
        <p:spPr/>
        <p:txBody>
          <a:bodyPr/>
          <a:lstStyle/>
          <a:p>
            <a:r>
              <a:rPr lang="en-US" b="1" i="0" u="none" strike="noStrike" kern="1200" dirty="0">
                <a:solidFill>
                  <a:schemeClr val="tx1"/>
                </a:solidFill>
                <a:effectLst/>
              </a:rPr>
              <a:t>Answer: </a:t>
            </a:r>
          </a:p>
          <a:p>
            <a:r>
              <a:rPr lang="en-US" dirty="0"/>
              <a:t>½ of £2 = £1</a:t>
            </a:r>
            <a:r>
              <a:rPr lang="en-US" b="0" i="0" u="none" strike="noStrike" kern="1200" dirty="0">
                <a:solidFill>
                  <a:schemeClr val="tx1"/>
                </a:solidFill>
                <a:effectLst/>
              </a:rPr>
              <a:t>, </a:t>
            </a:r>
            <a:r>
              <a:rPr lang="en-US" dirty="0"/>
              <a:t>½ of £1 = 50 p</a:t>
            </a:r>
            <a:r>
              <a:rPr lang="en-US" b="0" i="0" u="none" strike="noStrike" kern="1200" dirty="0">
                <a:solidFill>
                  <a:schemeClr val="tx1"/>
                </a:solidFill>
                <a:effectLst/>
              </a:rPr>
              <a:t>, </a:t>
            </a:r>
            <a:r>
              <a:rPr lang="en-US" dirty="0"/>
              <a:t>½ of 20 p = 10 p</a:t>
            </a:r>
            <a:r>
              <a:rPr lang="en-US" b="0" i="0" u="none" strike="noStrike" kern="1200" dirty="0">
                <a:solidFill>
                  <a:schemeClr val="tx1"/>
                </a:solidFill>
                <a:effectLst/>
              </a:rPr>
              <a:t>, </a:t>
            </a:r>
            <a:r>
              <a:rPr lang="en-US" dirty="0"/>
              <a:t>½ of 10 p = 5 p</a:t>
            </a:r>
            <a:r>
              <a:rPr lang="en-US" b="0" i="0" u="none" strike="noStrike" kern="1200" dirty="0">
                <a:solidFill>
                  <a:schemeClr val="tx1"/>
                </a:solidFill>
                <a:effectLst/>
              </a:rPr>
              <a:t>, </a:t>
            </a:r>
            <a:r>
              <a:rPr lang="en-US" dirty="0"/>
              <a:t>½ of 2 p = 1 p</a:t>
            </a:r>
            <a:endParaRPr lang="en-US" dirty="0">
              <a:solidFill>
                <a:srgbClr val="444444"/>
              </a:solidFill>
            </a:endParaRPr>
          </a:p>
          <a:p>
            <a:r>
              <a:rPr lang="en-US" dirty="0"/>
              <a:t>1/10 of £2 = 20 p</a:t>
            </a:r>
            <a:r>
              <a:rPr lang="en-US" b="0" i="0" u="none" strike="noStrike" kern="1200" dirty="0">
                <a:solidFill>
                  <a:schemeClr val="tx1"/>
                </a:solidFill>
                <a:effectLst/>
              </a:rPr>
              <a:t>, </a:t>
            </a:r>
            <a:r>
              <a:rPr lang="en-US" dirty="0"/>
              <a:t>1/10 of £1 = 10 p</a:t>
            </a:r>
            <a:r>
              <a:rPr lang="en-US" b="0" i="0" u="none" strike="noStrike" kern="1200" dirty="0">
                <a:solidFill>
                  <a:schemeClr val="tx1"/>
                </a:solidFill>
                <a:effectLst/>
              </a:rPr>
              <a:t>, </a:t>
            </a:r>
            <a:r>
              <a:rPr lang="en-US" dirty="0"/>
              <a:t>1/10 of 50 p = 5 p</a:t>
            </a:r>
            <a:r>
              <a:rPr lang="en-US" b="0" i="0" u="none" strike="noStrike" kern="1200" dirty="0">
                <a:solidFill>
                  <a:schemeClr val="tx1"/>
                </a:solidFill>
                <a:effectLst/>
              </a:rPr>
              <a:t>, </a:t>
            </a:r>
            <a:r>
              <a:rPr lang="en-US" dirty="0"/>
              <a:t>1/10 of 20 p = 2 p</a:t>
            </a:r>
            <a:r>
              <a:rPr lang="en-US" b="0" i="0" u="none" strike="noStrike" kern="1200" dirty="0">
                <a:solidFill>
                  <a:schemeClr val="tx1"/>
                </a:solidFill>
                <a:effectLst/>
              </a:rPr>
              <a:t>, </a:t>
            </a:r>
            <a:r>
              <a:rPr lang="en-US" dirty="0"/>
              <a:t>1/10 of 10 p = 1 p</a:t>
            </a:r>
            <a:endParaRPr lang="en-US" dirty="0">
              <a:solidFill>
                <a:srgbClr val="444444"/>
              </a:solidFill>
            </a:endParaRPr>
          </a:p>
          <a:p>
            <a:r>
              <a:rPr lang="en-US" dirty="0"/>
              <a:t>1/5 of £</a:t>
            </a:r>
            <a:r>
              <a:rPr lang="en-US" b="0" i="0" u="none" strike="noStrike" kern="1200" dirty="0">
                <a:solidFill>
                  <a:schemeClr val="tx1"/>
                </a:solidFill>
                <a:effectLst/>
              </a:rPr>
              <a:t>1</a:t>
            </a:r>
            <a:r>
              <a:rPr lang="en-US" dirty="0"/>
              <a:t> = 20 p</a:t>
            </a:r>
            <a:r>
              <a:rPr lang="en-US" b="0" i="0" u="none" strike="noStrike" kern="1200" dirty="0">
                <a:solidFill>
                  <a:schemeClr val="tx1"/>
                </a:solidFill>
                <a:effectLst/>
              </a:rPr>
              <a:t>, </a:t>
            </a:r>
            <a:r>
              <a:rPr lang="en-US" dirty="0"/>
              <a:t>1/5 of 50 p = 10 p, 1/5 of </a:t>
            </a:r>
            <a:r>
              <a:rPr lang="en-US" b="0" i="0" u="none" strike="noStrike" kern="1200" dirty="0">
                <a:solidFill>
                  <a:schemeClr val="tx1"/>
                </a:solidFill>
                <a:effectLst/>
              </a:rPr>
              <a:t>10</a:t>
            </a:r>
            <a:r>
              <a:rPr lang="en-US" dirty="0"/>
              <a:t> p = 2 p</a:t>
            </a:r>
            <a:r>
              <a:rPr lang="en-US" b="0" i="0" u="none" strike="noStrike" kern="1200" dirty="0">
                <a:solidFill>
                  <a:schemeClr val="tx1"/>
                </a:solidFill>
                <a:effectLst/>
              </a:rPr>
              <a:t>, </a:t>
            </a:r>
            <a:r>
              <a:rPr lang="en-US" dirty="0"/>
              <a:t>1/5 of 5 p = 1 p</a:t>
            </a:r>
            <a:endParaRPr lang="en-US" b="0" i="0" u="none" strike="noStrike" kern="1200" dirty="0">
              <a:solidFill>
                <a:srgbClr val="444444"/>
              </a:solidFill>
              <a:effectLst/>
              <a:ea typeface="+mn-ea"/>
              <a:cs typeface="+mn-cs"/>
            </a:endParaRPr>
          </a:p>
          <a:p>
            <a:endParaRPr lang="en-US" b="0" i="0" u="none" strike="noStrike" kern="1200" dirty="0">
              <a:solidFill>
                <a:srgbClr val="444444"/>
              </a:solidFill>
              <a:effectLs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Y1</a:t>
            </a:r>
            <a:r>
              <a:rPr lang="en-US" b="1" i="0" u="none" strike="noStrike" kern="1200" dirty="0">
                <a:solidFill>
                  <a:schemeClr val="tx1"/>
                </a:solidFill>
                <a:effectLst/>
              </a:rPr>
              <a:t>: </a:t>
            </a:r>
            <a:r>
              <a:rPr lang="en-GB" dirty="0"/>
              <a:t>recognise and know the value of different denominations of coins and notes. </a:t>
            </a:r>
          </a:p>
          <a:p>
            <a:r>
              <a:rPr lang="en-GB" b="1" dirty="0"/>
              <a:t>Y3: </a:t>
            </a:r>
            <a:r>
              <a:rPr lang="en-GB" dirty="0"/>
              <a:t>recognise, find and write fractions of a discrete set of objects: unit fractions and non unit fractions with small denominators. </a:t>
            </a:r>
          </a:p>
          <a:p>
            <a:r>
              <a:rPr lang="en-GB" b="1" dirty="0"/>
              <a:t>Y3 (non stat): </a:t>
            </a:r>
            <a:r>
              <a:rPr lang="en-GB" dirty="0"/>
              <a:t>They continue to recognise fractions in the context of parts of a whole, numbers, measurements, a shape, and unit fractions as a division of a quantity.</a:t>
            </a:r>
            <a:endParaRPr lang="en-US" dirty="0">
              <a:solidFill>
                <a:srgbClr val="444444"/>
              </a:solidFill>
            </a:endParaRPr>
          </a:p>
          <a:p>
            <a:endParaRPr lang="en-US" dirty="0"/>
          </a:p>
        </p:txBody>
      </p:sp>
      <p:sp>
        <p:nvSpPr>
          <p:cNvPr id="4" name="Slide Number Placeholder 3">
            <a:extLst>
              <a:ext uri="{FF2B5EF4-FFF2-40B4-BE49-F238E27FC236}">
                <a16:creationId xmlns:a16="http://schemas.microsoft.com/office/drawing/2014/main" id="{9A170520-415F-25ED-FB5E-6BB401336B31}"/>
              </a:ext>
            </a:extLst>
          </p:cNvPr>
          <p:cNvSpPr>
            <a:spLocks noGrp="1"/>
          </p:cNvSpPr>
          <p:nvPr>
            <p:ph type="sldNum" sz="quarter" idx="5"/>
          </p:nvPr>
        </p:nvSpPr>
        <p:spPr/>
        <p:txBody>
          <a:bodyPr/>
          <a:lstStyle/>
          <a:p>
            <a:fld id="{67BD89B3-B9A9-BC4E-ACDE-A65ABD725109}" type="slidenum">
              <a:rPr lang="en-US" smtClean="0"/>
              <a:t>86</a:t>
            </a:fld>
            <a:endParaRPr lang="en-US"/>
          </a:p>
        </p:txBody>
      </p:sp>
    </p:spTree>
    <p:extLst>
      <p:ext uri="{BB962C8B-B14F-4D97-AF65-F5344CB8AC3E}">
        <p14:creationId xmlns:p14="http://schemas.microsoft.com/office/powerpoint/2010/main" val="13836672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B15D0-04EC-A132-D6F0-495844411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A413D-F5D0-05B4-90EB-E81C1147F5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F56D03-AB42-1C36-5FCA-77FC595FA2D4}"/>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a:t>
            </a:r>
          </a:p>
          <a:p>
            <a:endParaRPr lang="en-US" sz="1200" b="0" i="0" u="none" strike="noStrike" kern="1200" baseline="0" dirty="0">
              <a:solidFill>
                <a:schemeClr val="tx1"/>
              </a:solidFill>
              <a:effectLst/>
              <a:latin typeface="+mn-lt"/>
              <a:ea typeface="+mn-ea"/>
              <a:cs typeface="+mn-cs"/>
            </a:endParaRPr>
          </a:p>
          <a:p>
            <a:r>
              <a:rPr lang="en-US" sz="1200" baseline="30000" dirty="0">
                <a:latin typeface="Avenir Next LT Pro" panose="020B0504020202020204" pitchFamily="34" charset="0"/>
              </a:rPr>
              <a:t>The smallest amount– 205 pence</a:t>
            </a:r>
            <a:br>
              <a:rPr lang="en-US" sz="1200" baseline="30000" dirty="0">
                <a:latin typeface="Avenir Next LT Pro" panose="020B0504020202020204" pitchFamily="34" charset="0"/>
              </a:rPr>
            </a:br>
            <a:endParaRPr lang="en-US" sz="1200" baseline="30000" dirty="0">
              <a:latin typeface="Avenir Next LT Pro" panose="020B0504020202020204" pitchFamily="34" charset="0"/>
            </a:endParaRPr>
          </a:p>
          <a:p>
            <a:r>
              <a:rPr lang="en-US" sz="1200" baseline="30000" dirty="0">
                <a:latin typeface="Avenir Next LT Pro" panose="020B0504020202020204" pitchFamily="34" charset="0"/>
              </a:rPr>
              <a:t>Equal to 446 pence. - £4.46</a:t>
            </a:r>
            <a:br>
              <a:rPr lang="en-US" sz="1200" baseline="30000" dirty="0">
                <a:latin typeface="Avenir Next LT Pro" panose="020B0504020202020204" pitchFamily="34" charset="0"/>
              </a:rPr>
            </a:br>
            <a:br>
              <a:rPr lang="en-US" sz="1200" baseline="30000" dirty="0">
                <a:latin typeface="Avenir Next LT Pro" panose="020B0504020202020204" pitchFamily="34" charset="0"/>
              </a:rPr>
            </a:br>
            <a:r>
              <a:rPr lang="en-US" sz="1200" baseline="30000" dirty="0">
                <a:latin typeface="Avenir Next LT Pro" panose="020B0504020202020204" pitchFamily="34" charset="0"/>
              </a:rPr>
              <a:t>Less than £2.15 – 205 pence and £2.10</a:t>
            </a:r>
            <a:br>
              <a:rPr lang="en-US" sz="1200" baseline="30000" dirty="0">
                <a:latin typeface="Avenir Next LT Pro" panose="020B0504020202020204" pitchFamily="34" charset="0"/>
              </a:rPr>
            </a:br>
            <a:endParaRPr lang="en-US" sz="1200" baseline="30000" dirty="0">
              <a:latin typeface="Avenir Next LT Pro" panose="020B0504020202020204" pitchFamily="34" charset="0"/>
            </a:endParaRPr>
          </a:p>
          <a:p>
            <a:r>
              <a:rPr lang="en-US" sz="1200" baseline="30000" dirty="0">
                <a:latin typeface="Avenir Next LT Pro" panose="020B0504020202020204" pitchFamily="34" charset="0"/>
              </a:rPr>
              <a:t>More than 260 pence. - £2.66, £4.05, £4.46, 458 pence, </a:t>
            </a:r>
            <a:br>
              <a:rPr lang="en-US" sz="1200" baseline="30000" dirty="0">
                <a:latin typeface="Avenir Next LT Pro" panose="020B0504020202020204" pitchFamily="34" charset="0"/>
              </a:rPr>
            </a:br>
            <a:endParaRPr lang="en-US" sz="1200" baseline="30000" dirty="0">
              <a:latin typeface="Avenir Next LT Pro" panose="020B0504020202020204" pitchFamily="34" charset="0"/>
            </a:endParaRPr>
          </a:p>
          <a:p>
            <a:r>
              <a:rPr lang="en-US" sz="1200" baseline="30000" dirty="0">
                <a:latin typeface="Avenir Next LT Pro" panose="020B0504020202020204" pitchFamily="34" charset="0"/>
              </a:rPr>
              <a:t>Two pounds and ten pence - £2.10</a:t>
            </a:r>
          </a:p>
          <a:p>
            <a:endParaRPr lang="en-US" sz="1200" baseline="30000" dirty="0"/>
          </a:p>
          <a:p>
            <a:r>
              <a:rPr lang="en-US" sz="1200" b="1" i="0" u="none" strike="noStrike" kern="1200" dirty="0">
                <a:solidFill>
                  <a:schemeClr val="tx1"/>
                </a:solidFill>
                <a:effectLst/>
                <a:latin typeface="+mn-lt"/>
                <a:ea typeface="+mn-ea"/>
                <a:cs typeface="+mn-cs"/>
              </a:rPr>
              <a:t>Recommended NC Statements:</a:t>
            </a:r>
          </a:p>
          <a:p>
            <a:r>
              <a:rPr lang="en-US" b="1" dirty="0"/>
              <a:t>Y4</a:t>
            </a:r>
            <a:r>
              <a:rPr lang="en-US" dirty="0"/>
              <a:t> </a:t>
            </a:r>
            <a:r>
              <a:rPr lang="en-GB" sz="1100" kern="1200" dirty="0">
                <a:solidFill>
                  <a:schemeClr val="tx1"/>
                </a:solidFill>
                <a:effectLst/>
                <a:latin typeface="+mn-lt"/>
                <a:ea typeface="+mn-ea"/>
                <a:cs typeface="+mn-cs"/>
              </a:rPr>
              <a:t>Estimate, compare and calculate different measures, including money in pounds and pence</a:t>
            </a:r>
          </a:p>
          <a:p>
            <a:endParaRPr lang="en-US" dirty="0"/>
          </a:p>
        </p:txBody>
      </p:sp>
      <p:sp>
        <p:nvSpPr>
          <p:cNvPr id="4" name="Slide Number Placeholder 3">
            <a:extLst>
              <a:ext uri="{FF2B5EF4-FFF2-40B4-BE49-F238E27FC236}">
                <a16:creationId xmlns:a16="http://schemas.microsoft.com/office/drawing/2014/main" id="{35E3D6E2-0670-BF49-F02F-5A095CD74E67}"/>
              </a:ext>
            </a:extLst>
          </p:cNvPr>
          <p:cNvSpPr>
            <a:spLocks noGrp="1"/>
          </p:cNvSpPr>
          <p:nvPr>
            <p:ph type="sldNum" sz="quarter" idx="5"/>
          </p:nvPr>
        </p:nvSpPr>
        <p:spPr/>
        <p:txBody>
          <a:bodyPr/>
          <a:lstStyle/>
          <a:p>
            <a:fld id="{67BD89B3-B9A9-BC4E-ACDE-A65ABD725109}" type="slidenum">
              <a:rPr lang="en-US" smtClean="0"/>
              <a:t>87</a:t>
            </a:fld>
            <a:endParaRPr lang="en-US"/>
          </a:p>
        </p:txBody>
      </p:sp>
    </p:spTree>
    <p:extLst>
      <p:ext uri="{BB962C8B-B14F-4D97-AF65-F5344CB8AC3E}">
        <p14:creationId xmlns:p14="http://schemas.microsoft.com/office/powerpoint/2010/main" val="14057319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2DA16-0E04-CD28-9DF1-C5AEC9A0D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FD387-38B1-FF0B-6C3D-55BBED45B4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E56CCA-9B89-FD85-AB61-8FFE8939E49C}"/>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Various. Could be addition and subtraction (15 + 9 = 24; 24 – 9 = 15); could be fractions (15/24 + 9/24 = 1/1 = 1); could be decimals (0.15 + 0.9 = 2.4); could be linked to area and perimeter</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 </a:t>
            </a:r>
            <a:r>
              <a:rPr lang="en-GB" sz="1200" kern="1200">
                <a:solidFill>
                  <a:schemeClr val="tx1"/>
                </a:solidFill>
                <a:effectLst/>
                <a:latin typeface="+mn-lt"/>
                <a:ea typeface="+mn-ea"/>
                <a:cs typeface="+mn-cs"/>
              </a:rPr>
              <a:t>add and subtract fractions with the same denominator within one whole, for example, 5/7 + 1/7 = 6/7</a:t>
            </a: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Y4 </a:t>
            </a:r>
            <a:r>
              <a:rPr lang="en-GB" sz="1200" b="0" i="0" u="none" strike="noStrike" kern="1200">
                <a:solidFill>
                  <a:schemeClr val="tx1"/>
                </a:solidFill>
                <a:effectLst/>
                <a:latin typeface="+mn-lt"/>
                <a:ea typeface="+mn-ea"/>
                <a:cs typeface="+mn-cs"/>
              </a:rPr>
              <a:t>A</a:t>
            </a:r>
            <a:r>
              <a:rPr lang="en-GB" sz="1200" kern="1200">
                <a:solidFill>
                  <a:schemeClr val="tx1"/>
                </a:solidFill>
                <a:effectLst/>
                <a:latin typeface="+mn-lt"/>
                <a:ea typeface="+mn-ea"/>
                <a:cs typeface="+mn-cs"/>
              </a:rPr>
              <a:t>dd and subtract fractions with the same denominator</a:t>
            </a:r>
          </a:p>
          <a:p>
            <a:r>
              <a:rPr lang="en-GB" sz="1200" b="1" kern="1200">
                <a:solidFill>
                  <a:schemeClr val="tx1"/>
                </a:solidFill>
                <a:effectLst/>
                <a:latin typeface="+mn-lt"/>
                <a:ea typeface="+mn-ea"/>
                <a:cs typeface="+mn-cs"/>
              </a:rPr>
              <a:t>Y4 </a:t>
            </a:r>
            <a:r>
              <a:rPr lang="en-GB" sz="1200" kern="1200">
                <a:solidFill>
                  <a:schemeClr val="tx1"/>
                </a:solidFill>
                <a:effectLst/>
                <a:latin typeface="+mn-lt"/>
                <a:ea typeface="+mn-ea"/>
                <a:cs typeface="+mn-cs"/>
              </a:rPr>
              <a:t>Measure and calculate the perimeter of a rectilinear figure (including squares) in centimetres and metres</a:t>
            </a:r>
          </a:p>
          <a:p>
            <a:r>
              <a:rPr lang="en-GB" sz="1200" b="1" kern="1200">
                <a:solidFill>
                  <a:schemeClr val="tx1"/>
                </a:solidFill>
                <a:effectLst/>
                <a:latin typeface="+mn-lt"/>
                <a:ea typeface="+mn-ea"/>
                <a:cs typeface="+mn-cs"/>
              </a:rPr>
              <a:t>Y4 </a:t>
            </a:r>
            <a:r>
              <a:rPr lang="en-GB" sz="1200" kern="1200">
                <a:solidFill>
                  <a:schemeClr val="tx1"/>
                </a:solidFill>
                <a:effectLst/>
                <a:latin typeface="+mn-lt"/>
                <a:ea typeface="+mn-ea"/>
                <a:cs typeface="+mn-cs"/>
              </a:rPr>
              <a:t>Find the area of rectilinear shapes by counting squares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6ED0D969-8F81-A68A-E734-72878D55DDFD}"/>
              </a:ext>
            </a:extLst>
          </p:cNvPr>
          <p:cNvSpPr>
            <a:spLocks noGrp="1"/>
          </p:cNvSpPr>
          <p:nvPr>
            <p:ph type="sldNum" sz="quarter" idx="5"/>
          </p:nvPr>
        </p:nvSpPr>
        <p:spPr/>
        <p:txBody>
          <a:bodyPr/>
          <a:lstStyle/>
          <a:p>
            <a:fld id="{67BD89B3-B9A9-BC4E-ACDE-A65ABD725109}" type="slidenum">
              <a:rPr lang="en-US" smtClean="0"/>
              <a:t>88</a:t>
            </a:fld>
            <a:endParaRPr lang="en-US"/>
          </a:p>
        </p:txBody>
      </p:sp>
    </p:spTree>
    <p:extLst>
      <p:ext uri="{BB962C8B-B14F-4D97-AF65-F5344CB8AC3E}">
        <p14:creationId xmlns:p14="http://schemas.microsoft.com/office/powerpoint/2010/main" val="37596179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6A119-BBF7-E9F0-9351-11DFCADB2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9E22F-9533-FA49-6A62-6403FAB1A3A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2125A8-A7FE-E204-5C71-28E225DAFAFF}"/>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a:t>
            </a:r>
          </a:p>
          <a:p>
            <a:endParaRPr lang="en-US" sz="1200" b="0" i="0" u="none" strike="noStrike" kern="1200" dirty="0">
              <a:solidFill>
                <a:schemeClr val="tx1"/>
              </a:solidFill>
              <a:effectLst/>
              <a:latin typeface="+mn-lt"/>
              <a:ea typeface="+mn-ea"/>
              <a:cs typeface="+mn-cs"/>
            </a:endParaRPr>
          </a:p>
          <a:p>
            <a:pPr marL="0" indent="0">
              <a:buNone/>
            </a:pPr>
            <a:r>
              <a:rPr lang="en-US" dirty="0"/>
              <a:t>386 + 12 = 402 False</a:t>
            </a:r>
          </a:p>
          <a:p>
            <a:pPr marL="0" indent="0">
              <a:buNone/>
            </a:pPr>
            <a:endParaRPr lang="en-US" dirty="0"/>
          </a:p>
          <a:p>
            <a:pPr marL="0" indent="0">
              <a:buNone/>
            </a:pPr>
            <a:r>
              <a:rPr lang="en-US" dirty="0"/>
              <a:t>762 = 987 – 225 True</a:t>
            </a:r>
          </a:p>
          <a:p>
            <a:pPr marL="0" indent="0">
              <a:buNone/>
            </a:pPr>
            <a:endParaRPr lang="en-US" dirty="0"/>
          </a:p>
          <a:p>
            <a:pPr marL="0" indent="0">
              <a:buNone/>
            </a:pPr>
            <a:r>
              <a:rPr lang="en-US" dirty="0"/>
              <a:t>405 – 60 = 345 True</a:t>
            </a:r>
          </a:p>
          <a:p>
            <a:pPr marL="0" indent="0">
              <a:buNone/>
            </a:pPr>
            <a:endParaRPr lang="en-US" dirty="0"/>
          </a:p>
          <a:p>
            <a:pPr marL="0" indent="0">
              <a:buNone/>
            </a:pPr>
            <a:r>
              <a:rPr lang="en-US" dirty="0"/>
              <a:t>816 = 672 + 145 False</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Y3 </a:t>
            </a:r>
            <a:r>
              <a:rPr lang="en-GB" sz="1200" b="0" i="0" u="none" strike="noStrike" kern="1200" dirty="0">
                <a:solidFill>
                  <a:schemeClr val="tx1"/>
                </a:solidFill>
                <a:effectLst/>
                <a:latin typeface="+mn-lt"/>
                <a:ea typeface="+mn-ea"/>
                <a:cs typeface="+mn-cs"/>
              </a:rPr>
              <a:t>A</a:t>
            </a:r>
            <a:r>
              <a:rPr lang="en-GB" sz="1200" kern="1200" dirty="0">
                <a:solidFill>
                  <a:schemeClr val="tx1"/>
                </a:solidFill>
                <a:effectLst/>
                <a:latin typeface="+mn-lt"/>
                <a:ea typeface="+mn-ea"/>
                <a:cs typeface="+mn-cs"/>
              </a:rPr>
              <a:t>dd and subtract numbers mentally, including a three-digit number and hundreds</a:t>
            </a:r>
          </a:p>
          <a:p>
            <a:endParaRPr lang="en-US" dirty="0"/>
          </a:p>
        </p:txBody>
      </p:sp>
      <p:sp>
        <p:nvSpPr>
          <p:cNvPr id="4" name="Slide Number Placeholder 3">
            <a:extLst>
              <a:ext uri="{FF2B5EF4-FFF2-40B4-BE49-F238E27FC236}">
                <a16:creationId xmlns:a16="http://schemas.microsoft.com/office/drawing/2014/main" id="{98C29CC3-2C4F-F673-84CE-E1E162D93F79}"/>
              </a:ext>
            </a:extLst>
          </p:cNvPr>
          <p:cNvSpPr>
            <a:spLocks noGrp="1"/>
          </p:cNvSpPr>
          <p:nvPr>
            <p:ph type="sldNum" sz="quarter" idx="5"/>
          </p:nvPr>
        </p:nvSpPr>
        <p:spPr/>
        <p:txBody>
          <a:bodyPr/>
          <a:lstStyle/>
          <a:p>
            <a:fld id="{67BD89B3-B9A9-BC4E-ACDE-A65ABD725109}" type="slidenum">
              <a:rPr lang="en-US" smtClean="0"/>
              <a:t>89</a:t>
            </a:fld>
            <a:endParaRPr lang="en-US"/>
          </a:p>
        </p:txBody>
      </p:sp>
    </p:spTree>
    <p:extLst>
      <p:ext uri="{BB962C8B-B14F-4D97-AF65-F5344CB8AC3E}">
        <p14:creationId xmlns:p14="http://schemas.microsoft.com/office/powerpoint/2010/main" val="3085398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4463C-C23B-823D-53A5-CE45B370E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36000-9511-7455-3946-37873ED043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80C905-265F-BB0C-865D-6D9880BA8836}"/>
              </a:ext>
            </a:extLst>
          </p:cNvPr>
          <p:cNvSpPr>
            <a:spLocks noGrp="1"/>
          </p:cNvSpPr>
          <p:nvPr>
            <p:ph type="body" idx="1"/>
          </p:nvPr>
        </p:nvSpPr>
        <p:spPr/>
        <p:txBody>
          <a:bodyPr/>
          <a:lstStyle/>
          <a:p>
            <a:r>
              <a:rPr lang="en-GB" b="1" strike="noStrike" dirty="0"/>
              <a:t>Answer:</a:t>
            </a:r>
          </a:p>
          <a:p>
            <a:r>
              <a:rPr lang="en-GB" sz="1200" kern="1200" dirty="0">
                <a:solidFill>
                  <a:schemeClr val="tx1"/>
                </a:solidFill>
                <a:effectLst/>
                <a:latin typeface="+mn-lt"/>
                <a:ea typeface="+mn-ea"/>
                <a:cs typeface="+mn-cs"/>
              </a:rPr>
              <a:t>Diagonal line (2 different ones) </a:t>
            </a:r>
          </a:p>
          <a:p>
            <a:r>
              <a:rPr lang="en-GB" sz="1200" kern="1200" dirty="0">
                <a:solidFill>
                  <a:schemeClr val="tx1"/>
                </a:solidFill>
                <a:effectLst/>
                <a:latin typeface="+mn-lt"/>
                <a:ea typeface="+mn-ea"/>
                <a:cs typeface="+mn-cs"/>
              </a:rPr>
              <a:t>Vertical midpoint line top to bottom, </a:t>
            </a:r>
          </a:p>
          <a:p>
            <a:r>
              <a:rPr lang="en-GB" sz="1200" kern="1200" dirty="0">
                <a:solidFill>
                  <a:schemeClr val="tx1"/>
                </a:solidFill>
                <a:effectLst/>
                <a:latin typeface="+mn-lt"/>
                <a:ea typeface="+mn-ea"/>
                <a:cs typeface="+mn-cs"/>
              </a:rPr>
              <a:t>Horizontal line across middle,</a:t>
            </a:r>
          </a:p>
          <a:p>
            <a:r>
              <a:rPr lang="en-GB" sz="1200" kern="1200" dirty="0">
                <a:solidFill>
                  <a:schemeClr val="tx1"/>
                </a:solidFill>
                <a:effectLst/>
                <a:latin typeface="+mn-lt"/>
                <a:ea typeface="+mn-ea"/>
                <a:cs typeface="+mn-cs"/>
              </a:rPr>
              <a:t>Wavy symmetrical line</a:t>
            </a:r>
            <a:endParaRPr lang="en-GB" b="0" strike="noStrike" dirty="0"/>
          </a:p>
          <a:p>
            <a:endParaRPr lang="en-GB"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Y1</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find and name a half as one of two equal parts of an object, shape or quantity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Y2</a:t>
            </a:r>
            <a:r>
              <a:rPr lang="en-US"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recognise, find, name and write fractions 1/3, ¼, 2/4 and ¾ of a length, shape, set of objects or quantity</a:t>
            </a:r>
          </a:p>
          <a:p>
            <a:endParaRPr lang="en-US" sz="12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B4282C3-B15F-0F77-B4BA-8FDFBAB198B4}"/>
              </a:ext>
            </a:extLst>
          </p:cNvPr>
          <p:cNvSpPr>
            <a:spLocks noGrp="1"/>
          </p:cNvSpPr>
          <p:nvPr>
            <p:ph type="sldNum" sz="quarter" idx="5"/>
          </p:nvPr>
        </p:nvSpPr>
        <p:spPr/>
        <p:txBody>
          <a:bodyPr/>
          <a:lstStyle/>
          <a:p>
            <a:fld id="{67BD89B3-B9A9-BC4E-ACDE-A65ABD725109}" type="slidenum">
              <a:rPr lang="en-US" smtClean="0"/>
              <a:t>9</a:t>
            </a:fld>
            <a:endParaRPr lang="en-US"/>
          </a:p>
        </p:txBody>
      </p:sp>
    </p:spTree>
    <p:extLst>
      <p:ext uri="{BB962C8B-B14F-4D97-AF65-F5344CB8AC3E}">
        <p14:creationId xmlns:p14="http://schemas.microsoft.com/office/powerpoint/2010/main" val="5135556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BFD0-689D-1905-9687-8093FC624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3FF8C-ABE2-7509-F5D8-A0631431E3B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E341CF-9627-BBA9-88D8-50785F98309D}"/>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p>
          <a:p>
            <a:r>
              <a:rPr lang="en-US" sz="1200" b="0" i="0" u="none" strike="noStrike" kern="1200" dirty="0">
                <a:solidFill>
                  <a:schemeClr val="tx1"/>
                </a:solidFill>
                <a:effectLst/>
                <a:latin typeface="+mn-lt"/>
                <a:ea typeface="+mn-ea"/>
                <a:cs typeface="+mn-cs"/>
              </a:rPr>
              <a:t>Various possibilities: 3 x 9 = 27; 9 x 3 = 27; 27/3 = 9; 27/9 = 3; 3 + 3 + 3 + 3 + 3 ……….. ; 9 + 9 + 9 = 27</a:t>
            </a:r>
          </a:p>
          <a:p>
            <a:r>
              <a:rPr lang="en-US" sz="1200" b="0" i="0" u="none" strike="noStrike" kern="1200" dirty="0">
                <a:solidFill>
                  <a:schemeClr val="tx1"/>
                </a:solidFill>
                <a:effectLst/>
                <a:latin typeface="+mn-lt"/>
                <a:ea typeface="+mn-ea"/>
                <a:cs typeface="+mn-cs"/>
              </a:rPr>
              <a:t>Look for additive and multiplicative structures</a:t>
            </a: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sz="1200" b="1" i="0" u="none" strike="noStrike" kern="1200" dirty="0">
                <a:solidFill>
                  <a:schemeClr val="tx1"/>
                </a:solidFill>
                <a:effectLst/>
                <a:latin typeface="+mn-lt"/>
                <a:ea typeface="+mn-ea"/>
                <a:cs typeface="+mn-cs"/>
              </a:rPr>
              <a:t>Y3 </a:t>
            </a:r>
            <a:r>
              <a:rPr lang="en-GB" sz="1200" b="0" i="0" u="none" strike="noStrike" kern="1200" dirty="0">
                <a:solidFill>
                  <a:schemeClr val="tx1"/>
                </a:solidFill>
                <a:effectLst/>
                <a:latin typeface="+mn-lt"/>
                <a:ea typeface="+mn-ea"/>
                <a:cs typeface="+mn-cs"/>
              </a:rPr>
              <a:t>R</a:t>
            </a:r>
            <a:r>
              <a:rPr lang="en-GB" sz="1200" kern="1200" dirty="0">
                <a:solidFill>
                  <a:schemeClr val="tx1"/>
                </a:solidFill>
                <a:effectLst/>
                <a:latin typeface="+mn-lt"/>
                <a:ea typeface="+mn-ea"/>
                <a:cs typeface="+mn-cs"/>
              </a:rPr>
              <a:t>ecall and use multiplication and division facts for the 3 times 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3BC61622-9472-A500-5197-DA20CAD6AE41}"/>
              </a:ext>
            </a:extLst>
          </p:cNvPr>
          <p:cNvSpPr>
            <a:spLocks noGrp="1"/>
          </p:cNvSpPr>
          <p:nvPr>
            <p:ph type="sldNum" sz="quarter" idx="5"/>
          </p:nvPr>
        </p:nvSpPr>
        <p:spPr/>
        <p:txBody>
          <a:bodyPr/>
          <a:lstStyle/>
          <a:p>
            <a:fld id="{67BD89B3-B9A9-BC4E-ACDE-A65ABD725109}" type="slidenum">
              <a:rPr lang="en-US" smtClean="0"/>
              <a:t>90</a:t>
            </a:fld>
            <a:endParaRPr lang="en-US"/>
          </a:p>
        </p:txBody>
      </p:sp>
    </p:spTree>
    <p:extLst>
      <p:ext uri="{BB962C8B-B14F-4D97-AF65-F5344CB8AC3E}">
        <p14:creationId xmlns:p14="http://schemas.microsoft.com/office/powerpoint/2010/main" val="69966127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1AC5-0BCE-2A27-D76B-F44282825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4FCFF-35B3-A0C8-472D-C3D872E636F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F3B66E8-D0CF-8D7E-BE76-73FE8D31B175}"/>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Correct</a:t>
            </a:r>
          </a:p>
          <a:p>
            <a:r>
              <a:rPr lang="en-US" sz="1200" b="0" i="0" u="none" strike="noStrike" kern="1200">
                <a:solidFill>
                  <a:schemeClr val="tx1"/>
                </a:solidFill>
                <a:effectLst/>
                <a:latin typeface="+mn-lt"/>
                <a:ea typeface="+mn-ea"/>
                <a:cs typeface="+mn-cs"/>
              </a:rPr>
              <a:t>Could ask children to draw a picture or show both expressions using manipulatives (e.g. Numicon)</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a:t>
            </a:r>
            <a:r>
              <a:rPr lang="en-US" sz="1200" b="0"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W</a:t>
            </a:r>
            <a:r>
              <a:rPr lang="en-GB" sz="1200" kern="1200">
                <a:solidFill>
                  <a:schemeClr val="tx1"/>
                </a:solidFill>
                <a:effectLst/>
                <a:latin typeface="+mn-lt"/>
                <a:ea typeface="+mn-ea"/>
                <a:cs typeface="+mn-cs"/>
              </a:rPr>
              <a:t>rite and calculate mathematical statements for multiplication and division using the multiplication tables that they know</a:t>
            </a:r>
          </a:p>
          <a:p>
            <a:endParaRPr lang="en-US" sz="1200" b="0" i="0" u="none" strike="noStrike"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289443D8-7ACD-0CA0-337E-E2B8B0FE30A5}"/>
              </a:ext>
            </a:extLst>
          </p:cNvPr>
          <p:cNvSpPr>
            <a:spLocks noGrp="1"/>
          </p:cNvSpPr>
          <p:nvPr>
            <p:ph type="sldNum" sz="quarter" idx="5"/>
          </p:nvPr>
        </p:nvSpPr>
        <p:spPr/>
        <p:txBody>
          <a:bodyPr/>
          <a:lstStyle/>
          <a:p>
            <a:fld id="{67BD89B3-B9A9-BC4E-ACDE-A65ABD725109}" type="slidenum">
              <a:rPr lang="en-US" smtClean="0"/>
              <a:t>91</a:t>
            </a:fld>
            <a:endParaRPr lang="en-US"/>
          </a:p>
        </p:txBody>
      </p:sp>
    </p:spTree>
    <p:extLst>
      <p:ext uri="{BB962C8B-B14F-4D97-AF65-F5344CB8AC3E}">
        <p14:creationId xmlns:p14="http://schemas.microsoft.com/office/powerpoint/2010/main" val="315112104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EF04F-6333-676C-0C28-EDEF014A4A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02FA1-63F3-3527-9335-78234629F3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18DAFA-D938-3369-26C2-B61015CB95CA}"/>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2s: 60, 36, 98, 102, 10, 400, 222, 900, 1000</a:t>
            </a:r>
          </a:p>
          <a:p>
            <a:r>
              <a:rPr lang="en-US" sz="1200" b="0" i="0" u="none" strike="noStrike" kern="1200">
                <a:solidFill>
                  <a:schemeClr val="tx1"/>
                </a:solidFill>
                <a:effectLst/>
                <a:latin typeface="+mn-lt"/>
                <a:ea typeface="+mn-ea"/>
                <a:cs typeface="+mn-cs"/>
              </a:rPr>
              <a:t>5s: 705, 145, 60, 55, 275, 10, 400, 185, 900, 1000</a:t>
            </a:r>
          </a:p>
          <a:p>
            <a:r>
              <a:rPr lang="en-US" sz="1200" b="0" i="0" u="none" strike="noStrike" kern="1200">
                <a:solidFill>
                  <a:schemeClr val="tx1"/>
                </a:solidFill>
                <a:effectLst/>
                <a:latin typeface="+mn-lt"/>
                <a:ea typeface="+mn-ea"/>
                <a:cs typeface="+mn-cs"/>
              </a:rPr>
              <a:t>10s: 60, 10, 400, 900, 1000</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a:t>Y3</a:t>
            </a:r>
            <a:r>
              <a:rPr lang="en-US"/>
              <a:t> Non stat guidance: </a:t>
            </a:r>
            <a:r>
              <a:rPr lang="en-GB" sz="1200" kern="1200">
                <a:solidFill>
                  <a:schemeClr val="tx1"/>
                </a:solidFill>
                <a:effectLst/>
                <a:latin typeface="+mn-lt"/>
                <a:ea typeface="+mn-ea"/>
                <a:cs typeface="+mn-cs"/>
              </a:rPr>
              <a:t>Pupils use multiples of 2, 3, 4, 5, 8, 10, 50 and 100.</a:t>
            </a:r>
          </a:p>
          <a:p>
            <a:endParaRPr lang="en-US"/>
          </a:p>
        </p:txBody>
      </p:sp>
      <p:sp>
        <p:nvSpPr>
          <p:cNvPr id="4" name="Slide Number Placeholder 3">
            <a:extLst>
              <a:ext uri="{FF2B5EF4-FFF2-40B4-BE49-F238E27FC236}">
                <a16:creationId xmlns:a16="http://schemas.microsoft.com/office/drawing/2014/main" id="{4A28C9F5-8B26-A126-0884-294B995C5FFA}"/>
              </a:ext>
            </a:extLst>
          </p:cNvPr>
          <p:cNvSpPr>
            <a:spLocks noGrp="1"/>
          </p:cNvSpPr>
          <p:nvPr>
            <p:ph type="sldNum" sz="quarter" idx="5"/>
          </p:nvPr>
        </p:nvSpPr>
        <p:spPr/>
        <p:txBody>
          <a:bodyPr/>
          <a:lstStyle/>
          <a:p>
            <a:fld id="{67BD89B3-B9A9-BC4E-ACDE-A65ABD725109}" type="slidenum">
              <a:rPr lang="en-US" smtClean="0"/>
              <a:t>92</a:t>
            </a:fld>
            <a:endParaRPr lang="en-US"/>
          </a:p>
        </p:txBody>
      </p:sp>
    </p:spTree>
    <p:extLst>
      <p:ext uri="{BB962C8B-B14F-4D97-AF65-F5344CB8AC3E}">
        <p14:creationId xmlns:p14="http://schemas.microsoft.com/office/powerpoint/2010/main" val="42391311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80C53-C1C1-9B7D-2CE2-E7A2984A7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818537-DC15-1607-5DAE-8C368AB84B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42F287-A042-2B8D-D7E0-6AA7E09F355D}"/>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Various.</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If each cube is worth 1:</a:t>
            </a:r>
          </a:p>
          <a:p>
            <a:r>
              <a:rPr lang="en-US" sz="1200" b="0" i="0" u="none" strike="noStrike" kern="1200">
                <a:solidFill>
                  <a:schemeClr val="tx1"/>
                </a:solidFill>
                <a:effectLst/>
                <a:latin typeface="+mn-lt"/>
                <a:ea typeface="+mn-ea"/>
                <a:cs typeface="+mn-cs"/>
              </a:rPr>
              <a:t>18 = 6 + 6 + 6</a:t>
            </a:r>
          </a:p>
          <a:p>
            <a:r>
              <a:rPr lang="en-US" sz="1200" b="0" i="0" u="none" strike="noStrike" kern="1200">
                <a:solidFill>
                  <a:schemeClr val="tx1"/>
                </a:solidFill>
                <a:effectLst/>
                <a:latin typeface="+mn-lt"/>
                <a:ea typeface="+mn-ea"/>
                <a:cs typeface="+mn-cs"/>
              </a:rPr>
              <a:t>6 x 3 = 18</a:t>
            </a:r>
          </a:p>
          <a:p>
            <a:r>
              <a:rPr lang="en-US" sz="1200" b="0" i="0" u="none" strike="noStrike" kern="1200">
                <a:solidFill>
                  <a:schemeClr val="tx1"/>
                </a:solidFill>
                <a:effectLst/>
                <a:latin typeface="+mn-lt"/>
                <a:ea typeface="+mn-ea"/>
                <a:cs typeface="+mn-cs"/>
              </a:rPr>
              <a:t>6 + 6 + 6 = 18</a:t>
            </a:r>
          </a:p>
          <a:p>
            <a:r>
              <a:rPr lang="en-US" sz="1200" b="0" i="0" u="none" strike="noStrike" kern="1200">
                <a:solidFill>
                  <a:schemeClr val="tx1"/>
                </a:solidFill>
                <a:effectLst/>
                <a:latin typeface="+mn-lt"/>
                <a:ea typeface="+mn-ea"/>
                <a:cs typeface="+mn-cs"/>
              </a:rPr>
              <a:t>3 x 6 = 18</a:t>
            </a:r>
          </a:p>
          <a:p>
            <a:r>
              <a:rPr lang="en-US" sz="1200" b="0" i="0" u="none" strike="noStrike" kern="1200">
                <a:solidFill>
                  <a:schemeClr val="tx1"/>
                </a:solidFill>
                <a:effectLst/>
                <a:latin typeface="+mn-lt"/>
                <a:ea typeface="+mn-ea"/>
                <a:cs typeface="+mn-cs"/>
              </a:rPr>
              <a:t>18 – 6 = 12</a:t>
            </a:r>
          </a:p>
          <a:p>
            <a:r>
              <a:rPr lang="en-US" sz="1200" b="0" i="0" u="none" strike="noStrike" kern="1200">
                <a:solidFill>
                  <a:schemeClr val="tx1"/>
                </a:solidFill>
                <a:effectLst/>
                <a:latin typeface="+mn-lt"/>
                <a:ea typeface="+mn-ea"/>
                <a:cs typeface="+mn-cs"/>
              </a:rPr>
              <a:t>18 – 12 = 6</a:t>
            </a:r>
          </a:p>
          <a:p>
            <a:r>
              <a:rPr lang="en-US" sz="1200" b="0" i="0" u="none" strike="noStrike" kern="1200">
                <a:solidFill>
                  <a:schemeClr val="tx1"/>
                </a:solidFill>
                <a:effectLst/>
                <a:latin typeface="+mn-lt"/>
                <a:ea typeface="+mn-ea"/>
                <a:cs typeface="+mn-cs"/>
              </a:rPr>
              <a:t>18/3 = 6</a:t>
            </a:r>
          </a:p>
          <a:p>
            <a:r>
              <a:rPr lang="en-US" sz="1200" b="0" i="0" u="none" strike="noStrike" kern="1200">
                <a:solidFill>
                  <a:schemeClr val="tx1"/>
                </a:solidFill>
                <a:effectLst/>
                <a:latin typeface="+mn-lt"/>
                <a:ea typeface="+mn-ea"/>
                <a:cs typeface="+mn-cs"/>
              </a:rPr>
              <a:t>18/6 = 3</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Could vary depending on value of each cube. So, cubes could be worth 1 (as above) or other values (e.g. 2, 10, ½, 0.1, </a:t>
            </a:r>
            <a:r>
              <a:rPr lang="en-US" sz="1200" b="0" i="0" u="none" strike="noStrike" kern="1200" err="1">
                <a:solidFill>
                  <a:schemeClr val="tx1"/>
                </a:solidFill>
                <a:effectLst/>
                <a:latin typeface="+mn-lt"/>
                <a:ea typeface="+mn-ea"/>
                <a:cs typeface="+mn-cs"/>
              </a:rPr>
              <a:t>etc</a:t>
            </a:r>
            <a:r>
              <a:rPr lang="en-US" sz="1200" b="0" i="0" u="none" strike="noStrike" kern="1200">
                <a:solidFill>
                  <a:schemeClr val="tx1"/>
                </a:solidFill>
                <a:effectLst/>
                <a:latin typeface="+mn-lt"/>
                <a:ea typeface="+mn-ea"/>
                <a:cs typeface="+mn-cs"/>
              </a:rPr>
              <a:t>)</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a:t>Y3</a:t>
            </a:r>
            <a:r>
              <a:rPr lang="en-US"/>
              <a:t> </a:t>
            </a:r>
            <a:r>
              <a:rPr lang="en-GB" sz="1200" kern="1200">
                <a:solidFill>
                  <a:schemeClr val="tx1"/>
                </a:solidFill>
                <a:effectLst/>
                <a:latin typeface="+mn-lt"/>
                <a:ea typeface="+mn-ea"/>
                <a:cs typeface="+mn-cs"/>
              </a:rPr>
              <a:t>Solve problems, including missing number problems, using number facts, place value, and more complex addition and subtraction.</a:t>
            </a:r>
          </a:p>
          <a:p>
            <a:r>
              <a:rPr lang="en-US" b="1"/>
              <a:t>Y3</a:t>
            </a:r>
            <a:r>
              <a:rPr lang="en-US"/>
              <a:t> </a:t>
            </a:r>
            <a:r>
              <a:rPr lang="en-GB" sz="1200" kern="1200">
                <a:solidFill>
                  <a:schemeClr val="tx1"/>
                </a:solidFill>
                <a:effectLst/>
                <a:latin typeface="+mn-lt"/>
                <a:ea typeface="+mn-ea"/>
                <a:cs typeface="+mn-cs"/>
              </a:rPr>
              <a:t>Solve problems, including missing number problems, involving multiplication and division,</a:t>
            </a:r>
          </a:p>
          <a:p>
            <a:endParaRPr lang="en-US"/>
          </a:p>
        </p:txBody>
      </p:sp>
      <p:sp>
        <p:nvSpPr>
          <p:cNvPr id="4" name="Slide Number Placeholder 3">
            <a:extLst>
              <a:ext uri="{FF2B5EF4-FFF2-40B4-BE49-F238E27FC236}">
                <a16:creationId xmlns:a16="http://schemas.microsoft.com/office/drawing/2014/main" id="{C96C56B3-BA80-679A-C8C8-2C08C68D5AAA}"/>
              </a:ext>
            </a:extLst>
          </p:cNvPr>
          <p:cNvSpPr>
            <a:spLocks noGrp="1"/>
          </p:cNvSpPr>
          <p:nvPr>
            <p:ph type="sldNum" sz="quarter" idx="5"/>
          </p:nvPr>
        </p:nvSpPr>
        <p:spPr/>
        <p:txBody>
          <a:bodyPr/>
          <a:lstStyle/>
          <a:p>
            <a:fld id="{67BD89B3-B9A9-BC4E-ACDE-A65ABD725109}" type="slidenum">
              <a:rPr lang="en-US" smtClean="0"/>
              <a:t>93</a:t>
            </a:fld>
            <a:endParaRPr lang="en-US"/>
          </a:p>
        </p:txBody>
      </p:sp>
    </p:spTree>
    <p:extLst>
      <p:ext uri="{BB962C8B-B14F-4D97-AF65-F5344CB8AC3E}">
        <p14:creationId xmlns:p14="http://schemas.microsoft.com/office/powerpoint/2010/main" val="290973977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DA2BB-AF7D-2C82-F92D-AE3206484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D9B14-2A9D-3D34-6FE9-74CF31EC447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2E6DAB-1C7F-3E29-9D29-CD4596A5C7E7}"/>
              </a:ext>
            </a:extLst>
          </p:cNvPr>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Answer: </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Various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What is the value of the </a:t>
            </a:r>
            <a:r>
              <a:rPr lang="en-US" dirty="0"/>
              <a:t>darkest part</a:t>
            </a:r>
            <a:r>
              <a:rPr lang="en-US" sz="1200" b="0" i="0" u="none" strike="noStrike" kern="1200" dirty="0">
                <a:solidFill>
                  <a:schemeClr val="tx1"/>
                </a:solidFill>
                <a:effectLst/>
                <a:latin typeface="+mn-lt"/>
                <a:ea typeface="+mn-ea"/>
                <a:cs typeface="+mn-cs"/>
              </a:rPr>
              <a:t>? 2/6</a:t>
            </a:r>
          </a:p>
          <a:p>
            <a:pPr>
              <a:defRPr/>
            </a:pPr>
            <a:r>
              <a:rPr lang="en-US" sz="1200" b="0" i="0" u="none" strike="noStrike" kern="1200" dirty="0">
                <a:solidFill>
                  <a:schemeClr val="tx1"/>
                </a:solidFill>
                <a:effectLst/>
                <a:latin typeface="+mn-lt"/>
                <a:ea typeface="+mn-ea"/>
                <a:cs typeface="+mn-cs"/>
              </a:rPr>
              <a:t>What is the value of the </a:t>
            </a:r>
            <a:r>
              <a:rPr lang="en-US" dirty="0"/>
              <a:t>light grey part</a:t>
            </a:r>
            <a:r>
              <a:rPr lang="en-US" sz="1200" b="0" i="0" u="none" strike="noStrike" kern="1200" dirty="0">
                <a:solidFill>
                  <a:schemeClr val="tx1"/>
                </a:solidFill>
                <a:effectLst/>
                <a:latin typeface="+mn-lt"/>
                <a:ea typeface="+mn-ea"/>
                <a:cs typeface="+mn-cs"/>
              </a:rPr>
              <a:t>? 3/6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What is the value of the white part? 1/6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What is 3/6 + 2/6? 5/6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What is each segment worth? 1/6</a:t>
            </a:r>
          </a:p>
          <a:p>
            <a:pPr>
              <a:defRPr/>
            </a:pPr>
            <a:r>
              <a:rPr lang="en-US" sz="1200" b="0" i="0" u="none" strike="noStrike" kern="1200" dirty="0">
                <a:solidFill>
                  <a:schemeClr val="tx1"/>
                </a:solidFill>
                <a:effectLst/>
                <a:latin typeface="+mn-lt"/>
                <a:ea typeface="+mn-ea"/>
                <a:cs typeface="+mn-cs"/>
              </a:rPr>
              <a:t>What is the whole subtract the </a:t>
            </a:r>
            <a:r>
              <a:rPr lang="en-US" dirty="0"/>
              <a:t>dark grey part</a:t>
            </a:r>
            <a:r>
              <a:rPr lang="en-US" sz="1200" b="0" i="0" u="none" strike="noStrike" kern="1200" dirty="0">
                <a:solidFill>
                  <a:schemeClr val="tx1"/>
                </a:solidFill>
                <a:effectLst/>
                <a:latin typeface="+mn-lt"/>
                <a:ea typeface="+mn-ea"/>
                <a:cs typeface="+mn-cs"/>
              </a:rPr>
              <a:t>? 4/6</a:t>
            </a:r>
            <a:endParaRPr lang="en-US" sz="1200" b="0" i="0" u="none" strike="noStrike" kern="120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Questions also be decimal numbers, e.g. how would you describe 0.5 of the shape?</a:t>
            </a:r>
            <a:endParaRPr lang="en-US" sz="1200" b="0" i="0" u="none" strike="noStrike" kern="1200" dirty="0">
              <a:solidFill>
                <a:schemeClr val="tx1"/>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Questions could also focus on the shape, e.g. how many triangles can you see? What shapes can you see inside the regular hexagon?</a:t>
            </a:r>
            <a:endParaRPr lang="en-US" sz="1200" b="0" i="0" u="none" strike="noStrike" kern="1200" dirty="0">
              <a:solidFill>
                <a:schemeClr val="tx1"/>
              </a:solidFill>
              <a:effectLst/>
              <a:latin typeface="+mn-lt"/>
            </a:endParaRPr>
          </a:p>
          <a:p>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Recommended NC Statements:</a:t>
            </a:r>
          </a:p>
          <a:p>
            <a:r>
              <a:rPr lang="en-US" b="1" dirty="0"/>
              <a:t>Y4</a:t>
            </a:r>
            <a:r>
              <a:rPr lang="en-US" dirty="0"/>
              <a:t> </a:t>
            </a:r>
            <a:r>
              <a:rPr lang="en-GB" sz="1200" kern="1200" dirty="0">
                <a:solidFill>
                  <a:schemeClr val="tx1"/>
                </a:solidFill>
                <a:effectLst/>
                <a:latin typeface="+mn-lt"/>
                <a:ea typeface="+mn-ea"/>
                <a:cs typeface="+mn-cs"/>
              </a:rPr>
              <a:t>Add and subtract fractions with the same denominator</a:t>
            </a:r>
          </a:p>
          <a:p>
            <a:r>
              <a:rPr lang="en-GB" sz="1200" b="1" kern="1200" dirty="0">
                <a:solidFill>
                  <a:schemeClr val="tx1"/>
                </a:solidFill>
                <a:effectLst/>
                <a:latin typeface="+mn-lt"/>
                <a:ea typeface="+mn-ea"/>
                <a:cs typeface="+mn-cs"/>
              </a:rPr>
              <a:t>Y4</a:t>
            </a:r>
            <a:r>
              <a:rPr lang="en-GB" sz="1200" kern="1200" dirty="0">
                <a:solidFill>
                  <a:schemeClr val="tx1"/>
                </a:solidFill>
                <a:effectLst/>
                <a:latin typeface="+mn-lt"/>
                <a:ea typeface="+mn-ea"/>
                <a:cs typeface="+mn-cs"/>
              </a:rPr>
              <a:t> compare and classify geometric shapes, including quadrilaterals and triangles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based on their properties and sizes</a:t>
            </a:r>
          </a:p>
          <a:p>
            <a:endParaRPr lang="en-US" dirty="0"/>
          </a:p>
        </p:txBody>
      </p:sp>
      <p:sp>
        <p:nvSpPr>
          <p:cNvPr id="4" name="Slide Number Placeholder 3">
            <a:extLst>
              <a:ext uri="{FF2B5EF4-FFF2-40B4-BE49-F238E27FC236}">
                <a16:creationId xmlns:a16="http://schemas.microsoft.com/office/drawing/2014/main" id="{3F42C0D5-1F8C-C00A-1EC4-B40E1A6E8437}"/>
              </a:ext>
            </a:extLst>
          </p:cNvPr>
          <p:cNvSpPr>
            <a:spLocks noGrp="1"/>
          </p:cNvSpPr>
          <p:nvPr>
            <p:ph type="sldNum" sz="quarter" idx="5"/>
          </p:nvPr>
        </p:nvSpPr>
        <p:spPr/>
        <p:txBody>
          <a:bodyPr/>
          <a:lstStyle/>
          <a:p>
            <a:fld id="{67BD89B3-B9A9-BC4E-ACDE-A65ABD725109}" type="slidenum">
              <a:rPr lang="en-US" smtClean="0"/>
              <a:t>94</a:t>
            </a:fld>
            <a:endParaRPr lang="en-US"/>
          </a:p>
        </p:txBody>
      </p:sp>
    </p:spTree>
    <p:extLst>
      <p:ext uri="{BB962C8B-B14F-4D97-AF65-F5344CB8AC3E}">
        <p14:creationId xmlns:p14="http://schemas.microsoft.com/office/powerpoint/2010/main" val="124748206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91321-D214-FCAA-AE10-847B0332F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95307A-3A35-929E-0374-0FAE1F17A5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24E53D-94D7-BDEE-43D5-2DFC2F006639}"/>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a:t>
            </a:r>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The line showing 1/4</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a:t>Y3</a:t>
            </a:r>
            <a:r>
              <a:rPr lang="en-US"/>
              <a:t> </a:t>
            </a:r>
            <a:r>
              <a:rPr lang="en-GB" sz="1200" kern="1200">
                <a:solidFill>
                  <a:schemeClr val="tx1"/>
                </a:solidFill>
                <a:effectLst/>
                <a:latin typeface="+mn-lt"/>
                <a:ea typeface="+mn-ea"/>
                <a:cs typeface="+mn-cs"/>
              </a:rPr>
              <a:t>Compare and order unit fractions</a:t>
            </a:r>
          </a:p>
          <a:p>
            <a:r>
              <a:rPr lang="en-GB" sz="1200" b="1" kern="1200">
                <a:solidFill>
                  <a:schemeClr val="tx1"/>
                </a:solidFill>
                <a:effectLst/>
                <a:latin typeface="+mn-lt"/>
                <a:ea typeface="+mn-ea"/>
                <a:cs typeface="+mn-cs"/>
              </a:rPr>
              <a:t>Y3</a:t>
            </a:r>
            <a:r>
              <a:rPr lang="en-GB" sz="1200" kern="1200">
                <a:solidFill>
                  <a:schemeClr val="tx1"/>
                </a:solidFill>
                <a:effectLst/>
                <a:latin typeface="+mn-lt"/>
                <a:ea typeface="+mn-ea"/>
                <a:cs typeface="+mn-cs"/>
              </a:rPr>
              <a:t> Non stat guidance They begin to understand unit and non-unit fractions as numbers on the number line</a:t>
            </a:r>
          </a:p>
          <a:p>
            <a:endParaRPr lang="en-US"/>
          </a:p>
        </p:txBody>
      </p:sp>
      <p:sp>
        <p:nvSpPr>
          <p:cNvPr id="4" name="Slide Number Placeholder 3">
            <a:extLst>
              <a:ext uri="{FF2B5EF4-FFF2-40B4-BE49-F238E27FC236}">
                <a16:creationId xmlns:a16="http://schemas.microsoft.com/office/drawing/2014/main" id="{DECE7608-D9BC-D838-DD2A-C677E77F8F05}"/>
              </a:ext>
            </a:extLst>
          </p:cNvPr>
          <p:cNvSpPr>
            <a:spLocks noGrp="1"/>
          </p:cNvSpPr>
          <p:nvPr>
            <p:ph type="sldNum" sz="quarter" idx="5"/>
          </p:nvPr>
        </p:nvSpPr>
        <p:spPr/>
        <p:txBody>
          <a:bodyPr/>
          <a:lstStyle/>
          <a:p>
            <a:fld id="{67BD89B3-B9A9-BC4E-ACDE-A65ABD725109}" type="slidenum">
              <a:rPr lang="en-US" smtClean="0"/>
              <a:t>95</a:t>
            </a:fld>
            <a:endParaRPr lang="en-US"/>
          </a:p>
        </p:txBody>
      </p:sp>
    </p:spTree>
    <p:extLst>
      <p:ext uri="{BB962C8B-B14F-4D97-AF65-F5344CB8AC3E}">
        <p14:creationId xmlns:p14="http://schemas.microsoft.com/office/powerpoint/2010/main" val="13089109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5A41F-A6F9-B24D-64CF-4AC61E95B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63B13-81D1-E47B-3BFB-8779902155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24E5FB-CD8B-536F-CE2A-C36A78AF3F8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The shape is divided into three unequal, not equal parts.</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a:t>
            </a:r>
            <a:r>
              <a:rPr lang="en-US" sz="1200" b="0" i="0" u="none" strike="noStrike" kern="1200">
                <a:solidFill>
                  <a:schemeClr val="tx1"/>
                </a:solidFill>
                <a:effectLst/>
                <a:latin typeface="+mn-lt"/>
                <a:ea typeface="+mn-ea"/>
                <a:cs typeface="+mn-cs"/>
              </a:rPr>
              <a:t> non stat guidance </a:t>
            </a:r>
            <a:r>
              <a:rPr lang="en-GB" sz="1200" kern="1200">
                <a:solidFill>
                  <a:schemeClr val="tx1"/>
                </a:solidFill>
                <a:effectLst/>
                <a:latin typeface="+mn-lt"/>
                <a:ea typeface="+mn-ea"/>
                <a:cs typeface="+mn-cs"/>
              </a:rPr>
              <a:t>They begin to understand unit fractions and deduce relations between them, such as size and equivalence.</a:t>
            </a:r>
          </a:p>
          <a:p>
            <a:endParaRPr lang="en-US"/>
          </a:p>
        </p:txBody>
      </p:sp>
      <p:sp>
        <p:nvSpPr>
          <p:cNvPr id="4" name="Slide Number Placeholder 3">
            <a:extLst>
              <a:ext uri="{FF2B5EF4-FFF2-40B4-BE49-F238E27FC236}">
                <a16:creationId xmlns:a16="http://schemas.microsoft.com/office/drawing/2014/main" id="{13C449D0-54AE-EE0A-8DFD-40721D3BEA66}"/>
              </a:ext>
            </a:extLst>
          </p:cNvPr>
          <p:cNvSpPr>
            <a:spLocks noGrp="1"/>
          </p:cNvSpPr>
          <p:nvPr>
            <p:ph type="sldNum" sz="quarter" idx="5"/>
          </p:nvPr>
        </p:nvSpPr>
        <p:spPr/>
        <p:txBody>
          <a:bodyPr/>
          <a:lstStyle/>
          <a:p>
            <a:fld id="{67BD89B3-B9A9-BC4E-ACDE-A65ABD725109}" type="slidenum">
              <a:rPr lang="en-US" smtClean="0"/>
              <a:t>96</a:t>
            </a:fld>
            <a:endParaRPr lang="en-US"/>
          </a:p>
        </p:txBody>
      </p:sp>
    </p:spTree>
    <p:extLst>
      <p:ext uri="{BB962C8B-B14F-4D97-AF65-F5344CB8AC3E}">
        <p14:creationId xmlns:p14="http://schemas.microsoft.com/office/powerpoint/2010/main" val="184588972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41B6E-461B-DD0F-4E04-6EB14FB66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D9291-D424-5285-AD36-C998FDD3BB2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3EA2124-7BAB-A0D3-A1A6-9401D4582095}"/>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Multiple answers; ranging from 1 to 144.</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b="1"/>
              <a:t>Y3</a:t>
            </a:r>
            <a:r>
              <a:rPr lang="en-US"/>
              <a:t> non stat guidance </a:t>
            </a:r>
            <a:r>
              <a:rPr lang="en-GB" sz="1200" kern="1200">
                <a:solidFill>
                  <a:schemeClr val="tx1"/>
                </a:solidFill>
                <a:effectLst/>
                <a:latin typeface="+mn-lt"/>
                <a:ea typeface="+mn-ea"/>
                <a:cs typeface="+mn-cs"/>
              </a:rPr>
              <a:t>Pupils extend their use of the properties of shapes</a:t>
            </a:r>
          </a:p>
          <a:p>
            <a:endParaRPr lang="en-GB" sz="12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61D0BF5D-6EE2-1225-45CB-905A8C69154D}"/>
              </a:ext>
            </a:extLst>
          </p:cNvPr>
          <p:cNvSpPr>
            <a:spLocks noGrp="1"/>
          </p:cNvSpPr>
          <p:nvPr>
            <p:ph type="sldNum" sz="quarter" idx="5"/>
          </p:nvPr>
        </p:nvSpPr>
        <p:spPr/>
        <p:txBody>
          <a:bodyPr/>
          <a:lstStyle/>
          <a:p>
            <a:fld id="{67BD89B3-B9A9-BC4E-ACDE-A65ABD725109}" type="slidenum">
              <a:rPr lang="en-US" smtClean="0"/>
              <a:t>97</a:t>
            </a:fld>
            <a:endParaRPr lang="en-US"/>
          </a:p>
        </p:txBody>
      </p:sp>
    </p:spTree>
    <p:extLst>
      <p:ext uri="{BB962C8B-B14F-4D97-AF65-F5344CB8AC3E}">
        <p14:creationId xmlns:p14="http://schemas.microsoft.com/office/powerpoint/2010/main" val="10789360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344F1-AECA-88E8-71C6-2D6DB19F7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94F19-64AE-84B5-4844-949D2905E1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81C1998-44E1-030D-9AD2-97929E964008}"/>
              </a:ext>
            </a:extLst>
          </p:cNvPr>
          <p:cNvSpPr>
            <a:spLocks noGrp="1"/>
          </p:cNvSpPr>
          <p:nvPr>
            <p:ph type="body" idx="1"/>
          </p:nvPr>
        </p:nvSpPr>
        <p:spPr/>
        <p:txBody>
          <a:bodyPr/>
          <a:lstStyle/>
          <a:p>
            <a:r>
              <a:rPr lang="en-US" sz="1200" b="1" i="0" u="none" strike="noStrike" kern="1200">
                <a:solidFill>
                  <a:schemeClr val="tx1"/>
                </a:solidFill>
                <a:effectLst/>
                <a:latin typeface="+mn-lt"/>
                <a:ea typeface="+mn-ea"/>
                <a:cs typeface="+mn-cs"/>
              </a:rPr>
              <a:t>Answer: </a:t>
            </a:r>
          </a:p>
          <a:p>
            <a:r>
              <a:rPr lang="en-US" sz="1200" b="0" i="0" u="none" strike="noStrike" kern="1200">
                <a:solidFill>
                  <a:schemeClr val="tx1"/>
                </a:solidFill>
                <a:effectLst/>
                <a:latin typeface="+mn-lt"/>
                <a:ea typeface="+mn-ea"/>
                <a:cs typeface="+mn-cs"/>
              </a:rPr>
              <a:t>Use manipulatives for scaffold</a:t>
            </a:r>
          </a:p>
          <a:p>
            <a:r>
              <a:rPr lang="en-US" sz="1200" b="0" i="0" u="none" strike="noStrike" kern="1200">
                <a:solidFill>
                  <a:schemeClr val="tx1"/>
                </a:solidFill>
                <a:effectLst/>
                <a:latin typeface="+mn-lt"/>
                <a:ea typeface="+mn-ea"/>
                <a:cs typeface="+mn-cs"/>
              </a:rPr>
              <a:t>(For example): Two right-angled triangles can make a triangle, a square and an equilateral triangle can make a pentagon, two equilateral triangles can make a parallelogram</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Recommended NC Statements:</a:t>
            </a:r>
          </a:p>
          <a:p>
            <a:r>
              <a:rPr lang="en-US" sz="1200" b="1" i="0" u="none" strike="noStrike" kern="1200">
                <a:solidFill>
                  <a:schemeClr val="tx1"/>
                </a:solidFill>
                <a:effectLst/>
                <a:latin typeface="+mn-lt"/>
                <a:ea typeface="+mn-ea"/>
                <a:cs typeface="+mn-cs"/>
              </a:rPr>
              <a:t>Y3</a:t>
            </a:r>
            <a:r>
              <a:rPr lang="en-US" sz="1200" b="0" i="0" u="none" strike="noStrike" kern="1200">
                <a:solidFill>
                  <a:schemeClr val="tx1"/>
                </a:solidFill>
                <a:effectLst/>
                <a:latin typeface="+mn-lt"/>
                <a:ea typeface="+mn-ea"/>
                <a:cs typeface="+mn-cs"/>
              </a:rPr>
              <a:t> </a:t>
            </a:r>
            <a:r>
              <a:rPr lang="en-GB" sz="1200" b="0" i="0" u="none" strike="noStrike" kern="1200">
                <a:solidFill>
                  <a:schemeClr val="tx1"/>
                </a:solidFill>
                <a:effectLst/>
                <a:latin typeface="+mn-lt"/>
                <a:ea typeface="+mn-ea"/>
                <a:cs typeface="+mn-cs"/>
              </a:rPr>
              <a:t>D</a:t>
            </a:r>
            <a:r>
              <a:rPr lang="en-GB" sz="1200" kern="1200">
                <a:solidFill>
                  <a:schemeClr val="tx1"/>
                </a:solidFill>
                <a:effectLst/>
                <a:latin typeface="+mn-lt"/>
                <a:ea typeface="+mn-ea"/>
                <a:cs typeface="+mn-cs"/>
              </a:rPr>
              <a:t>raw 2-D shapes</a:t>
            </a:r>
          </a:p>
          <a:p>
            <a:r>
              <a:rPr lang="en-GB" sz="1200" b="1" kern="1200">
                <a:solidFill>
                  <a:schemeClr val="tx1"/>
                </a:solidFill>
                <a:effectLst/>
                <a:latin typeface="+mn-lt"/>
                <a:ea typeface="+mn-ea"/>
                <a:cs typeface="+mn-cs"/>
              </a:rPr>
              <a:t>Y3</a:t>
            </a:r>
            <a:r>
              <a:rPr lang="en-GB" sz="1200" kern="1200">
                <a:solidFill>
                  <a:schemeClr val="tx1"/>
                </a:solidFill>
                <a:effectLst/>
                <a:latin typeface="+mn-lt"/>
                <a:ea typeface="+mn-ea"/>
                <a:cs typeface="+mn-cs"/>
              </a:rPr>
              <a:t> non stat guidance Pupils extend their use of the properties of shapes</a:t>
            </a:r>
          </a:p>
          <a:p>
            <a:endParaRPr lang="en-US"/>
          </a:p>
        </p:txBody>
      </p:sp>
      <p:sp>
        <p:nvSpPr>
          <p:cNvPr id="4" name="Slide Number Placeholder 3">
            <a:extLst>
              <a:ext uri="{FF2B5EF4-FFF2-40B4-BE49-F238E27FC236}">
                <a16:creationId xmlns:a16="http://schemas.microsoft.com/office/drawing/2014/main" id="{0E213A1D-42D6-1B06-775C-2823E7FA515F}"/>
              </a:ext>
            </a:extLst>
          </p:cNvPr>
          <p:cNvSpPr>
            <a:spLocks noGrp="1"/>
          </p:cNvSpPr>
          <p:nvPr>
            <p:ph type="sldNum" sz="quarter" idx="5"/>
          </p:nvPr>
        </p:nvSpPr>
        <p:spPr/>
        <p:txBody>
          <a:bodyPr/>
          <a:lstStyle/>
          <a:p>
            <a:fld id="{67BD89B3-B9A9-BC4E-ACDE-A65ABD725109}" type="slidenum">
              <a:rPr lang="en-US" smtClean="0"/>
              <a:t>98</a:t>
            </a:fld>
            <a:endParaRPr lang="en-US"/>
          </a:p>
        </p:txBody>
      </p:sp>
    </p:spTree>
    <p:extLst>
      <p:ext uri="{BB962C8B-B14F-4D97-AF65-F5344CB8AC3E}">
        <p14:creationId xmlns:p14="http://schemas.microsoft.com/office/powerpoint/2010/main" val="28402560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55E42-7206-4936-A29F-977110331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1FD79-92C4-0A00-FA0D-9D9A64CA49F9}"/>
              </a:ext>
            </a:extLst>
          </p:cNvPr>
          <p:cNvSpPr>
            <a:spLocks noGrp="1" noRot="1" noChangeAspect="1"/>
          </p:cNvSpPr>
          <p:nvPr>
            <p:ph type="sldImg"/>
          </p:nvPr>
        </p:nvSpPr>
        <p:spPr/>
        <p:txBody>
          <a:bodyPr/>
          <a:lstStyle/>
          <a:p>
            <a:endParaRPr lang="en-US"/>
          </a:p>
        </p:txBody>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C4252BF1-D13E-5110-1B93-AF7D52AAE8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t>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¾, 3/5 then 4/5, 4/6, 4/7 then ¾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4 Number – fractions (including decimals):</a:t>
                </a:r>
                <a:r>
                  <a:rPr lang="en-US" b="0" i="0"/>
                  <a:t> recognize and write decimal equivalents to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oMath>
                </a14:m>
                <a:r>
                  <a:rPr lang="en-US" b="1" i="0"/>
                  <a: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𝟐</m:t>
                        </m:r>
                      </m:den>
                    </m:f>
                  </m:oMath>
                </a14:m>
                <a:r>
                  <a:rPr lang="en-US" b="1" i="0"/>
                  <a:t>,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𝟑</m:t>
                        </m:r>
                      </m:num>
                      <m:den>
                        <m:r>
                          <a:rPr lang="en-GB" b="1" i="1" smtClean="0">
                            <a:latin typeface="Cambria Math" panose="02040503050406030204" pitchFamily="18" charset="0"/>
                          </a:rPr>
                          <m:t>𝟒</m:t>
                        </m:r>
                      </m:den>
                    </m:f>
                  </m:oMath>
                </a14:m>
                <a:endParaRPr lang="en-US" b="1" i="0"/>
              </a:p>
              <a:p>
                <a:endParaRPr lang="en-US" b="1" i="0"/>
              </a:p>
              <a:p>
                <a:endParaRPr lang="en-US" b="1" i="1"/>
              </a:p>
            </p:txBody>
          </p:sp>
        </mc:Choice>
        <mc:Fallback xmlns="">
          <p:sp>
            <p:nvSpPr>
              <p:cNvPr id="3" name="Notes Placeholder 2">
                <a:extLst>
                  <a:ext uri="{FF2B5EF4-FFF2-40B4-BE49-F238E27FC236}">
                    <a16:creationId xmlns:a16="http://schemas.microsoft.com/office/drawing/2014/main" id="{C4252BF1-D13E-5110-1B93-AF7D52AAE8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t>Answer: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t>¾, 3/5 then 4/5, 4/6, 4/7 then ¾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a:solidFill>
                      <a:schemeClr val="tx1"/>
                    </a:solidFill>
                    <a:effectLst/>
                    <a:latin typeface="+mn-lt"/>
                    <a:ea typeface="+mn-ea"/>
                    <a:cs typeface="+mn-cs"/>
                  </a:rPr>
                  <a:t>Recommended NC Statements:</a:t>
                </a:r>
              </a:p>
              <a:p>
                <a:r>
                  <a:rPr lang="en-US" b="1" i="0"/>
                  <a:t>Year 4 Number – fractions (including decimals):</a:t>
                </a:r>
                <a:r>
                  <a:rPr lang="en-US" b="0" i="0"/>
                  <a:t> recognize and write decimal equivalents to </a:t>
                </a:r>
                <a:r>
                  <a:rPr lang="en-GB" b="0" i="0">
                    <a:latin typeface="Cambria Math" panose="02040503050406030204" pitchFamily="18" charset="0"/>
                  </a:rPr>
                  <a:t>1/4</a:t>
                </a:r>
                <a:r>
                  <a:rPr lang="en-US" b="1" i="0"/>
                  <a:t>, </a:t>
                </a:r>
                <a:r>
                  <a:rPr lang="en-GB" b="1" i="0">
                    <a:latin typeface="Cambria Math" panose="02040503050406030204" pitchFamily="18" charset="0"/>
                  </a:rPr>
                  <a:t>𝟏/𝟐</a:t>
                </a:r>
                <a:r>
                  <a:rPr lang="en-US" b="1" i="0"/>
                  <a:t>, </a:t>
                </a:r>
                <a:r>
                  <a:rPr lang="en-GB" b="1" i="0">
                    <a:latin typeface="Cambria Math" panose="02040503050406030204" pitchFamily="18" charset="0"/>
                  </a:rPr>
                  <a:t>𝟑/𝟒</a:t>
                </a:r>
                <a:endParaRPr lang="en-US" b="1" i="0"/>
              </a:p>
              <a:p>
                <a:endParaRPr lang="en-US" b="1" i="0"/>
              </a:p>
              <a:p>
                <a:endParaRPr lang="en-US" b="1" i="1"/>
              </a:p>
            </p:txBody>
          </p:sp>
        </mc:Fallback>
      </mc:AlternateContent>
      <p:sp>
        <p:nvSpPr>
          <p:cNvPr id="4" name="Slide Number Placeholder 3">
            <a:extLst>
              <a:ext uri="{FF2B5EF4-FFF2-40B4-BE49-F238E27FC236}">
                <a16:creationId xmlns:a16="http://schemas.microsoft.com/office/drawing/2014/main" id="{77F5F427-C09B-0EC7-03C4-7C3A1D5A2371}"/>
              </a:ext>
            </a:extLst>
          </p:cNvPr>
          <p:cNvSpPr>
            <a:spLocks noGrp="1"/>
          </p:cNvSpPr>
          <p:nvPr>
            <p:ph type="sldNum" sz="quarter" idx="5"/>
          </p:nvPr>
        </p:nvSpPr>
        <p:spPr/>
        <p:txBody>
          <a:bodyPr/>
          <a:lstStyle/>
          <a:p>
            <a:fld id="{67BD89B3-B9A9-BC4E-ACDE-A65ABD725109}" type="slidenum">
              <a:rPr lang="en-US" smtClean="0"/>
              <a:t>99</a:t>
            </a:fld>
            <a:endParaRPr lang="en-US"/>
          </a:p>
        </p:txBody>
      </p:sp>
    </p:spTree>
    <p:extLst>
      <p:ext uri="{BB962C8B-B14F-4D97-AF65-F5344CB8AC3E}">
        <p14:creationId xmlns:p14="http://schemas.microsoft.com/office/powerpoint/2010/main" val="1453456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5245A-4061-0EA0-7EA3-69DC0863D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7A32325-9E40-ECA8-1433-E698B16AD1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8F779E-B8B6-0A6D-224C-B7DB9CF8183A}"/>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35A55B5B-0D9F-57F2-D21A-775489BA0B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67FCB2-FE69-507A-6DEC-E4961D19F89D}"/>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075024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0E7C-68E8-2CFC-2B0B-C0F3309D65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720099-C9E2-6CE3-B528-4438CE9296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698CB8-C490-991D-0B83-9B51A1F61EAA}"/>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A8D34D4D-3D8B-E994-86DC-3D9356DFC0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2B9830-B4C7-B91A-2E59-CC740E36F04B}"/>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19660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EB835-C7F0-0614-780F-CF6DA529B9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C31578-46F8-3E10-E432-BD1A6E0B29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5746FF-2874-BEA3-B741-A36BE120BB1E}"/>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9826651B-7F61-3404-0D5F-C26D8A02CA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3C9231-6161-65A9-6D28-1B705405F8B5}"/>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195489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close up of a network">
            <a:extLst>
              <a:ext uri="{FF2B5EF4-FFF2-40B4-BE49-F238E27FC236}">
                <a16:creationId xmlns:a16="http://schemas.microsoft.com/office/drawing/2014/main" id="{66449D3C-7EF8-E60D-8A36-9F5C4DACCB1C}"/>
              </a:ext>
            </a:extLst>
          </p:cNvPr>
          <p:cNvPicPr>
            <a:picLocks noChangeAspect="1"/>
          </p:cNvPicPr>
          <p:nvPr userDrawn="1"/>
        </p:nvPicPr>
        <p:blipFill>
          <a:blip r:embed="rId2"/>
          <a:srcRect l="68362"/>
          <a:stretch>
            <a:fillRect/>
          </a:stretch>
        </p:blipFill>
        <p:spPr>
          <a:xfrm rot="5400000" flipV="1">
            <a:off x="2667001" y="-2666999"/>
            <a:ext cx="6858000" cy="12192002"/>
          </a:xfrm>
          <a:prstGeom prst="rect">
            <a:avLst/>
          </a:prstGeom>
          <a:ln>
            <a:noFill/>
          </a:ln>
        </p:spPr>
      </p:pic>
      <p:sp>
        <p:nvSpPr>
          <p:cNvPr id="2" name="Title 1"/>
          <p:cNvSpPr>
            <a:spLocks noGrp="1"/>
          </p:cNvSpPr>
          <p:nvPr>
            <p:ph type="ctrTitle" hasCustomPrompt="1"/>
          </p:nvPr>
        </p:nvSpPr>
        <p:spPr>
          <a:xfrm>
            <a:off x="801225" y="2711677"/>
            <a:ext cx="4423918" cy="2387600"/>
          </a:xfrm>
        </p:spPr>
        <p:txBody>
          <a:bodyPr anchor="b">
            <a:noAutofit/>
          </a:bodyPr>
          <a:lstStyle>
            <a:lvl1pPr algn="ctr">
              <a:defRPr sz="4800">
                <a:solidFill>
                  <a:schemeClr val="bg1"/>
                </a:solidFill>
              </a:defRPr>
            </a:lvl1pPr>
          </a:lstStyle>
          <a:p>
            <a:r>
              <a:rPr lang="en-US"/>
              <a:t>Resource Pack</a:t>
            </a:r>
            <a:br>
              <a:rPr lang="en-US"/>
            </a:br>
            <a:br>
              <a:rPr lang="en-US"/>
            </a:br>
            <a:r>
              <a:rPr lang="en-US"/>
              <a:t>[age group]</a:t>
            </a:r>
          </a:p>
        </p:txBody>
      </p:sp>
      <p:pic>
        <p:nvPicPr>
          <p:cNvPr id="11" name="Graphic 10">
            <a:extLst>
              <a:ext uri="{FF2B5EF4-FFF2-40B4-BE49-F238E27FC236}">
                <a16:creationId xmlns:a16="http://schemas.microsoft.com/office/drawing/2014/main" id="{579CB7CA-9D61-3D5E-A92D-7F37C5B132B2}"/>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12" name="Picture 11" descr="A black background with white letters&#10;&#10;AI-generated content may be incorrect.">
            <a:extLst>
              <a:ext uri="{FF2B5EF4-FFF2-40B4-BE49-F238E27FC236}">
                <a16:creationId xmlns:a16="http://schemas.microsoft.com/office/drawing/2014/main" id="{A71924B0-8F9F-E874-B09A-4F07CF7753BB}"/>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427034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192" y="1084960"/>
            <a:ext cx="10515600" cy="4677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8B8C49A4-C1BF-4EE9-79FB-1DAA7ECC1EAE}"/>
              </a:ext>
            </a:extLst>
          </p:cNvPr>
          <p:cNvPicPr>
            <a:picLocks noChangeAspect="1"/>
          </p:cNvPicPr>
          <p:nvPr userDrawn="1"/>
        </p:nvPicPr>
        <p:blipFill>
          <a:blip r:embed="rId2"/>
          <a:stretch>
            <a:fillRect/>
          </a:stretch>
        </p:blipFill>
        <p:spPr>
          <a:xfrm>
            <a:off x="9369961" y="5897879"/>
            <a:ext cx="2310584" cy="487722"/>
          </a:xfrm>
          <a:prstGeom prst="rect">
            <a:avLst/>
          </a:prstGeom>
        </p:spPr>
      </p:pic>
      <p:sp>
        <p:nvSpPr>
          <p:cNvPr id="2" name="Rectangle 1">
            <a:extLst>
              <a:ext uri="{FF2B5EF4-FFF2-40B4-BE49-F238E27FC236}">
                <a16:creationId xmlns:a16="http://schemas.microsoft.com/office/drawing/2014/main" id="{43167161-89DF-62F2-735A-AB345D186C15}"/>
              </a:ext>
            </a:extLst>
          </p:cNvPr>
          <p:cNvSpPr/>
          <p:nvPr userDrawn="1"/>
        </p:nvSpPr>
        <p:spPr>
          <a:xfrm>
            <a:off x="0" y="-17124"/>
            <a:ext cx="12192000" cy="381000"/>
          </a:xfrm>
          <a:prstGeom prst="rect">
            <a:avLst/>
          </a:prstGeom>
          <a:solidFill>
            <a:srgbClr val="3FE6A0"/>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3532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close up of a network">
            <a:extLst>
              <a:ext uri="{FF2B5EF4-FFF2-40B4-BE49-F238E27FC236}">
                <a16:creationId xmlns:a16="http://schemas.microsoft.com/office/drawing/2014/main" id="{66449D3C-7EF8-E60D-8A36-9F5C4DACCB1C}"/>
              </a:ext>
            </a:extLst>
          </p:cNvPr>
          <p:cNvPicPr>
            <a:picLocks noChangeAspect="1"/>
          </p:cNvPicPr>
          <p:nvPr userDrawn="1"/>
        </p:nvPicPr>
        <p:blipFill>
          <a:blip r:embed="rId2"/>
          <a:srcRect l="68362"/>
          <a:stretch>
            <a:fillRect/>
          </a:stretch>
        </p:blipFill>
        <p:spPr>
          <a:xfrm rot="5400000" flipV="1">
            <a:off x="2667001" y="-2666999"/>
            <a:ext cx="6858000" cy="12192002"/>
          </a:xfrm>
          <a:prstGeom prst="rect">
            <a:avLst/>
          </a:prstGeom>
          <a:ln>
            <a:noFill/>
          </a:ln>
        </p:spPr>
      </p:pic>
      <p:sp>
        <p:nvSpPr>
          <p:cNvPr id="2" name="Title 1"/>
          <p:cNvSpPr>
            <a:spLocks noGrp="1"/>
          </p:cNvSpPr>
          <p:nvPr>
            <p:ph type="ctrTitle" hasCustomPrompt="1"/>
          </p:nvPr>
        </p:nvSpPr>
        <p:spPr>
          <a:xfrm>
            <a:off x="801225" y="2711677"/>
            <a:ext cx="4423918" cy="2387600"/>
          </a:xfrm>
        </p:spPr>
        <p:txBody>
          <a:bodyPr anchor="b">
            <a:noAutofit/>
          </a:bodyPr>
          <a:lstStyle>
            <a:lvl1pPr algn="ctr">
              <a:defRPr sz="4800">
                <a:solidFill>
                  <a:schemeClr val="bg1"/>
                </a:solidFill>
              </a:defRPr>
            </a:lvl1pPr>
          </a:lstStyle>
          <a:p>
            <a:r>
              <a:rPr lang="en-US"/>
              <a:t>Resource Pack</a:t>
            </a:r>
            <a:br>
              <a:rPr lang="en-US"/>
            </a:br>
            <a:br>
              <a:rPr lang="en-US"/>
            </a:br>
            <a:r>
              <a:rPr lang="en-US"/>
              <a:t>[age group]</a:t>
            </a:r>
          </a:p>
        </p:txBody>
      </p:sp>
      <p:pic>
        <p:nvPicPr>
          <p:cNvPr id="11" name="Graphic 10">
            <a:extLst>
              <a:ext uri="{FF2B5EF4-FFF2-40B4-BE49-F238E27FC236}">
                <a16:creationId xmlns:a16="http://schemas.microsoft.com/office/drawing/2014/main" id="{579CB7CA-9D61-3D5E-A92D-7F37C5B132B2}"/>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12" name="Picture 11" descr="A black background with white letters&#10;&#10;AI-generated content may be incorrect.">
            <a:extLst>
              <a:ext uri="{FF2B5EF4-FFF2-40B4-BE49-F238E27FC236}">
                <a16:creationId xmlns:a16="http://schemas.microsoft.com/office/drawing/2014/main" id="{A71924B0-8F9F-E874-B09A-4F07CF7753BB}"/>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2385387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 layout">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192" y="1084960"/>
            <a:ext cx="10515600" cy="4677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8B8C49A4-C1BF-4EE9-79FB-1DAA7ECC1EAE}"/>
              </a:ext>
            </a:extLst>
          </p:cNvPr>
          <p:cNvPicPr>
            <a:picLocks noChangeAspect="1"/>
          </p:cNvPicPr>
          <p:nvPr userDrawn="1"/>
        </p:nvPicPr>
        <p:blipFill>
          <a:blip r:embed="rId2"/>
          <a:stretch>
            <a:fillRect/>
          </a:stretch>
        </p:blipFill>
        <p:spPr>
          <a:xfrm>
            <a:off x="9369961" y="5897879"/>
            <a:ext cx="2310584" cy="487722"/>
          </a:xfrm>
          <a:prstGeom prst="rect">
            <a:avLst/>
          </a:prstGeom>
        </p:spPr>
      </p:pic>
      <p:sp>
        <p:nvSpPr>
          <p:cNvPr id="9" name="Rectangle 8">
            <a:extLst>
              <a:ext uri="{FF2B5EF4-FFF2-40B4-BE49-F238E27FC236}">
                <a16:creationId xmlns:a16="http://schemas.microsoft.com/office/drawing/2014/main" id="{C14F709D-31D9-543D-47F3-AC5E5921C1B1}"/>
              </a:ext>
            </a:extLst>
          </p:cNvPr>
          <p:cNvSpPr/>
          <p:nvPr userDrawn="1"/>
        </p:nvSpPr>
        <p:spPr>
          <a:xfrm>
            <a:off x="0" y="-17124"/>
            <a:ext cx="12192000" cy="381000"/>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close up of a network">
            <a:extLst>
              <a:ext uri="{FF2B5EF4-FFF2-40B4-BE49-F238E27FC236}">
                <a16:creationId xmlns:a16="http://schemas.microsoft.com/office/drawing/2014/main" id="{3D5F4B75-FDA3-8BD7-43AC-1CBDA9224B13}"/>
              </a:ext>
            </a:extLst>
          </p:cNvPr>
          <p:cNvPicPr>
            <a:picLocks noChangeAspect="1"/>
          </p:cNvPicPr>
          <p:nvPr userDrawn="1"/>
        </p:nvPicPr>
        <p:blipFill>
          <a:blip r:embed="rId2"/>
          <a:srcRect l="68362"/>
          <a:stretch>
            <a:fillRect/>
          </a:stretch>
        </p:blipFill>
        <p:spPr>
          <a:xfrm rot="5400000" flipV="1">
            <a:off x="2666999" y="-2676335"/>
            <a:ext cx="6858000" cy="12192002"/>
          </a:xfrm>
          <a:prstGeom prst="rect">
            <a:avLst/>
          </a:prstGeom>
          <a:ln>
            <a:noFill/>
          </a:ln>
        </p:spPr>
      </p:pic>
      <p:sp>
        <p:nvSpPr>
          <p:cNvPr id="2" name="Title 1"/>
          <p:cNvSpPr>
            <a:spLocks noGrp="1"/>
          </p:cNvSpPr>
          <p:nvPr>
            <p:ph type="title" hasCustomPrompt="1"/>
          </p:nvPr>
        </p:nvSpPr>
        <p:spPr>
          <a:xfrm>
            <a:off x="840994" y="2002630"/>
            <a:ext cx="4316222" cy="2852737"/>
          </a:xfrm>
        </p:spPr>
        <p:txBody>
          <a:bodyPr anchor="b"/>
          <a:lstStyle>
            <a:lvl1pPr>
              <a:defRPr sz="6000">
                <a:solidFill>
                  <a:schemeClr val="bg1"/>
                </a:solidFill>
              </a:defRPr>
            </a:lvl1pPr>
          </a:lstStyle>
          <a:p>
            <a:r>
              <a:rPr lang="en-US"/>
              <a:t>Sub domain</a:t>
            </a:r>
          </a:p>
        </p:txBody>
      </p:sp>
      <p:pic>
        <p:nvPicPr>
          <p:cNvPr id="8" name="Graphic 7">
            <a:extLst>
              <a:ext uri="{FF2B5EF4-FFF2-40B4-BE49-F238E27FC236}">
                <a16:creationId xmlns:a16="http://schemas.microsoft.com/office/drawing/2014/main" id="{4D69D171-FC3B-9FB9-7778-A093D30E93B4}"/>
              </a:ext>
            </a:extLst>
          </p:cNvPr>
          <p:cNvPicPr>
            <a:picLocks noChangeAspect="1"/>
          </p:cNvPicPr>
          <p:nvPr userDrawn="1"/>
        </p:nvPicPr>
        <p:blipFill>
          <a:blip>
            <a:extLst>
              <a:ext uri="{96DAC541-7B7A-43D3-8B79-37D633B846F1}">
                <asvg:svgBlip xmlns:asvg="http://schemas.microsoft.com/office/drawing/2016/SVG/main" r:embed="rId3"/>
              </a:ext>
            </a:extLst>
          </a:blip>
          <a:srcRect t="5858" r="6772" b="6773"/>
          <a:stretch>
            <a:fillRect/>
          </a:stretch>
        </p:blipFill>
        <p:spPr>
          <a:xfrm>
            <a:off x="5401341" y="0"/>
            <a:ext cx="6790659" cy="6857998"/>
          </a:xfrm>
          <a:prstGeom prst="rect">
            <a:avLst/>
          </a:prstGeom>
        </p:spPr>
      </p:pic>
      <p:pic>
        <p:nvPicPr>
          <p:cNvPr id="9" name="Picture 8" descr="A black background with white letters&#10;&#10;AI-generated content may be incorrect.">
            <a:extLst>
              <a:ext uri="{FF2B5EF4-FFF2-40B4-BE49-F238E27FC236}">
                <a16:creationId xmlns:a16="http://schemas.microsoft.com/office/drawing/2014/main" id="{DE33A2FE-DD6C-F1AE-4CAB-CDB785C53787}"/>
              </a:ext>
            </a:extLst>
          </p:cNvPr>
          <p:cNvPicPr>
            <a:picLocks noChangeAspect="1"/>
          </p:cNvPicPr>
          <p:nvPr userDrawn="1"/>
        </p:nvPicPr>
        <p:blipFill>
          <a:blip r:embed="rId4"/>
          <a:stretch>
            <a:fillRect/>
          </a:stretch>
        </p:blipFill>
        <p:spPr>
          <a:xfrm>
            <a:off x="511075" y="438235"/>
            <a:ext cx="4243806" cy="889989"/>
          </a:xfrm>
          <a:prstGeom prst="rect">
            <a:avLst/>
          </a:prstGeom>
        </p:spPr>
      </p:pic>
    </p:spTree>
    <p:extLst>
      <p:ext uri="{BB962C8B-B14F-4D97-AF65-F5344CB8AC3E}">
        <p14:creationId xmlns:p14="http://schemas.microsoft.com/office/powerpoint/2010/main" val="2591524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pyright ">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B29243-1BE5-5131-B565-9E2AF62FC07D}"/>
              </a:ext>
            </a:extLst>
          </p:cNvPr>
          <p:cNvSpPr txBox="1"/>
          <p:nvPr userDrawn="1"/>
        </p:nvSpPr>
        <p:spPr>
          <a:xfrm>
            <a:off x="943583" y="1912044"/>
            <a:ext cx="4134385" cy="3170099"/>
          </a:xfrm>
          <a:prstGeom prst="rect">
            <a:avLst/>
          </a:prstGeom>
          <a:noFill/>
        </p:spPr>
        <p:txBody>
          <a:bodyPr wrap="square" rtlCol="0">
            <a:spAutoFit/>
          </a:bodyPr>
          <a:lstStyle/>
          <a:p>
            <a:pPr marL="0" indent="0">
              <a:buNone/>
            </a:pPr>
            <a:r>
              <a:rPr lang="en-US" sz="2000">
                <a:solidFill>
                  <a:schemeClr val="tx1"/>
                </a:solidFill>
                <a:latin typeface="+mj-lt"/>
                <a:ea typeface="Arial" pitchFamily="34" charset="-122"/>
                <a:cs typeface="Arial" pitchFamily="34" charset="-120"/>
              </a:rPr>
              <a:t>Copyright notice</a:t>
            </a:r>
          </a:p>
          <a:p>
            <a:pPr marL="0" indent="0">
              <a:buNone/>
            </a:pPr>
            <a:endParaRPr lang="en-US" sz="2000">
              <a:solidFill>
                <a:schemeClr val="tx1"/>
              </a:solidFill>
              <a:latin typeface="+mj-lt"/>
              <a:ea typeface="Arial" pitchFamily="34" charset="-122"/>
              <a:cs typeface="Arial" pitchFamily="34" charset="-120"/>
            </a:endParaRPr>
          </a:p>
          <a:p>
            <a:pPr marL="0" indent="0">
              <a:buNone/>
            </a:pPr>
            <a:r>
              <a:rPr lang="en-US" sz="2000">
                <a:solidFill>
                  <a:schemeClr val="tx1"/>
                </a:solidFill>
                <a:latin typeface="+mj-lt"/>
                <a:ea typeface="Arial" pitchFamily="34" charset="-122"/>
                <a:cs typeface="Arial" pitchFamily="34" charset="-120"/>
              </a:rPr>
              <a:t>This resource is published under the Creative Commons Zero (CC0) license.</a:t>
            </a:r>
          </a:p>
          <a:p>
            <a:pPr marL="0" indent="0">
              <a:buNone/>
            </a:pPr>
            <a:endParaRPr lang="en-US" sz="2000">
              <a:solidFill>
                <a:schemeClr val="tx1"/>
              </a:solidFill>
              <a:latin typeface="+mj-lt"/>
            </a:endParaRPr>
          </a:p>
          <a:p>
            <a:pPr marL="0" indent="0">
              <a:buNone/>
            </a:pPr>
            <a:r>
              <a:rPr lang="en-US" sz="2000">
                <a:solidFill>
                  <a:schemeClr val="tx1"/>
                </a:solidFill>
                <a:latin typeface="+mj-lt"/>
                <a:ea typeface="Arial" pitchFamily="34" charset="-122"/>
                <a:cs typeface="Arial" pitchFamily="34" charset="-120"/>
              </a:rPr>
              <a:t>You are free to copy, modify, distribute and use this work, even for commercial purposes, without asking permission.</a:t>
            </a:r>
            <a:endParaRPr lang="en-US" sz="2000">
              <a:solidFill>
                <a:schemeClr val="tx1"/>
              </a:solidFill>
              <a:latin typeface="+mj-lt"/>
            </a:endParaRPr>
          </a:p>
        </p:txBody>
      </p:sp>
      <p:pic>
        <p:nvPicPr>
          <p:cNvPr id="6" name="Picture 5" descr="A black background with white letters&#10;&#10;AI-generated content may be incorrect.">
            <a:extLst>
              <a:ext uri="{FF2B5EF4-FFF2-40B4-BE49-F238E27FC236}">
                <a16:creationId xmlns:a16="http://schemas.microsoft.com/office/drawing/2014/main" id="{1E876802-7E37-093C-A954-13B0583FD366}"/>
              </a:ext>
            </a:extLst>
          </p:cNvPr>
          <p:cNvPicPr>
            <a:picLocks noChangeAspect="1"/>
          </p:cNvPicPr>
          <p:nvPr userDrawn="1"/>
        </p:nvPicPr>
        <p:blipFill>
          <a:blip r:embed="rId2"/>
          <a:stretch>
            <a:fillRect/>
          </a:stretch>
        </p:blipFill>
        <p:spPr>
          <a:xfrm>
            <a:off x="511075" y="438235"/>
            <a:ext cx="4243806" cy="889989"/>
          </a:xfrm>
          <a:prstGeom prst="rect">
            <a:avLst/>
          </a:prstGeom>
        </p:spPr>
      </p:pic>
      <p:pic>
        <p:nvPicPr>
          <p:cNvPr id="2" name="Picture 1">
            <a:extLst>
              <a:ext uri="{FF2B5EF4-FFF2-40B4-BE49-F238E27FC236}">
                <a16:creationId xmlns:a16="http://schemas.microsoft.com/office/drawing/2014/main" id="{1D5704FE-9E0F-0F25-E092-81E6D297AC16}"/>
              </a:ext>
            </a:extLst>
          </p:cNvPr>
          <p:cNvPicPr>
            <a:picLocks noChangeAspect="1"/>
          </p:cNvPicPr>
          <p:nvPr userDrawn="1"/>
        </p:nvPicPr>
        <p:blipFill>
          <a:blip r:embed="rId3"/>
          <a:stretch>
            <a:fillRect/>
          </a:stretch>
        </p:blipFill>
        <p:spPr>
          <a:xfrm>
            <a:off x="5401055" y="0"/>
            <a:ext cx="6790945" cy="6858000"/>
          </a:xfrm>
          <a:prstGeom prst="rect">
            <a:avLst/>
          </a:prstGeom>
        </p:spPr>
      </p:pic>
      <p:pic>
        <p:nvPicPr>
          <p:cNvPr id="4" name="Picture 3">
            <a:extLst>
              <a:ext uri="{FF2B5EF4-FFF2-40B4-BE49-F238E27FC236}">
                <a16:creationId xmlns:a16="http://schemas.microsoft.com/office/drawing/2014/main" id="{758ADCBB-30D9-45DD-BF65-B897D80397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996" y="438234"/>
            <a:ext cx="4256025" cy="889989"/>
          </a:xfrm>
          <a:prstGeom prst="rect">
            <a:avLst/>
          </a:prstGeom>
        </p:spPr>
      </p:pic>
    </p:spTree>
    <p:extLst>
      <p:ext uri="{BB962C8B-B14F-4D97-AF65-F5344CB8AC3E}">
        <p14:creationId xmlns:p14="http://schemas.microsoft.com/office/powerpoint/2010/main" val="1667404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49960-E04D-21F4-160C-2753A153DE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559417-3346-165A-F615-8D0522267D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0F9861-A784-501F-D553-98C19B782818}"/>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92FEF2C6-D145-0FD4-17F7-38160DFF0D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F409F-0CD4-4A3F-38B0-E673E1568585}"/>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21174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D25C7-1E70-B42F-30DE-A31BAD9186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45F530-9B79-38C7-80BF-A5D3FF8149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DB0A7C-9BDE-2AB7-D982-9F9760998AE0}"/>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A196151F-9990-9CFD-F233-23F82BC25C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79A82E-7F56-265D-57EA-A32AD5EE8037}"/>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936815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A1AB6-D751-7920-8C4D-CB69CBF480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AF56F7-1D9B-CA4F-E44E-A0D0B7059E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565F32F-4CA6-A7E3-308F-3665BDCD8F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EC3038-4811-8867-58CB-BB6174F1FDEA}"/>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6" name="Footer Placeholder 5">
            <a:extLst>
              <a:ext uri="{FF2B5EF4-FFF2-40B4-BE49-F238E27FC236}">
                <a16:creationId xmlns:a16="http://schemas.microsoft.com/office/drawing/2014/main" id="{D796B65E-18BE-310B-14FA-9D87D22178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EC0348-CBEF-0992-EAED-5002E0F66EFA}"/>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4239542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F3BF-59D2-0CCB-0877-5EEA7E4415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885AA6-F153-4F5D-A0C8-DD905B24C4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5A628-EF6D-B73D-CB39-85E6975593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EA659D-3A97-B5FC-A7F1-5EF2E96DDF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2BD0F6-DC47-3AAC-DFA3-038AA0E81E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9C2014-3D1F-C76B-1FD4-813896B61988}"/>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8" name="Footer Placeholder 7">
            <a:extLst>
              <a:ext uri="{FF2B5EF4-FFF2-40B4-BE49-F238E27FC236}">
                <a16:creationId xmlns:a16="http://schemas.microsoft.com/office/drawing/2014/main" id="{CCE62800-D122-0B39-200E-E6ED34AF22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27F318F-F070-1116-1261-F1E2DC82BA28}"/>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174165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8A71-9BA6-C3C6-3CBC-A13757F17D8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6F660A-0205-C285-D3D6-BC863FBD47CD}"/>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4" name="Footer Placeholder 3">
            <a:extLst>
              <a:ext uri="{FF2B5EF4-FFF2-40B4-BE49-F238E27FC236}">
                <a16:creationId xmlns:a16="http://schemas.microsoft.com/office/drawing/2014/main" id="{ACDF856E-D4F7-ECDB-B6F1-D7626D92DB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B37977-B08B-8AED-E186-D0457831F35C}"/>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340083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172D8F-CD2F-D12B-4772-5516C7CA98BA}"/>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3" name="Footer Placeholder 2">
            <a:extLst>
              <a:ext uri="{FF2B5EF4-FFF2-40B4-BE49-F238E27FC236}">
                <a16:creationId xmlns:a16="http://schemas.microsoft.com/office/drawing/2014/main" id="{FA662A72-356F-1752-A4C6-C453BF19E36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A80BAA-D610-BFF4-FE0E-0F1AF4EA29D6}"/>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2058553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A240-E0E7-C4A8-5E17-81AA60B22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0AAB02D-2F41-CF70-BE1F-886BCD5A50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EF10E6B-E5FB-3067-CB7F-104A4AABC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084638-56DA-032D-D91A-663D6E5DD4E4}"/>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6" name="Footer Placeholder 5">
            <a:extLst>
              <a:ext uri="{FF2B5EF4-FFF2-40B4-BE49-F238E27FC236}">
                <a16:creationId xmlns:a16="http://schemas.microsoft.com/office/drawing/2014/main" id="{167CCF39-7C14-7017-04DF-89BBAE8C2F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F40F58-DF3F-B717-4CBD-64DAA6DD5AF6}"/>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44518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1EF4A-7170-8CDF-F0C3-F8882B40C6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FEA239-295B-7788-3DCB-C58800EB7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748BC5-26AC-8167-0C98-246A579EB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E1D2D-6935-FA82-0ACB-3BCA1AF969D9}"/>
              </a:ext>
            </a:extLst>
          </p:cNvPr>
          <p:cNvSpPr>
            <a:spLocks noGrp="1"/>
          </p:cNvSpPr>
          <p:nvPr>
            <p:ph type="dt" sz="half" idx="10"/>
          </p:nvPr>
        </p:nvSpPr>
        <p:spPr/>
        <p:txBody>
          <a:bodyPr/>
          <a:lstStyle/>
          <a:p>
            <a:fld id="{1506C5B4-E622-4DE7-949C-459E505696CE}" type="datetimeFigureOut">
              <a:rPr lang="en-GB" smtClean="0"/>
              <a:t>14/05/2026</a:t>
            </a:fld>
            <a:endParaRPr lang="en-GB"/>
          </a:p>
        </p:txBody>
      </p:sp>
      <p:sp>
        <p:nvSpPr>
          <p:cNvPr id="6" name="Footer Placeholder 5">
            <a:extLst>
              <a:ext uri="{FF2B5EF4-FFF2-40B4-BE49-F238E27FC236}">
                <a16:creationId xmlns:a16="http://schemas.microsoft.com/office/drawing/2014/main" id="{4BF0C73B-F173-AC2E-4DE6-619839F6D9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EC6A3D-AD4E-8F4F-3407-4F4BA844164E}"/>
              </a:ext>
            </a:extLst>
          </p:cNvPr>
          <p:cNvSpPr>
            <a:spLocks noGrp="1"/>
          </p:cNvSpPr>
          <p:nvPr>
            <p:ph type="sldNum" sz="quarter" idx="12"/>
          </p:nvPr>
        </p:nvSpPr>
        <p:spPr/>
        <p:txBody>
          <a:bodyPr/>
          <a:lstStyle/>
          <a:p>
            <a:fld id="{B394DB39-19E1-41E5-A028-D73D306271E9}" type="slidenum">
              <a:rPr lang="en-GB" smtClean="0"/>
              <a:t>‹#›</a:t>
            </a:fld>
            <a:endParaRPr lang="en-GB"/>
          </a:p>
        </p:txBody>
      </p:sp>
    </p:spTree>
    <p:extLst>
      <p:ext uri="{BB962C8B-B14F-4D97-AF65-F5344CB8AC3E}">
        <p14:creationId xmlns:p14="http://schemas.microsoft.com/office/powerpoint/2010/main" val="3378049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60D0A5-EDBD-F30A-71E5-68C3981357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E176AF-7CFF-BDF5-C00C-0767BDD449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D68A74-F6CC-A6A6-318B-D27B3A53B8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06C5B4-E622-4DE7-949C-459E505696CE}" type="datetimeFigureOut">
              <a:rPr lang="en-GB" smtClean="0"/>
              <a:t>14/05/2026</a:t>
            </a:fld>
            <a:endParaRPr lang="en-GB"/>
          </a:p>
        </p:txBody>
      </p:sp>
      <p:sp>
        <p:nvSpPr>
          <p:cNvPr id="5" name="Footer Placeholder 4">
            <a:extLst>
              <a:ext uri="{FF2B5EF4-FFF2-40B4-BE49-F238E27FC236}">
                <a16:creationId xmlns:a16="http://schemas.microsoft.com/office/drawing/2014/main" id="{A9047C17-A6C0-C445-24F7-12DB98373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5090214-C019-7872-425C-6461864C14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94DB39-19E1-41E5-A028-D73D306271E9}" type="slidenum">
              <a:rPr lang="en-GB" smtClean="0"/>
              <a:t>‹#›</a:t>
            </a:fld>
            <a:endParaRPr lang="en-GB"/>
          </a:p>
        </p:txBody>
      </p:sp>
    </p:spTree>
    <p:extLst>
      <p:ext uri="{BB962C8B-B14F-4D97-AF65-F5344CB8AC3E}">
        <p14:creationId xmlns:p14="http://schemas.microsoft.com/office/powerpoint/2010/main" val="902132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1.xml"/><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image" Target="../media/image50.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5.xm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77.xml"/><Relationship Id="rId1" Type="http://schemas.openxmlformats.org/officeDocument/2006/relationships/slideLayout" Target="../slideLayouts/slideLayout1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8.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86.xml"/><Relationship Id="rId1" Type="http://schemas.openxmlformats.org/officeDocument/2006/relationships/slideLayout" Target="../slideLayouts/slideLayout15.xml"/><Relationship Id="rId6" Type="http://schemas.openxmlformats.org/officeDocument/2006/relationships/image" Target="../media/image160.png"/><Relationship Id="rId5" Type="http://schemas.openxmlformats.org/officeDocument/2006/relationships/image" Target="../media/image43.png"/><Relationship Id="rId4" Type="http://schemas.openxmlformats.org/officeDocument/2006/relationships/image" Target="../media/image110.png"/><Relationship Id="rId9" Type="http://schemas.openxmlformats.org/officeDocument/2006/relationships/image" Target="../media/image40.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4.xml"/><Relationship Id="rId1" Type="http://schemas.openxmlformats.org/officeDocument/2006/relationships/slideLayout" Target="../slideLayouts/slideLayout15.xml"/><Relationship Id="rId4" Type="http://schemas.microsoft.com/office/2007/relationships/hdphoto" Target="../media/hdphoto1.wdp"/></Relationships>
</file>

<file path=ppt/slides/_rels/slide95.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95.xml"/><Relationship Id="rId1" Type="http://schemas.openxmlformats.org/officeDocument/2006/relationships/slideLayout" Target="../slideLayouts/slideLayout15.xml"/><Relationship Id="rId5" Type="http://schemas.openxmlformats.org/officeDocument/2006/relationships/image" Target="../media/image250.png"/><Relationship Id="rId4" Type="http://schemas.openxmlformats.org/officeDocument/2006/relationships/image" Target="../media/image240.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5DB2-1690-DFBC-7521-C2C1943552F9}"/>
              </a:ext>
            </a:extLst>
          </p:cNvPr>
          <p:cNvSpPr>
            <a:spLocks noGrp="1"/>
          </p:cNvSpPr>
          <p:nvPr>
            <p:ph type="ctrTitle"/>
          </p:nvPr>
        </p:nvSpPr>
        <p:spPr/>
        <p:txBody>
          <a:bodyPr/>
          <a:lstStyle/>
          <a:p>
            <a:r>
              <a:rPr lang="en-GB" sz="4400" dirty="0"/>
              <a:t>Resource Pack</a:t>
            </a:r>
            <a:br>
              <a:rPr lang="en-GB" sz="4400" dirty="0"/>
            </a:br>
            <a:r>
              <a:rPr lang="en-GB" sz="2800" dirty="0"/>
              <a:t>(Years 1 - 4)</a:t>
            </a:r>
          </a:p>
        </p:txBody>
      </p:sp>
    </p:spTree>
    <p:extLst>
      <p:ext uri="{BB962C8B-B14F-4D97-AF65-F5344CB8AC3E}">
        <p14:creationId xmlns:p14="http://schemas.microsoft.com/office/powerpoint/2010/main" val="1419897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03FBD-8EB5-87CF-8475-F79577232CCC}"/>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AF93AF17-D9D0-E4DB-6E05-38CCDF6D1F1D}"/>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draw two straight lines on each shape to make thirds?</a:t>
            </a:r>
          </a:p>
        </p:txBody>
      </p:sp>
      <p:sp>
        <p:nvSpPr>
          <p:cNvPr id="12" name="Title 1">
            <a:extLst>
              <a:ext uri="{FF2B5EF4-FFF2-40B4-BE49-F238E27FC236}">
                <a16:creationId xmlns:a16="http://schemas.microsoft.com/office/drawing/2014/main" id="{6B110D81-C07B-5E3E-4B7B-AF5CBD0CCDB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3.2</a:t>
            </a:r>
            <a:endParaRPr lang="en-US" b="1" dirty="0">
              <a:latin typeface="Aptos" panose="020B000402020202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40830E1B-7DEF-C9E0-FB02-0FC4EB61B0D1}"/>
              </a:ext>
            </a:extLst>
          </p:cNvPr>
          <p:cNvSpPr/>
          <p:nvPr/>
        </p:nvSpPr>
        <p:spPr>
          <a:xfrm>
            <a:off x="1041400" y="2561153"/>
            <a:ext cx="1346200" cy="13462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135246C-2C9B-2978-F96C-3493A637DC0A}"/>
              </a:ext>
            </a:extLst>
          </p:cNvPr>
          <p:cNvSpPr/>
          <p:nvPr/>
        </p:nvSpPr>
        <p:spPr>
          <a:xfrm>
            <a:off x="3271137" y="2561152"/>
            <a:ext cx="1346200" cy="2290247"/>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F9A8896-3E4B-3A51-D4A1-039DFA1C9C86}"/>
              </a:ext>
            </a:extLst>
          </p:cNvPr>
          <p:cNvSpPr/>
          <p:nvPr/>
        </p:nvSpPr>
        <p:spPr>
          <a:xfrm rot="2700000">
            <a:off x="5779683" y="2561154"/>
            <a:ext cx="1346200" cy="13462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shape 8">
            <a:extLst>
              <a:ext uri="{FF2B5EF4-FFF2-40B4-BE49-F238E27FC236}">
                <a16:creationId xmlns:a16="http://schemas.microsoft.com/office/drawing/2014/main" id="{B04B6594-2DB3-A29C-A19C-D3E309B8BA42}"/>
              </a:ext>
            </a:extLst>
          </p:cNvPr>
          <p:cNvSpPr/>
          <p:nvPr/>
        </p:nvSpPr>
        <p:spPr>
          <a:xfrm>
            <a:off x="8459384" y="2282346"/>
            <a:ext cx="2565400" cy="2565400"/>
          </a:xfrm>
          <a:prstGeom prst="corner">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83215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41946-CB6D-72BE-8E3C-2D8622CA077E}"/>
            </a:ext>
          </a:extLst>
        </p:cNvPr>
        <p:cNvGrpSpPr/>
        <p:nvPr/>
      </p:nvGrpSpPr>
      <p:grpSpPr>
        <a:xfrm>
          <a:off x="0" y="0"/>
          <a:ext cx="0" cy="0"/>
          <a:chOff x="0" y="0"/>
          <a:chExt cx="0" cy="0"/>
        </a:xfrm>
      </p:grpSpPr>
      <p:sp>
        <p:nvSpPr>
          <p:cNvPr id="2" name="Content Placeholder 3">
            <a:extLst>
              <a:ext uri="{FF2B5EF4-FFF2-40B4-BE49-F238E27FC236}">
                <a16:creationId xmlns:a16="http://schemas.microsoft.com/office/drawing/2014/main" id="{4C819250-E8E9-3FE8-73F0-9D9938A520A4}"/>
              </a:ext>
            </a:extLst>
          </p:cNvPr>
          <p:cNvSpPr>
            <a:spLocks noGrp="1"/>
          </p:cNvSpPr>
          <p:nvPr>
            <p:ph idx="1"/>
          </p:nvPr>
        </p:nvSpPr>
        <p:spPr>
          <a:xfrm>
            <a:off x="838199" y="1825625"/>
            <a:ext cx="9030419" cy="4351338"/>
          </a:xfrm>
        </p:spPr>
        <p:txBody>
          <a:bodyPr/>
          <a:lstStyle/>
          <a:p>
            <a:pPr marL="0" indent="0">
              <a:buNone/>
            </a:pPr>
            <a:r>
              <a:rPr lang="en-GB" dirty="0">
                <a:latin typeface="Aptos" panose="020B0004020202020204" pitchFamily="34" charset="0"/>
              </a:rPr>
              <a:t>I am a 3-digit number, all my digits are even. </a:t>
            </a:r>
            <a:br>
              <a:rPr lang="en-GB" dirty="0">
                <a:latin typeface="Aptos" panose="020B0004020202020204" pitchFamily="34" charset="0"/>
              </a:rPr>
            </a:br>
            <a:endParaRPr lang="en-GB" dirty="0">
              <a:latin typeface="Aptos" panose="020B0004020202020204" pitchFamily="34" charset="0"/>
            </a:endParaRPr>
          </a:p>
          <a:p>
            <a:pPr marL="0" indent="0">
              <a:buNone/>
            </a:pPr>
            <a:r>
              <a:rPr lang="en-GB" dirty="0">
                <a:latin typeface="Aptos" panose="020B0004020202020204" pitchFamily="34" charset="0"/>
              </a:rPr>
              <a:t>One of my digits is double the value of another. </a:t>
            </a:r>
            <a:br>
              <a:rPr lang="en-GB" dirty="0">
                <a:latin typeface="Aptos" panose="020B0004020202020204" pitchFamily="34" charset="0"/>
              </a:rPr>
            </a:br>
            <a:endParaRPr lang="en-GB" dirty="0">
              <a:latin typeface="Aptos" panose="020B0004020202020204" pitchFamily="34" charset="0"/>
            </a:endParaRPr>
          </a:p>
          <a:p>
            <a:pPr marL="0" indent="0">
              <a:buNone/>
            </a:pPr>
            <a:r>
              <a:rPr lang="en-GB" dirty="0">
                <a:latin typeface="Aptos" panose="020B0004020202020204" pitchFamily="34" charset="0"/>
              </a:rPr>
              <a:t>I am a multiple of 9. What number could I be? </a:t>
            </a:r>
          </a:p>
        </p:txBody>
      </p:sp>
      <p:sp>
        <p:nvSpPr>
          <p:cNvPr id="3" name="Title 1">
            <a:extLst>
              <a:ext uri="{FF2B5EF4-FFF2-40B4-BE49-F238E27FC236}">
                <a16:creationId xmlns:a16="http://schemas.microsoft.com/office/drawing/2014/main" id="{7C64EFF6-B333-8943-A748-8F4D3A06619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8740631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EE10-8051-3F1A-92E4-CAB310F19A0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4" name="TextBox 73">
                <a:extLst>
                  <a:ext uri="{FF2B5EF4-FFF2-40B4-BE49-F238E27FC236}">
                    <a16:creationId xmlns:a16="http://schemas.microsoft.com/office/drawing/2014/main" id="{11148C28-7FC0-6116-9929-DE37C40BF1CC}"/>
                  </a:ext>
                </a:extLst>
              </p:cNvPr>
              <p:cNvSpPr txBox="1"/>
              <p:nvPr/>
            </p:nvSpPr>
            <p:spPr>
              <a:xfrm>
                <a:off x="762000" y="1559778"/>
                <a:ext cx="9851756" cy="3895297"/>
              </a:xfrm>
              <a:prstGeom prst="rect">
                <a:avLst/>
              </a:prstGeom>
              <a:noFill/>
            </p:spPr>
            <p:txBody>
              <a:bodyPr wrap="square" rtlCol="0">
                <a:spAutoFit/>
              </a:bodyPr>
              <a:lstStyle/>
              <a:p>
                <a:r>
                  <a:rPr lang="en-US" sz="2800" dirty="0">
                    <a:latin typeface="Aptos" panose="020B0004020202020204" pitchFamily="34" charset="0"/>
                  </a:rPr>
                  <a:t>Fi and Zainab collect the same sticker set. </a:t>
                </a:r>
              </a:p>
              <a:p>
                <a:endParaRPr lang="en-GB" sz="2800" dirty="0">
                  <a:latin typeface="Aptos" panose="020B0004020202020204" pitchFamily="34" charset="0"/>
                </a:endParaRPr>
              </a:p>
              <a:p>
                <a:r>
                  <a:rPr lang="en-GB" sz="2800" dirty="0">
                    <a:latin typeface="Aptos" panose="020B0004020202020204" pitchFamily="34" charset="0"/>
                  </a:rPr>
                  <a:t>This is </a:t>
                </a:r>
                <a14:m>
                  <m:oMath xmlns:m="http://schemas.openxmlformats.org/officeDocument/2006/math">
                    <m:f>
                      <m:fPr>
                        <m:ctrlPr>
                          <a:rPr lang="en-GB" sz="2800" i="1">
                            <a:latin typeface="Cambria Math" panose="02040503050406030204" pitchFamily="18" charset="0"/>
                          </a:rPr>
                        </m:ctrlPr>
                      </m:fPr>
                      <m:num>
                        <m:r>
                          <a:rPr lang="en-GB" sz="2800" i="1">
                            <a:latin typeface="Cambria Math" panose="02040503050406030204" pitchFamily="18" charset="0"/>
                          </a:rPr>
                          <m:t>1</m:t>
                        </m:r>
                      </m:num>
                      <m:den>
                        <m:r>
                          <a:rPr lang="en-GB" sz="2800" i="1">
                            <a:latin typeface="Cambria Math" panose="02040503050406030204" pitchFamily="18" charset="0"/>
                          </a:rPr>
                          <m:t>2</m:t>
                        </m:r>
                      </m:den>
                    </m:f>
                  </m:oMath>
                </a14:m>
                <a:r>
                  <a:rPr lang="en-GB" sz="2800" dirty="0">
                    <a:latin typeface="Aptos" panose="020B0004020202020204" pitchFamily="34" charset="0"/>
                  </a:rPr>
                  <a:t> of Fi’s collection: </a:t>
                </a:r>
              </a:p>
              <a:p>
                <a:endParaRPr lang="en-GB" sz="2800" dirty="0">
                  <a:latin typeface="Aptos" panose="020B0004020202020204" pitchFamily="34" charset="0"/>
                </a:endParaRPr>
              </a:p>
              <a:p>
                <a:endParaRPr lang="en-GB" sz="2800" dirty="0">
                  <a:latin typeface="Aptos" panose="020B0004020202020204" pitchFamily="34" charset="0"/>
                </a:endParaRPr>
              </a:p>
              <a:p>
                <a:r>
                  <a:rPr lang="en-GB" sz="2800" dirty="0">
                    <a:latin typeface="Aptos" panose="020B0004020202020204" pitchFamily="34" charset="0"/>
                  </a:rPr>
                  <a:t>This is </a:t>
                </a:r>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3</m:t>
                        </m:r>
                      </m:num>
                      <m:den>
                        <m:r>
                          <a:rPr lang="en-GB" sz="2800" b="0" i="1" smtClean="0">
                            <a:latin typeface="Cambria Math" panose="02040503050406030204" pitchFamily="18" charset="0"/>
                          </a:rPr>
                          <m:t>4</m:t>
                        </m:r>
                      </m:den>
                    </m:f>
                    <m:r>
                      <a:rPr lang="en-GB" sz="2800" b="0" i="1" smtClean="0">
                        <a:latin typeface="Cambria Math" panose="02040503050406030204" pitchFamily="18" charset="0"/>
                      </a:rPr>
                      <m:t> </m:t>
                    </m:r>
                  </m:oMath>
                </a14:m>
                <a:r>
                  <a:rPr lang="en-GB" sz="2800" dirty="0">
                    <a:latin typeface="Aptos" panose="020B0004020202020204" pitchFamily="34" charset="0"/>
                  </a:rPr>
                  <a:t>of Zainab’s collection:</a:t>
                </a:r>
              </a:p>
              <a:p>
                <a:endParaRPr lang="en-GB" sz="2800" dirty="0">
                  <a:latin typeface="Aptos" panose="020B0004020202020204" pitchFamily="34" charset="0"/>
                </a:endParaRPr>
              </a:p>
              <a:p>
                <a:r>
                  <a:rPr lang="en-GB" sz="2800" dirty="0">
                    <a:latin typeface="Aptos" panose="020B0004020202020204" pitchFamily="34" charset="0"/>
                  </a:rPr>
                  <a:t>Who has more stickers in their collection? How do you know?</a:t>
                </a:r>
              </a:p>
            </p:txBody>
          </p:sp>
        </mc:Choice>
        <mc:Fallback xmlns="">
          <p:sp>
            <p:nvSpPr>
              <p:cNvPr id="74" name="TextBox 73">
                <a:extLst>
                  <a:ext uri="{FF2B5EF4-FFF2-40B4-BE49-F238E27FC236}">
                    <a16:creationId xmlns:a16="http://schemas.microsoft.com/office/drawing/2014/main" id="{11148C28-7FC0-6116-9929-DE37C40BF1CC}"/>
                  </a:ext>
                </a:extLst>
              </p:cNvPr>
              <p:cNvSpPr txBox="1">
                <a:spLocks noRot="1" noChangeAspect="1" noMove="1" noResize="1" noEditPoints="1" noAdjustHandles="1" noChangeArrowheads="1" noChangeShapeType="1" noTextEdit="1"/>
              </p:cNvSpPr>
              <p:nvPr/>
            </p:nvSpPr>
            <p:spPr>
              <a:xfrm>
                <a:off x="762000" y="1559778"/>
                <a:ext cx="9851756" cy="3895297"/>
              </a:xfrm>
              <a:prstGeom prst="rect">
                <a:avLst/>
              </a:prstGeom>
              <a:blipFill>
                <a:blip r:embed="rId3"/>
                <a:stretch>
                  <a:fillRect l="-1418" t="-1623" b="-3571"/>
                </a:stretch>
              </a:blipFill>
            </p:spPr>
            <p:txBody>
              <a:bodyPr/>
              <a:lstStyle/>
              <a:p>
                <a:r>
                  <a:rPr lang="en-US">
                    <a:noFill/>
                  </a:rPr>
                  <a:t> </a:t>
                </a:r>
              </a:p>
            </p:txBody>
          </p:sp>
        </mc:Fallback>
      </mc:AlternateContent>
      <p:pic>
        <p:nvPicPr>
          <p:cNvPr id="75" name="Picture 74" descr="A group of stickers of animals&#10;&#10;AI-generated content may be incorrect.">
            <a:extLst>
              <a:ext uri="{FF2B5EF4-FFF2-40B4-BE49-F238E27FC236}">
                <a16:creationId xmlns:a16="http://schemas.microsoft.com/office/drawing/2014/main" id="{30AB9BF7-E3C0-7F04-69F3-584B07DF3F10}"/>
              </a:ext>
            </a:extLst>
          </p:cNvPr>
          <p:cNvPicPr>
            <a:picLocks noChangeAspect="1"/>
          </p:cNvPicPr>
          <p:nvPr/>
        </p:nvPicPr>
        <p:blipFill>
          <a:blip r:embed="rId4"/>
          <a:srcRect t="47775" b="14494"/>
          <a:stretch>
            <a:fillRect/>
          </a:stretch>
        </p:blipFill>
        <p:spPr>
          <a:xfrm>
            <a:off x="8609517" y="2102596"/>
            <a:ext cx="3205374" cy="1209426"/>
          </a:xfrm>
          <a:prstGeom prst="rect">
            <a:avLst/>
          </a:prstGeom>
        </p:spPr>
      </p:pic>
      <p:pic>
        <p:nvPicPr>
          <p:cNvPr id="76" name="Picture 75" descr="A group of stickers of animals&#10;&#10;AI-generated content may be incorrect.">
            <a:extLst>
              <a:ext uri="{FF2B5EF4-FFF2-40B4-BE49-F238E27FC236}">
                <a16:creationId xmlns:a16="http://schemas.microsoft.com/office/drawing/2014/main" id="{825BA87D-E1A9-7115-AD82-532A81E52635}"/>
              </a:ext>
            </a:extLst>
          </p:cNvPr>
          <p:cNvPicPr>
            <a:picLocks noChangeAspect="1"/>
          </p:cNvPicPr>
          <p:nvPr/>
        </p:nvPicPr>
        <p:blipFill>
          <a:blip r:embed="rId4"/>
          <a:srcRect t="9997" b="52272"/>
          <a:stretch>
            <a:fillRect/>
          </a:stretch>
        </p:blipFill>
        <p:spPr>
          <a:xfrm>
            <a:off x="5921381" y="2297756"/>
            <a:ext cx="2688136" cy="1014266"/>
          </a:xfrm>
          <a:prstGeom prst="rect">
            <a:avLst/>
          </a:prstGeom>
        </p:spPr>
      </p:pic>
      <p:pic>
        <p:nvPicPr>
          <p:cNvPr id="77" name="Picture 76" descr="A group of cartoon animals&#10;&#10;AI-generated content may be incorrect.">
            <a:extLst>
              <a:ext uri="{FF2B5EF4-FFF2-40B4-BE49-F238E27FC236}">
                <a16:creationId xmlns:a16="http://schemas.microsoft.com/office/drawing/2014/main" id="{8C121008-572A-8C87-EE62-A0F10DD63BFB}"/>
              </a:ext>
            </a:extLst>
          </p:cNvPr>
          <p:cNvPicPr>
            <a:picLocks noChangeAspect="1"/>
          </p:cNvPicPr>
          <p:nvPr/>
        </p:nvPicPr>
        <p:blipFill>
          <a:blip r:embed="rId5"/>
          <a:srcRect t="45550" b="12837"/>
          <a:stretch>
            <a:fillRect/>
          </a:stretch>
        </p:blipFill>
        <p:spPr>
          <a:xfrm>
            <a:off x="6024511" y="3770464"/>
            <a:ext cx="2688138" cy="1118629"/>
          </a:xfrm>
          <a:prstGeom prst="rect">
            <a:avLst/>
          </a:prstGeom>
        </p:spPr>
      </p:pic>
      <p:pic>
        <p:nvPicPr>
          <p:cNvPr id="78" name="Picture 77" descr="A group of cartoon animals&#10;&#10;AI-generated content may be incorrect.">
            <a:extLst>
              <a:ext uri="{FF2B5EF4-FFF2-40B4-BE49-F238E27FC236}">
                <a16:creationId xmlns:a16="http://schemas.microsoft.com/office/drawing/2014/main" id="{4DFAA709-7306-B573-05C4-4CA249574439}"/>
              </a:ext>
            </a:extLst>
          </p:cNvPr>
          <p:cNvPicPr>
            <a:picLocks noChangeAspect="1"/>
          </p:cNvPicPr>
          <p:nvPr/>
        </p:nvPicPr>
        <p:blipFill>
          <a:blip r:embed="rId5"/>
          <a:srcRect t="8241" b="54450"/>
          <a:stretch>
            <a:fillRect/>
          </a:stretch>
        </p:blipFill>
        <p:spPr>
          <a:xfrm>
            <a:off x="8712649" y="3770464"/>
            <a:ext cx="2999110" cy="1118928"/>
          </a:xfrm>
          <a:prstGeom prst="rect">
            <a:avLst/>
          </a:prstGeom>
        </p:spPr>
      </p:pic>
      <p:sp>
        <p:nvSpPr>
          <p:cNvPr id="2" name="Title 1">
            <a:extLst>
              <a:ext uri="{FF2B5EF4-FFF2-40B4-BE49-F238E27FC236}">
                <a16:creationId xmlns:a16="http://schemas.microsoft.com/office/drawing/2014/main" id="{264B5205-C7D2-CA5B-60CB-BCDA61F6AD3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556480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E0F0F-ED9B-F19D-7E24-05E05ADC21E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16F550-3CD9-1EB8-9DD1-681E4B0D2C66}"/>
              </a:ext>
            </a:extLst>
          </p:cNvPr>
          <p:cNvSpPr>
            <a:spLocks noGrp="1"/>
          </p:cNvSpPr>
          <p:nvPr>
            <p:ph idx="1"/>
          </p:nvPr>
        </p:nvSpPr>
        <p:spPr>
          <a:xfrm>
            <a:off x="774192" y="1443319"/>
            <a:ext cx="9309608" cy="603846"/>
          </a:xfrm>
        </p:spPr>
        <p:txBody>
          <a:bodyPr vert="horz" lIns="91440" tIns="45720" rIns="91440" bIns="45720" rtlCol="0" anchor="t">
            <a:normAutofit/>
          </a:bodyPr>
          <a:lstStyle/>
          <a:p>
            <a:pPr marL="0" indent="0">
              <a:buNone/>
            </a:pPr>
            <a:r>
              <a:rPr lang="en-GB" dirty="0">
                <a:latin typeface="Aptos" panose="020B0004020202020204" pitchFamily="34" charset="0"/>
              </a:rPr>
              <a:t>Match each expression to its closest estimate. </a:t>
            </a:r>
          </a:p>
        </p:txBody>
      </p:sp>
      <p:graphicFrame>
        <p:nvGraphicFramePr>
          <p:cNvPr id="4" name="Table 3">
            <a:extLst>
              <a:ext uri="{FF2B5EF4-FFF2-40B4-BE49-F238E27FC236}">
                <a16:creationId xmlns:a16="http://schemas.microsoft.com/office/drawing/2014/main" id="{345BB5E3-C24C-4D24-FA9E-9FF6D941F464}"/>
              </a:ext>
            </a:extLst>
          </p:cNvPr>
          <p:cNvGraphicFramePr>
            <a:graphicFrameLocks noGrp="1"/>
          </p:cNvGraphicFramePr>
          <p:nvPr/>
        </p:nvGraphicFramePr>
        <p:xfrm>
          <a:off x="1955800" y="2202778"/>
          <a:ext cx="8128000" cy="1722451"/>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3770006713"/>
                    </a:ext>
                  </a:extLst>
                </a:gridCol>
                <a:gridCol w="4064000">
                  <a:extLst>
                    <a:ext uri="{9D8B030D-6E8A-4147-A177-3AD203B41FA5}">
                      <a16:colId xmlns:a16="http://schemas.microsoft.com/office/drawing/2014/main" val="2978658786"/>
                    </a:ext>
                  </a:extLst>
                </a:gridCol>
              </a:tblGrid>
              <a:tr h="370840">
                <a:tc>
                  <a:txBody>
                    <a:bodyPr/>
                    <a:lstStyle/>
                    <a:p>
                      <a:pPr algn="ctr"/>
                      <a:r>
                        <a:rPr lang="en-GB" b="1"/>
                        <a:t>800</a:t>
                      </a:r>
                    </a:p>
                  </a:txBody>
                  <a:tcPr>
                    <a:solidFill>
                      <a:schemeClr val="accent1">
                        <a:lumMod val="20000"/>
                        <a:lumOff val="80000"/>
                      </a:schemeClr>
                    </a:solidFill>
                  </a:tcPr>
                </a:tc>
                <a:tc>
                  <a:txBody>
                    <a:bodyPr/>
                    <a:lstStyle/>
                    <a:p>
                      <a:pPr algn="ctr"/>
                      <a:r>
                        <a:rPr lang="en-GB" b="1"/>
                        <a:t>900</a:t>
                      </a:r>
                    </a:p>
                  </a:txBody>
                  <a:tcPr>
                    <a:solidFill>
                      <a:schemeClr val="accent1">
                        <a:lumMod val="20000"/>
                        <a:lumOff val="80000"/>
                      </a:schemeClr>
                    </a:solidFill>
                  </a:tcPr>
                </a:tc>
                <a:extLst>
                  <a:ext uri="{0D108BD9-81ED-4DB2-BD59-A6C34878D82A}">
                    <a16:rowId xmlns:a16="http://schemas.microsoft.com/office/drawing/2014/main" val="3156210698"/>
                  </a:ext>
                </a:extLst>
              </a:tr>
              <a:tr h="1351611">
                <a:tc>
                  <a:txBody>
                    <a:bodyPr/>
                    <a:lstStyle/>
                    <a:p>
                      <a:endParaRPr lang="en-GB"/>
                    </a:p>
                  </a:txBody>
                  <a:tcPr/>
                </a:tc>
                <a:tc>
                  <a:txBody>
                    <a:bodyPr/>
                    <a:lstStyle/>
                    <a:p>
                      <a:endParaRPr lang="en-GB" dirty="0"/>
                    </a:p>
                  </a:txBody>
                  <a:tcPr/>
                </a:tc>
                <a:extLst>
                  <a:ext uri="{0D108BD9-81ED-4DB2-BD59-A6C34878D82A}">
                    <a16:rowId xmlns:a16="http://schemas.microsoft.com/office/drawing/2014/main" val="2049996742"/>
                  </a:ext>
                </a:extLst>
              </a:tr>
            </a:tbl>
          </a:graphicData>
        </a:graphic>
      </p:graphicFrame>
      <p:sp>
        <p:nvSpPr>
          <p:cNvPr id="5" name="TextBox 4">
            <a:extLst>
              <a:ext uri="{FF2B5EF4-FFF2-40B4-BE49-F238E27FC236}">
                <a16:creationId xmlns:a16="http://schemas.microsoft.com/office/drawing/2014/main" id="{48FC85C3-5656-0111-5F4C-208FCBDB2BA9}"/>
              </a:ext>
            </a:extLst>
          </p:cNvPr>
          <p:cNvSpPr txBox="1"/>
          <p:nvPr/>
        </p:nvSpPr>
        <p:spPr>
          <a:xfrm>
            <a:off x="1988236" y="4206241"/>
            <a:ext cx="1465466" cy="461665"/>
          </a:xfrm>
          <a:prstGeom prst="rect">
            <a:avLst/>
          </a:prstGeom>
          <a:noFill/>
        </p:spPr>
        <p:txBody>
          <a:bodyPr wrap="none" rtlCol="0">
            <a:spAutoFit/>
          </a:bodyPr>
          <a:lstStyle/>
          <a:p>
            <a:r>
              <a:rPr lang="en-GB" sz="2400" dirty="0">
                <a:latin typeface="Aptos" panose="020B0004020202020204" pitchFamily="34" charset="0"/>
              </a:rPr>
              <a:t>487 + 342</a:t>
            </a:r>
          </a:p>
        </p:txBody>
      </p:sp>
      <p:sp>
        <p:nvSpPr>
          <p:cNvPr id="6" name="TextBox 5">
            <a:extLst>
              <a:ext uri="{FF2B5EF4-FFF2-40B4-BE49-F238E27FC236}">
                <a16:creationId xmlns:a16="http://schemas.microsoft.com/office/drawing/2014/main" id="{B3AC0C8C-9C24-091D-7935-66D0A0629218}"/>
              </a:ext>
            </a:extLst>
          </p:cNvPr>
          <p:cNvSpPr txBox="1"/>
          <p:nvPr/>
        </p:nvSpPr>
        <p:spPr>
          <a:xfrm>
            <a:off x="3733938" y="4784619"/>
            <a:ext cx="1441420" cy="461665"/>
          </a:xfrm>
          <a:prstGeom prst="rect">
            <a:avLst/>
          </a:prstGeom>
          <a:noFill/>
        </p:spPr>
        <p:txBody>
          <a:bodyPr wrap="none" rtlCol="0">
            <a:spAutoFit/>
          </a:bodyPr>
          <a:lstStyle/>
          <a:p>
            <a:r>
              <a:rPr lang="en-GB" sz="2400" dirty="0">
                <a:latin typeface="Aptos" panose="020B0004020202020204" pitchFamily="34" charset="0"/>
              </a:rPr>
              <a:t>976 – 207</a:t>
            </a:r>
          </a:p>
        </p:txBody>
      </p:sp>
      <p:sp>
        <p:nvSpPr>
          <p:cNvPr id="7" name="TextBox 6">
            <a:extLst>
              <a:ext uri="{FF2B5EF4-FFF2-40B4-BE49-F238E27FC236}">
                <a16:creationId xmlns:a16="http://schemas.microsoft.com/office/drawing/2014/main" id="{0B9F74B0-E5D3-87BB-8A5E-5806A7664E69}"/>
              </a:ext>
            </a:extLst>
          </p:cNvPr>
          <p:cNvSpPr txBox="1"/>
          <p:nvPr/>
        </p:nvSpPr>
        <p:spPr>
          <a:xfrm>
            <a:off x="7239474" y="4784618"/>
            <a:ext cx="1465466" cy="461665"/>
          </a:xfrm>
          <a:prstGeom prst="rect">
            <a:avLst/>
          </a:prstGeom>
          <a:noFill/>
        </p:spPr>
        <p:txBody>
          <a:bodyPr wrap="none" rtlCol="0">
            <a:spAutoFit/>
          </a:bodyPr>
          <a:lstStyle/>
          <a:p>
            <a:r>
              <a:rPr lang="en-GB" sz="2400" dirty="0">
                <a:latin typeface="Aptos" panose="020B0004020202020204" pitchFamily="34" charset="0"/>
              </a:rPr>
              <a:t>319 + 576</a:t>
            </a:r>
          </a:p>
        </p:txBody>
      </p:sp>
      <p:sp>
        <p:nvSpPr>
          <p:cNvPr id="8" name="TextBox 7">
            <a:extLst>
              <a:ext uri="{FF2B5EF4-FFF2-40B4-BE49-F238E27FC236}">
                <a16:creationId xmlns:a16="http://schemas.microsoft.com/office/drawing/2014/main" id="{701AAFBF-DD79-3411-B666-7F6702EBFC60}"/>
              </a:ext>
            </a:extLst>
          </p:cNvPr>
          <p:cNvSpPr txBox="1"/>
          <p:nvPr/>
        </p:nvSpPr>
        <p:spPr>
          <a:xfrm>
            <a:off x="5730800" y="4199155"/>
            <a:ext cx="1300356" cy="461665"/>
          </a:xfrm>
          <a:prstGeom prst="rect">
            <a:avLst/>
          </a:prstGeom>
          <a:noFill/>
        </p:spPr>
        <p:txBody>
          <a:bodyPr wrap="none" rtlCol="0">
            <a:spAutoFit/>
          </a:bodyPr>
          <a:lstStyle/>
          <a:p>
            <a:r>
              <a:rPr lang="en-GB" sz="2400" dirty="0">
                <a:latin typeface="Aptos" panose="020B0004020202020204" pitchFamily="34" charset="0"/>
              </a:rPr>
              <a:t>714 + 96</a:t>
            </a:r>
          </a:p>
        </p:txBody>
      </p:sp>
      <p:sp>
        <p:nvSpPr>
          <p:cNvPr id="9" name="TextBox 8">
            <a:extLst>
              <a:ext uri="{FF2B5EF4-FFF2-40B4-BE49-F238E27FC236}">
                <a16:creationId xmlns:a16="http://schemas.microsoft.com/office/drawing/2014/main" id="{1A47D568-4E03-4E26-AFC4-9E56E8E6FCE0}"/>
              </a:ext>
            </a:extLst>
          </p:cNvPr>
          <p:cNvSpPr txBox="1"/>
          <p:nvPr/>
        </p:nvSpPr>
        <p:spPr>
          <a:xfrm>
            <a:off x="8704940" y="4182850"/>
            <a:ext cx="1441420" cy="461665"/>
          </a:xfrm>
          <a:prstGeom prst="rect">
            <a:avLst/>
          </a:prstGeom>
          <a:noFill/>
        </p:spPr>
        <p:txBody>
          <a:bodyPr wrap="none" rtlCol="0">
            <a:spAutoFit/>
          </a:bodyPr>
          <a:lstStyle/>
          <a:p>
            <a:r>
              <a:rPr lang="en-GB" sz="2400" dirty="0">
                <a:latin typeface="Aptos" panose="020B0004020202020204" pitchFamily="34" charset="0"/>
              </a:rPr>
              <a:t>989 – 103</a:t>
            </a:r>
          </a:p>
        </p:txBody>
      </p:sp>
      <p:sp>
        <p:nvSpPr>
          <p:cNvPr id="10" name="Content Placeholder 1">
            <a:extLst>
              <a:ext uri="{FF2B5EF4-FFF2-40B4-BE49-F238E27FC236}">
                <a16:creationId xmlns:a16="http://schemas.microsoft.com/office/drawing/2014/main" id="{289DF68E-6263-ABAB-87CB-4EF69F1E904F}"/>
              </a:ext>
            </a:extLst>
          </p:cNvPr>
          <p:cNvSpPr txBox="1">
            <a:spLocks/>
          </p:cNvSpPr>
          <p:nvPr/>
        </p:nvSpPr>
        <p:spPr>
          <a:xfrm>
            <a:off x="762000" y="5557008"/>
            <a:ext cx="8471210" cy="9285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ptos" panose="020B0004020202020204" pitchFamily="34" charset="0"/>
              </a:rPr>
              <a:t>Write two expressions of your own and place them correctly.</a:t>
            </a:r>
          </a:p>
        </p:txBody>
      </p:sp>
      <p:sp>
        <p:nvSpPr>
          <p:cNvPr id="24" name="Title 1">
            <a:extLst>
              <a:ext uri="{FF2B5EF4-FFF2-40B4-BE49-F238E27FC236}">
                <a16:creationId xmlns:a16="http://schemas.microsoft.com/office/drawing/2014/main" id="{2F66F70A-7298-1F62-8927-AC7F4448632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43436519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26DCBB-D066-F141-E1B5-88163D2B4D18}"/>
              </a:ext>
            </a:extLst>
          </p:cNvPr>
          <p:cNvSpPr>
            <a:spLocks noGrp="1"/>
          </p:cNvSpPr>
          <p:nvPr>
            <p:ph idx="1"/>
          </p:nvPr>
        </p:nvSpPr>
        <p:spPr>
          <a:xfrm>
            <a:off x="774192" y="1443318"/>
            <a:ext cx="6030020" cy="4319127"/>
          </a:xfrm>
        </p:spPr>
        <p:txBody>
          <a:bodyPr vert="horz" lIns="91440" tIns="45720" rIns="91440" bIns="45720" rtlCol="0" anchor="t">
            <a:normAutofit/>
          </a:bodyPr>
          <a:lstStyle/>
          <a:p>
            <a:pPr marL="0" indent="0">
              <a:buNone/>
            </a:pPr>
            <a:r>
              <a:rPr lang="en-GB" dirty="0">
                <a:latin typeface="Aptos" panose="020B0004020202020204" pitchFamily="34" charset="0"/>
              </a:rPr>
              <a:t>Make one cut on the square to make two different shapes.</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How many different shapes can you make? What are their properties?</a:t>
            </a:r>
          </a:p>
        </p:txBody>
      </p:sp>
      <p:sp>
        <p:nvSpPr>
          <p:cNvPr id="4" name="Rectangle 3">
            <a:extLst>
              <a:ext uri="{FF2B5EF4-FFF2-40B4-BE49-F238E27FC236}">
                <a16:creationId xmlns:a16="http://schemas.microsoft.com/office/drawing/2014/main" id="{F9EEB7CD-D952-3038-77D2-6A0D84F9776F}"/>
              </a:ext>
            </a:extLst>
          </p:cNvPr>
          <p:cNvSpPr/>
          <p:nvPr/>
        </p:nvSpPr>
        <p:spPr>
          <a:xfrm>
            <a:off x="8426823" y="2568388"/>
            <a:ext cx="1721224" cy="17212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124D5E-D1B2-C22A-9FE8-60368A506A0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483761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7E18B-F38F-AAB5-4003-C2B26AA86FC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E44194-7079-EBDD-460B-F61CBDD9E057}"/>
              </a:ext>
            </a:extLst>
          </p:cNvPr>
          <p:cNvSpPr>
            <a:spLocks noGrp="1"/>
          </p:cNvSpPr>
          <p:nvPr>
            <p:ph idx="1"/>
          </p:nvPr>
        </p:nvSpPr>
        <p:spPr>
          <a:xfrm>
            <a:off x="774191" y="1443318"/>
            <a:ext cx="5321809" cy="4319127"/>
          </a:xfrm>
        </p:spPr>
        <p:txBody>
          <a:bodyPr vert="horz" lIns="91440" tIns="45720" rIns="91440" bIns="45720" rtlCol="0" anchor="t">
            <a:normAutofit/>
          </a:bodyPr>
          <a:lstStyle/>
          <a:p>
            <a:pPr marL="0" indent="0">
              <a:buNone/>
            </a:pPr>
            <a:r>
              <a:rPr lang="en-GB" dirty="0">
                <a:latin typeface="Aptos" panose="020B0004020202020204" pitchFamily="34" charset="0"/>
              </a:rPr>
              <a:t>A window is made of 16 panes of glass. Four are stained glass. The rest are clear.</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The area of one stained glass pane is half that of a clear pane.</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What fraction of the window is stained glass?</a:t>
            </a:r>
          </a:p>
        </p:txBody>
      </p:sp>
      <p:grpSp>
        <p:nvGrpSpPr>
          <p:cNvPr id="20" name="Group 19">
            <a:extLst>
              <a:ext uri="{FF2B5EF4-FFF2-40B4-BE49-F238E27FC236}">
                <a16:creationId xmlns:a16="http://schemas.microsoft.com/office/drawing/2014/main" id="{8E58E7E2-CC71-2621-45D2-613A39B42C11}"/>
              </a:ext>
            </a:extLst>
          </p:cNvPr>
          <p:cNvGrpSpPr/>
          <p:nvPr/>
        </p:nvGrpSpPr>
        <p:grpSpPr>
          <a:xfrm>
            <a:off x="6466901" y="2445746"/>
            <a:ext cx="4891492" cy="2159308"/>
            <a:chOff x="6466901" y="2445746"/>
            <a:chExt cx="4891492" cy="2159308"/>
          </a:xfrm>
        </p:grpSpPr>
        <p:sp>
          <p:nvSpPr>
            <p:cNvPr id="4" name="Rectangle 3">
              <a:extLst>
                <a:ext uri="{FF2B5EF4-FFF2-40B4-BE49-F238E27FC236}">
                  <a16:creationId xmlns:a16="http://schemas.microsoft.com/office/drawing/2014/main" id="{E82D62E6-950C-017A-C3FA-4EF12E203D00}"/>
                </a:ext>
              </a:extLst>
            </p:cNvPr>
            <p:cNvSpPr/>
            <p:nvPr/>
          </p:nvSpPr>
          <p:spPr>
            <a:xfrm>
              <a:off x="6466901" y="275421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20EC47F-2331-171B-57C2-1BE628BD6C80}"/>
                </a:ext>
              </a:extLst>
            </p:cNvPr>
            <p:cNvSpPr/>
            <p:nvPr/>
          </p:nvSpPr>
          <p:spPr>
            <a:xfrm>
              <a:off x="6466901" y="2445746"/>
              <a:ext cx="1222873" cy="308473"/>
            </a:xfrm>
            <a:prstGeom prst="rect">
              <a:avLst/>
            </a:prstGeom>
            <a:pattFill prst="solidDmnd">
              <a:fgClr>
                <a:schemeClr val="accent4"/>
              </a:fgClr>
              <a:bgClr>
                <a:schemeClr val="bg1">
                  <a:lumMod val="95000"/>
                </a:schemeClr>
              </a:bgClr>
            </a:pattFill>
            <a:ln w="28575">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470EE64-2837-3745-201B-7B41C1CFA7BE}"/>
                </a:ext>
              </a:extLst>
            </p:cNvPr>
            <p:cNvSpPr/>
            <p:nvPr/>
          </p:nvSpPr>
          <p:spPr>
            <a:xfrm>
              <a:off x="7689774" y="275421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18117E2-2177-47F6-0390-90B7413D8078}"/>
                </a:ext>
              </a:extLst>
            </p:cNvPr>
            <p:cNvSpPr/>
            <p:nvPr/>
          </p:nvSpPr>
          <p:spPr>
            <a:xfrm>
              <a:off x="7689774" y="2445746"/>
              <a:ext cx="1222873" cy="308473"/>
            </a:xfrm>
            <a:prstGeom prst="rect">
              <a:avLst/>
            </a:prstGeom>
            <a:pattFill prst="solidDmnd">
              <a:fgClr>
                <a:schemeClr val="accent4"/>
              </a:fgClr>
              <a:bgClr>
                <a:schemeClr val="bg1">
                  <a:lumMod val="95000"/>
                </a:schemeClr>
              </a:bgClr>
            </a:pattFill>
            <a:ln w="28575">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E7B4AD1-DC7B-8058-8A1B-B25E0613F283}"/>
                </a:ext>
              </a:extLst>
            </p:cNvPr>
            <p:cNvSpPr/>
            <p:nvPr/>
          </p:nvSpPr>
          <p:spPr>
            <a:xfrm>
              <a:off x="8912647" y="275421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86EFBE3-4935-87CE-DD28-EE8A03AE55AF}"/>
                </a:ext>
              </a:extLst>
            </p:cNvPr>
            <p:cNvSpPr/>
            <p:nvPr/>
          </p:nvSpPr>
          <p:spPr>
            <a:xfrm>
              <a:off x="8912647" y="2445746"/>
              <a:ext cx="1222873" cy="308473"/>
            </a:xfrm>
            <a:prstGeom prst="rect">
              <a:avLst/>
            </a:prstGeom>
            <a:pattFill prst="solidDmnd">
              <a:fgClr>
                <a:schemeClr val="accent4"/>
              </a:fgClr>
              <a:bgClr>
                <a:schemeClr val="bg1">
                  <a:lumMod val="95000"/>
                </a:schemeClr>
              </a:bgClr>
            </a:pattFill>
            <a:ln w="28575">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E8DF811-F2AF-C0C2-7137-E80B50873FD0}"/>
                </a:ext>
              </a:extLst>
            </p:cNvPr>
            <p:cNvSpPr/>
            <p:nvPr/>
          </p:nvSpPr>
          <p:spPr>
            <a:xfrm>
              <a:off x="10135520" y="275421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8C71494-97A5-834A-30BF-162659F7EDAF}"/>
                </a:ext>
              </a:extLst>
            </p:cNvPr>
            <p:cNvSpPr/>
            <p:nvPr/>
          </p:nvSpPr>
          <p:spPr>
            <a:xfrm>
              <a:off x="10135520" y="2445746"/>
              <a:ext cx="1222873" cy="308473"/>
            </a:xfrm>
            <a:prstGeom prst="rect">
              <a:avLst/>
            </a:prstGeom>
            <a:pattFill prst="solidDmnd">
              <a:fgClr>
                <a:schemeClr val="accent4"/>
              </a:fgClr>
              <a:bgClr>
                <a:schemeClr val="bg1">
                  <a:lumMod val="95000"/>
                </a:schemeClr>
              </a:bgClr>
            </a:pattFill>
            <a:ln w="28575">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91E68D4-6C84-42CC-310E-93B4D758ECCF}"/>
                </a:ext>
              </a:extLst>
            </p:cNvPr>
            <p:cNvSpPr/>
            <p:nvPr/>
          </p:nvSpPr>
          <p:spPr>
            <a:xfrm>
              <a:off x="6466901" y="3371164"/>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B4CCC3-F545-AEBB-4776-DAD43E7D6DE0}"/>
                </a:ext>
              </a:extLst>
            </p:cNvPr>
            <p:cNvSpPr/>
            <p:nvPr/>
          </p:nvSpPr>
          <p:spPr>
            <a:xfrm>
              <a:off x="7689774" y="3371164"/>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1B72F99-2D3C-A6DA-30AA-139F93B74D0F}"/>
                </a:ext>
              </a:extLst>
            </p:cNvPr>
            <p:cNvSpPr/>
            <p:nvPr/>
          </p:nvSpPr>
          <p:spPr>
            <a:xfrm>
              <a:off x="8912647" y="3371164"/>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BFC141A-019C-42D1-B844-56784B53A168}"/>
                </a:ext>
              </a:extLst>
            </p:cNvPr>
            <p:cNvSpPr/>
            <p:nvPr/>
          </p:nvSpPr>
          <p:spPr>
            <a:xfrm>
              <a:off x="10135520" y="3371164"/>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21776BB-5B29-229F-44CB-00A42ED12A19}"/>
                </a:ext>
              </a:extLst>
            </p:cNvPr>
            <p:cNvSpPr/>
            <p:nvPr/>
          </p:nvSpPr>
          <p:spPr>
            <a:xfrm>
              <a:off x="6466901" y="398810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5FAB74-2265-5F16-05BA-9A6FF5A19E55}"/>
                </a:ext>
              </a:extLst>
            </p:cNvPr>
            <p:cNvSpPr/>
            <p:nvPr/>
          </p:nvSpPr>
          <p:spPr>
            <a:xfrm>
              <a:off x="7689774" y="398810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12DC7FE-F2B0-B1D4-0AA2-CE04BA1A8EAB}"/>
                </a:ext>
              </a:extLst>
            </p:cNvPr>
            <p:cNvSpPr/>
            <p:nvPr/>
          </p:nvSpPr>
          <p:spPr>
            <a:xfrm>
              <a:off x="8912647" y="398810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8E3F580-63B7-B5DC-BC93-740F333E30EC}"/>
                </a:ext>
              </a:extLst>
            </p:cNvPr>
            <p:cNvSpPr/>
            <p:nvPr/>
          </p:nvSpPr>
          <p:spPr>
            <a:xfrm>
              <a:off x="10135520" y="3988109"/>
              <a:ext cx="1222873" cy="6169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Title 1">
            <a:extLst>
              <a:ext uri="{FF2B5EF4-FFF2-40B4-BE49-F238E27FC236}">
                <a16:creationId xmlns:a16="http://schemas.microsoft.com/office/drawing/2014/main" id="{DFC80CE7-14D4-395A-53A1-92FF6E04A3D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5937567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4CC9-1E79-42B3-F99F-98409D6A93C3}"/>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698D851D-7CA0-EA58-0F45-83B543AB89F1}"/>
              </a:ext>
            </a:extLst>
          </p:cNvPr>
          <p:cNvSpPr/>
          <p:nvPr/>
        </p:nvSpPr>
        <p:spPr>
          <a:xfrm>
            <a:off x="7094863" y="2390660"/>
            <a:ext cx="3679633" cy="1454227"/>
          </a:xfrm>
          <a:prstGeom prst="rect">
            <a:avLst/>
          </a:prstGeom>
          <a:solidFill>
            <a:srgbClr val="3FE6A0">
              <a:alpha val="6509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373EF53-41AE-BE88-2EA8-55F444C75272}"/>
              </a:ext>
            </a:extLst>
          </p:cNvPr>
          <p:cNvSpPr txBox="1"/>
          <p:nvPr/>
        </p:nvSpPr>
        <p:spPr>
          <a:xfrm>
            <a:off x="8633822" y="2565974"/>
            <a:ext cx="415498" cy="1015663"/>
          </a:xfrm>
          <a:prstGeom prst="rect">
            <a:avLst/>
          </a:prstGeom>
          <a:noFill/>
          <a:ln>
            <a:noFill/>
          </a:ln>
        </p:spPr>
        <p:txBody>
          <a:bodyPr wrap="none" rtlCol="0">
            <a:spAutoFit/>
          </a:bodyPr>
          <a:lstStyle/>
          <a:p>
            <a:r>
              <a:rPr lang="en-GB" sz="6000" b="1"/>
              <a:t>:</a:t>
            </a:r>
          </a:p>
        </p:txBody>
      </p:sp>
      <p:sp>
        <p:nvSpPr>
          <p:cNvPr id="2" name="Content Placeholder 1">
            <a:extLst>
              <a:ext uri="{FF2B5EF4-FFF2-40B4-BE49-F238E27FC236}">
                <a16:creationId xmlns:a16="http://schemas.microsoft.com/office/drawing/2014/main" id="{8500A692-0AFD-A141-B86E-F1A5A73C2440}"/>
              </a:ext>
            </a:extLst>
          </p:cNvPr>
          <p:cNvSpPr>
            <a:spLocks noGrp="1"/>
          </p:cNvSpPr>
          <p:nvPr>
            <p:ph idx="1"/>
          </p:nvPr>
        </p:nvSpPr>
        <p:spPr>
          <a:xfrm>
            <a:off x="774192" y="1443318"/>
            <a:ext cx="5950423" cy="4319127"/>
          </a:xfrm>
        </p:spPr>
        <p:txBody>
          <a:bodyPr vert="horz" lIns="91440" tIns="45720" rIns="91440" bIns="45720" rtlCol="0" anchor="t">
            <a:normAutofit/>
          </a:bodyPr>
          <a:lstStyle/>
          <a:p>
            <a:pPr marL="0" indent="0">
              <a:buNone/>
            </a:pPr>
            <a:r>
              <a:rPr lang="en-GB" dirty="0">
                <a:latin typeface="Aptos" panose="020B0004020202020204" pitchFamily="34" charset="0"/>
              </a:rPr>
              <a:t>Aida’s 24-hour alarm clock display is broken and does not show the hour correctly.</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Aida wakes up in the night and checks the time.</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What time could it be?</a:t>
            </a:r>
          </a:p>
        </p:txBody>
      </p:sp>
      <p:grpSp>
        <p:nvGrpSpPr>
          <p:cNvPr id="5" name="Group 4">
            <a:extLst>
              <a:ext uri="{FF2B5EF4-FFF2-40B4-BE49-F238E27FC236}">
                <a16:creationId xmlns:a16="http://schemas.microsoft.com/office/drawing/2014/main" id="{2594FE61-78AD-E050-4A41-94FA7FB3B4E2}"/>
              </a:ext>
            </a:extLst>
          </p:cNvPr>
          <p:cNvGrpSpPr/>
          <p:nvPr/>
        </p:nvGrpSpPr>
        <p:grpSpPr>
          <a:xfrm>
            <a:off x="7329842" y="2608076"/>
            <a:ext cx="477011" cy="450915"/>
            <a:chOff x="2243126" y="2978085"/>
            <a:chExt cx="477011" cy="450915"/>
          </a:xfrm>
        </p:grpSpPr>
        <p:cxnSp>
          <p:nvCxnSpPr>
            <p:cNvPr id="31" name="Straight Connector 30">
              <a:extLst>
                <a:ext uri="{FF2B5EF4-FFF2-40B4-BE49-F238E27FC236}">
                  <a16:creationId xmlns:a16="http://schemas.microsoft.com/office/drawing/2014/main" id="{FF776E01-4A3D-3263-1271-07A1C301EC27}"/>
                </a:ext>
              </a:extLst>
            </p:cNvPr>
            <p:cNvCxnSpPr>
              <a:cxnSpLocks/>
            </p:cNvCxnSpPr>
            <p:nvPr/>
          </p:nvCxnSpPr>
          <p:spPr>
            <a:xfrm>
              <a:off x="2243126" y="2978085"/>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8C586A7-24F8-4F37-8123-9BE00057291E}"/>
                </a:ext>
              </a:extLst>
            </p:cNvPr>
            <p:cNvCxnSpPr>
              <a:cxnSpLocks/>
            </p:cNvCxnSpPr>
            <p:nvPr/>
          </p:nvCxnSpPr>
          <p:spPr>
            <a:xfrm rot="5400000">
              <a:off x="2504137" y="3213000"/>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6" name="Group 5">
            <a:extLst>
              <a:ext uri="{FF2B5EF4-FFF2-40B4-BE49-F238E27FC236}">
                <a16:creationId xmlns:a16="http://schemas.microsoft.com/office/drawing/2014/main" id="{713F560B-5035-CC80-CC9B-C52DF94BE1C7}"/>
              </a:ext>
            </a:extLst>
          </p:cNvPr>
          <p:cNvGrpSpPr/>
          <p:nvPr/>
        </p:nvGrpSpPr>
        <p:grpSpPr>
          <a:xfrm>
            <a:off x="8134636" y="2605270"/>
            <a:ext cx="477011" cy="994805"/>
            <a:chOff x="2243126" y="2978085"/>
            <a:chExt cx="477011" cy="994805"/>
          </a:xfrm>
        </p:grpSpPr>
        <p:cxnSp>
          <p:nvCxnSpPr>
            <p:cNvPr id="24" name="Straight Connector 23">
              <a:extLst>
                <a:ext uri="{FF2B5EF4-FFF2-40B4-BE49-F238E27FC236}">
                  <a16:creationId xmlns:a16="http://schemas.microsoft.com/office/drawing/2014/main" id="{1A670C41-3237-9FB4-8EB0-599A88336023}"/>
                </a:ext>
              </a:extLst>
            </p:cNvPr>
            <p:cNvCxnSpPr>
              <a:cxnSpLocks/>
            </p:cNvCxnSpPr>
            <p:nvPr/>
          </p:nvCxnSpPr>
          <p:spPr>
            <a:xfrm>
              <a:off x="2243126" y="2978085"/>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098BD8C-F2DD-DBAC-7404-3286FD410084}"/>
                </a:ext>
              </a:extLst>
            </p:cNvPr>
            <p:cNvCxnSpPr>
              <a:cxnSpLocks/>
            </p:cNvCxnSpPr>
            <p:nvPr/>
          </p:nvCxnSpPr>
          <p:spPr>
            <a:xfrm>
              <a:off x="2243126" y="3472682"/>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A369CEB2-BE81-8FDF-700E-6D94251E3D87}"/>
                </a:ext>
              </a:extLst>
            </p:cNvPr>
            <p:cNvCxnSpPr>
              <a:cxnSpLocks/>
            </p:cNvCxnSpPr>
            <p:nvPr/>
          </p:nvCxnSpPr>
          <p:spPr>
            <a:xfrm>
              <a:off x="2243126" y="3972890"/>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3BE547A3-DB08-2174-B0F2-0F0C57896D57}"/>
                </a:ext>
              </a:extLst>
            </p:cNvPr>
            <p:cNvCxnSpPr>
              <a:cxnSpLocks/>
            </p:cNvCxnSpPr>
            <p:nvPr/>
          </p:nvCxnSpPr>
          <p:spPr>
            <a:xfrm rot="5400000">
              <a:off x="2504137" y="3741258"/>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7" name="Group 6">
            <a:extLst>
              <a:ext uri="{FF2B5EF4-FFF2-40B4-BE49-F238E27FC236}">
                <a16:creationId xmlns:a16="http://schemas.microsoft.com/office/drawing/2014/main" id="{AC855E36-C9F4-A1CC-E61C-7F52729F56D7}"/>
              </a:ext>
            </a:extLst>
          </p:cNvPr>
          <p:cNvGrpSpPr/>
          <p:nvPr/>
        </p:nvGrpSpPr>
        <p:grpSpPr>
          <a:xfrm>
            <a:off x="9071354" y="2624185"/>
            <a:ext cx="561159" cy="960258"/>
            <a:chOff x="2158978" y="2997000"/>
            <a:chExt cx="561159" cy="960258"/>
          </a:xfrm>
        </p:grpSpPr>
        <p:cxnSp>
          <p:nvCxnSpPr>
            <p:cNvPr id="18" name="Straight Connector 17">
              <a:extLst>
                <a:ext uri="{FF2B5EF4-FFF2-40B4-BE49-F238E27FC236}">
                  <a16:creationId xmlns:a16="http://schemas.microsoft.com/office/drawing/2014/main" id="{8DABAAEF-DFA0-C5E5-FF67-20669E04AF2C}"/>
                </a:ext>
              </a:extLst>
            </p:cNvPr>
            <p:cNvCxnSpPr>
              <a:cxnSpLocks/>
            </p:cNvCxnSpPr>
            <p:nvPr/>
          </p:nvCxnSpPr>
          <p:spPr>
            <a:xfrm rot="5400000">
              <a:off x="1942978" y="3213000"/>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18FC698-34E5-D09F-7944-C199D80A1358}"/>
                </a:ext>
              </a:extLst>
            </p:cNvPr>
            <p:cNvCxnSpPr>
              <a:cxnSpLocks/>
            </p:cNvCxnSpPr>
            <p:nvPr/>
          </p:nvCxnSpPr>
          <p:spPr>
            <a:xfrm>
              <a:off x="2243126" y="3472682"/>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F6A82ED-9924-34B9-FF2B-605DA904BEAE}"/>
                </a:ext>
              </a:extLst>
            </p:cNvPr>
            <p:cNvCxnSpPr>
              <a:cxnSpLocks/>
            </p:cNvCxnSpPr>
            <p:nvPr/>
          </p:nvCxnSpPr>
          <p:spPr>
            <a:xfrm rot="5400000">
              <a:off x="2504137" y="3213000"/>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3C523B0-12C5-A8E2-2C0A-B338ABAF5A9D}"/>
                </a:ext>
              </a:extLst>
            </p:cNvPr>
            <p:cNvCxnSpPr>
              <a:cxnSpLocks/>
            </p:cNvCxnSpPr>
            <p:nvPr/>
          </p:nvCxnSpPr>
          <p:spPr>
            <a:xfrm rot="5400000">
              <a:off x="2504137" y="3741258"/>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AE83046B-02A3-5741-4E6C-145C1F74FC4B}"/>
              </a:ext>
            </a:extLst>
          </p:cNvPr>
          <p:cNvGrpSpPr/>
          <p:nvPr/>
        </p:nvGrpSpPr>
        <p:grpSpPr>
          <a:xfrm>
            <a:off x="9898182" y="2602464"/>
            <a:ext cx="561159" cy="994805"/>
            <a:chOff x="2158978" y="2978085"/>
            <a:chExt cx="561159" cy="994805"/>
          </a:xfrm>
        </p:grpSpPr>
        <p:cxnSp>
          <p:nvCxnSpPr>
            <p:cNvPr id="10" name="Straight Connector 9">
              <a:extLst>
                <a:ext uri="{FF2B5EF4-FFF2-40B4-BE49-F238E27FC236}">
                  <a16:creationId xmlns:a16="http://schemas.microsoft.com/office/drawing/2014/main" id="{E03ACB1F-483E-75EA-9AE2-1B5229E7D01B}"/>
                </a:ext>
              </a:extLst>
            </p:cNvPr>
            <p:cNvCxnSpPr>
              <a:cxnSpLocks/>
            </p:cNvCxnSpPr>
            <p:nvPr/>
          </p:nvCxnSpPr>
          <p:spPr>
            <a:xfrm>
              <a:off x="2243126" y="2978085"/>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F7ADEAC-E78E-C5DC-966C-C8B271440800}"/>
                </a:ext>
              </a:extLst>
            </p:cNvPr>
            <p:cNvCxnSpPr>
              <a:cxnSpLocks/>
            </p:cNvCxnSpPr>
            <p:nvPr/>
          </p:nvCxnSpPr>
          <p:spPr>
            <a:xfrm rot="5400000">
              <a:off x="1942978" y="3213000"/>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AE889E3-BFE6-388C-F920-6DC06EA7047F}"/>
                </a:ext>
              </a:extLst>
            </p:cNvPr>
            <p:cNvCxnSpPr>
              <a:cxnSpLocks/>
            </p:cNvCxnSpPr>
            <p:nvPr/>
          </p:nvCxnSpPr>
          <p:spPr>
            <a:xfrm>
              <a:off x="2243126" y="3472682"/>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3DC2F63-514C-FCFA-E600-C9714A871F08}"/>
                </a:ext>
              </a:extLst>
            </p:cNvPr>
            <p:cNvCxnSpPr>
              <a:cxnSpLocks/>
            </p:cNvCxnSpPr>
            <p:nvPr/>
          </p:nvCxnSpPr>
          <p:spPr>
            <a:xfrm>
              <a:off x="2243126" y="3972890"/>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02D0763-F089-21F5-FE19-2239099DA2A7}"/>
                </a:ext>
              </a:extLst>
            </p:cNvPr>
            <p:cNvCxnSpPr>
              <a:cxnSpLocks/>
            </p:cNvCxnSpPr>
            <p:nvPr/>
          </p:nvCxnSpPr>
          <p:spPr>
            <a:xfrm rot="5400000">
              <a:off x="2504137" y="3741258"/>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sp>
        <p:nvSpPr>
          <p:cNvPr id="4" name="Title 1">
            <a:extLst>
              <a:ext uri="{FF2B5EF4-FFF2-40B4-BE49-F238E27FC236}">
                <a16:creationId xmlns:a16="http://schemas.microsoft.com/office/drawing/2014/main" id="{FE7B4471-AE57-AC7E-8913-187D05CDDD6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348231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AAEFB-911B-B79D-FC02-11B4B7DE9FF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C39F4A-BFED-20A1-6346-6A57170D0A4F}"/>
              </a:ext>
            </a:extLst>
          </p:cNvPr>
          <p:cNvSpPr>
            <a:spLocks noGrp="1"/>
          </p:cNvSpPr>
          <p:nvPr>
            <p:ph idx="1"/>
          </p:nvPr>
        </p:nvSpPr>
        <p:spPr>
          <a:xfrm>
            <a:off x="774192" y="3246559"/>
            <a:ext cx="10515600" cy="3238985"/>
          </a:xfrm>
        </p:spPr>
        <p:txBody>
          <a:bodyPr vert="horz" lIns="91440" tIns="45720" rIns="91440" bIns="45720" rtlCol="0" anchor="t">
            <a:normAutofit/>
          </a:bodyPr>
          <a:lstStyle/>
          <a:p>
            <a:pPr marL="0" indent="0">
              <a:buNone/>
            </a:pPr>
            <a:r>
              <a:rPr lang="en-GB" dirty="0">
                <a:latin typeface="Aptos" panose="020B0004020202020204" pitchFamily="34" charset="0"/>
              </a:rPr>
              <a:t>True or false?</a:t>
            </a:r>
          </a:p>
          <a:p>
            <a:r>
              <a:rPr lang="en-GB" dirty="0">
                <a:latin typeface="Aptos" panose="020B0004020202020204" pitchFamily="34" charset="0"/>
              </a:rPr>
              <a:t>B and C could both start with the digit ‘3’.</a:t>
            </a:r>
          </a:p>
          <a:p>
            <a:r>
              <a:rPr lang="en-GB" dirty="0">
                <a:latin typeface="Aptos" panose="020B0004020202020204" pitchFamily="34" charset="0"/>
              </a:rPr>
              <a:t>B and C could be the same number.</a:t>
            </a:r>
          </a:p>
          <a:p>
            <a:r>
              <a:rPr lang="en-GB" dirty="0">
                <a:latin typeface="Aptos" panose="020B0004020202020204" pitchFamily="34" charset="0"/>
              </a:rPr>
              <a:t>C must be 3 digits.</a:t>
            </a:r>
          </a:p>
          <a:p>
            <a:r>
              <a:rPr lang="en-GB" dirty="0">
                <a:latin typeface="Aptos" panose="020B0004020202020204" pitchFamily="34" charset="0"/>
              </a:rPr>
              <a:t>B could be greater than 10.</a:t>
            </a:r>
          </a:p>
          <a:p>
            <a:endParaRPr lang="en-GB" dirty="0">
              <a:latin typeface="Aptos" panose="020B0004020202020204" pitchFamily="34" charset="0"/>
            </a:endParaRPr>
          </a:p>
        </p:txBody>
      </p:sp>
      <p:grpSp>
        <p:nvGrpSpPr>
          <p:cNvPr id="4" name="Group 3">
            <a:extLst>
              <a:ext uri="{FF2B5EF4-FFF2-40B4-BE49-F238E27FC236}">
                <a16:creationId xmlns:a16="http://schemas.microsoft.com/office/drawing/2014/main" id="{9E7CBC85-D97C-52C6-96B3-2C3337A85F89}"/>
              </a:ext>
            </a:extLst>
          </p:cNvPr>
          <p:cNvGrpSpPr/>
          <p:nvPr/>
        </p:nvGrpSpPr>
        <p:grpSpPr>
          <a:xfrm>
            <a:off x="2704529" y="1698019"/>
            <a:ext cx="6823887" cy="1111822"/>
            <a:chOff x="2704529" y="1213343"/>
            <a:chExt cx="6823887" cy="1111822"/>
          </a:xfrm>
        </p:grpSpPr>
        <p:sp>
          <p:nvSpPr>
            <p:cNvPr id="5" name="Rectangle 4">
              <a:extLst>
                <a:ext uri="{FF2B5EF4-FFF2-40B4-BE49-F238E27FC236}">
                  <a16:creationId xmlns:a16="http://schemas.microsoft.com/office/drawing/2014/main" id="{FC2D6E65-2E9C-C0A4-797B-C19C758347A5}"/>
                </a:ext>
              </a:extLst>
            </p:cNvPr>
            <p:cNvSpPr/>
            <p:nvPr/>
          </p:nvSpPr>
          <p:spPr>
            <a:xfrm>
              <a:off x="4562143" y="1768946"/>
              <a:ext cx="1251044" cy="494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6" name="Rectangle 5">
              <a:extLst>
                <a:ext uri="{FF2B5EF4-FFF2-40B4-BE49-F238E27FC236}">
                  <a16:creationId xmlns:a16="http://schemas.microsoft.com/office/drawing/2014/main" id="{10381691-4742-ABF0-F392-A834461617A5}"/>
                </a:ext>
              </a:extLst>
            </p:cNvPr>
            <p:cNvSpPr/>
            <p:nvPr/>
          </p:nvSpPr>
          <p:spPr>
            <a:xfrm>
              <a:off x="2704529" y="1768946"/>
              <a:ext cx="1251044" cy="494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800">
                  <a:solidFill>
                    <a:schemeClr val="tx1"/>
                  </a:solidFill>
                </a:rPr>
                <a:t>3.45</a:t>
              </a:r>
            </a:p>
          </p:txBody>
        </p:sp>
        <p:sp>
          <p:nvSpPr>
            <p:cNvPr id="7" name="Rectangle 6">
              <a:extLst>
                <a:ext uri="{FF2B5EF4-FFF2-40B4-BE49-F238E27FC236}">
                  <a16:creationId xmlns:a16="http://schemas.microsoft.com/office/drawing/2014/main" id="{B05D8A10-82EC-10C7-3E6F-AD7CAEF56AB6}"/>
                </a:ext>
              </a:extLst>
            </p:cNvPr>
            <p:cNvSpPr/>
            <p:nvPr/>
          </p:nvSpPr>
          <p:spPr>
            <a:xfrm>
              <a:off x="6419757" y="1768946"/>
              <a:ext cx="1251044" cy="494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800"/>
            </a:p>
          </p:txBody>
        </p:sp>
        <p:sp>
          <p:nvSpPr>
            <p:cNvPr id="8" name="Rectangle 7">
              <a:extLst>
                <a:ext uri="{FF2B5EF4-FFF2-40B4-BE49-F238E27FC236}">
                  <a16:creationId xmlns:a16="http://schemas.microsoft.com/office/drawing/2014/main" id="{F2639DBC-5571-5724-EFC9-D14D56DE1491}"/>
                </a:ext>
              </a:extLst>
            </p:cNvPr>
            <p:cNvSpPr/>
            <p:nvPr/>
          </p:nvSpPr>
          <p:spPr>
            <a:xfrm>
              <a:off x="8277372" y="1768946"/>
              <a:ext cx="1251044" cy="494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2800">
                  <a:solidFill>
                    <a:schemeClr val="tx1"/>
                  </a:solidFill>
                </a:rPr>
                <a:t>9.63</a:t>
              </a:r>
            </a:p>
          </p:txBody>
        </p:sp>
        <p:sp>
          <p:nvSpPr>
            <p:cNvPr id="9" name="TextBox 8">
              <a:extLst>
                <a:ext uri="{FF2B5EF4-FFF2-40B4-BE49-F238E27FC236}">
                  <a16:creationId xmlns:a16="http://schemas.microsoft.com/office/drawing/2014/main" id="{698D8BF7-E220-E0B5-C7DB-0061ECBF905B}"/>
                </a:ext>
              </a:extLst>
            </p:cNvPr>
            <p:cNvSpPr txBox="1"/>
            <p:nvPr/>
          </p:nvSpPr>
          <p:spPr>
            <a:xfrm>
              <a:off x="3163178" y="1213343"/>
              <a:ext cx="409086" cy="461665"/>
            </a:xfrm>
            <a:prstGeom prst="rect">
              <a:avLst/>
            </a:prstGeom>
            <a:noFill/>
          </p:spPr>
          <p:txBody>
            <a:bodyPr wrap="none" rtlCol="0">
              <a:spAutoFit/>
            </a:bodyPr>
            <a:lstStyle/>
            <a:p>
              <a:r>
                <a:rPr lang="en-GB" sz="2400" b="1" dirty="0"/>
                <a:t>A</a:t>
              </a:r>
            </a:p>
          </p:txBody>
        </p:sp>
        <p:sp>
          <p:nvSpPr>
            <p:cNvPr id="10" name="TextBox 9">
              <a:extLst>
                <a:ext uri="{FF2B5EF4-FFF2-40B4-BE49-F238E27FC236}">
                  <a16:creationId xmlns:a16="http://schemas.microsoft.com/office/drawing/2014/main" id="{02C0BAA8-8A3C-B4C7-A107-7D6F5E95882D}"/>
                </a:ext>
              </a:extLst>
            </p:cNvPr>
            <p:cNvSpPr txBox="1"/>
            <p:nvPr/>
          </p:nvSpPr>
          <p:spPr>
            <a:xfrm>
              <a:off x="5020792" y="1213343"/>
              <a:ext cx="389850" cy="461665"/>
            </a:xfrm>
            <a:prstGeom prst="rect">
              <a:avLst/>
            </a:prstGeom>
            <a:noFill/>
          </p:spPr>
          <p:txBody>
            <a:bodyPr wrap="none" rtlCol="0">
              <a:spAutoFit/>
            </a:bodyPr>
            <a:lstStyle/>
            <a:p>
              <a:r>
                <a:rPr lang="en-GB" sz="2400" b="1"/>
                <a:t>B</a:t>
              </a:r>
            </a:p>
          </p:txBody>
        </p:sp>
        <p:sp>
          <p:nvSpPr>
            <p:cNvPr id="11" name="TextBox 10">
              <a:extLst>
                <a:ext uri="{FF2B5EF4-FFF2-40B4-BE49-F238E27FC236}">
                  <a16:creationId xmlns:a16="http://schemas.microsoft.com/office/drawing/2014/main" id="{F5C0BAAB-412A-4F10-85EE-94712EE31ED2}"/>
                </a:ext>
              </a:extLst>
            </p:cNvPr>
            <p:cNvSpPr txBox="1"/>
            <p:nvPr/>
          </p:nvSpPr>
          <p:spPr>
            <a:xfrm>
              <a:off x="6878406" y="1213343"/>
              <a:ext cx="399468" cy="461665"/>
            </a:xfrm>
            <a:prstGeom prst="rect">
              <a:avLst/>
            </a:prstGeom>
            <a:noFill/>
          </p:spPr>
          <p:txBody>
            <a:bodyPr wrap="none" rtlCol="0">
              <a:spAutoFit/>
            </a:bodyPr>
            <a:lstStyle/>
            <a:p>
              <a:r>
                <a:rPr lang="en-GB" sz="2400" b="1"/>
                <a:t>C</a:t>
              </a:r>
            </a:p>
          </p:txBody>
        </p:sp>
        <p:sp>
          <p:nvSpPr>
            <p:cNvPr id="12" name="TextBox 11">
              <a:extLst>
                <a:ext uri="{FF2B5EF4-FFF2-40B4-BE49-F238E27FC236}">
                  <a16:creationId xmlns:a16="http://schemas.microsoft.com/office/drawing/2014/main" id="{3FF19AE5-81C0-6C12-B9A2-ED40CF39AF15}"/>
                </a:ext>
              </a:extLst>
            </p:cNvPr>
            <p:cNvSpPr txBox="1"/>
            <p:nvPr/>
          </p:nvSpPr>
          <p:spPr>
            <a:xfrm>
              <a:off x="8736021" y="1213343"/>
              <a:ext cx="423514" cy="461665"/>
            </a:xfrm>
            <a:prstGeom prst="rect">
              <a:avLst/>
            </a:prstGeom>
            <a:noFill/>
          </p:spPr>
          <p:txBody>
            <a:bodyPr wrap="none" rtlCol="0">
              <a:spAutoFit/>
            </a:bodyPr>
            <a:lstStyle/>
            <a:p>
              <a:r>
                <a:rPr lang="en-GB" sz="2400" b="1"/>
                <a:t>D</a:t>
              </a:r>
            </a:p>
          </p:txBody>
        </p:sp>
        <p:sp>
          <p:nvSpPr>
            <p:cNvPr id="13" name="TextBox 12">
              <a:extLst>
                <a:ext uri="{FF2B5EF4-FFF2-40B4-BE49-F238E27FC236}">
                  <a16:creationId xmlns:a16="http://schemas.microsoft.com/office/drawing/2014/main" id="{FBC1C57E-B490-F41F-A35A-73B1E85C0491}"/>
                </a:ext>
              </a:extLst>
            </p:cNvPr>
            <p:cNvSpPr txBox="1"/>
            <p:nvPr/>
          </p:nvSpPr>
          <p:spPr>
            <a:xfrm>
              <a:off x="4063933" y="1801945"/>
              <a:ext cx="423514" cy="523220"/>
            </a:xfrm>
            <a:prstGeom prst="rect">
              <a:avLst/>
            </a:prstGeom>
            <a:noFill/>
          </p:spPr>
          <p:txBody>
            <a:bodyPr wrap="none" rtlCol="0">
              <a:spAutoFit/>
            </a:bodyPr>
            <a:lstStyle/>
            <a:p>
              <a:r>
                <a:rPr lang="en-GB" sz="2800"/>
                <a:t>&lt;</a:t>
              </a:r>
            </a:p>
          </p:txBody>
        </p:sp>
        <p:sp>
          <p:nvSpPr>
            <p:cNvPr id="14" name="TextBox 13">
              <a:extLst>
                <a:ext uri="{FF2B5EF4-FFF2-40B4-BE49-F238E27FC236}">
                  <a16:creationId xmlns:a16="http://schemas.microsoft.com/office/drawing/2014/main" id="{A83E4823-B161-865E-C040-770462CC7542}"/>
                </a:ext>
              </a:extLst>
            </p:cNvPr>
            <p:cNvSpPr txBox="1"/>
            <p:nvPr/>
          </p:nvSpPr>
          <p:spPr>
            <a:xfrm>
              <a:off x="5921547" y="1785445"/>
              <a:ext cx="423514" cy="523220"/>
            </a:xfrm>
            <a:prstGeom prst="rect">
              <a:avLst/>
            </a:prstGeom>
            <a:noFill/>
          </p:spPr>
          <p:txBody>
            <a:bodyPr wrap="none" rtlCol="0">
              <a:spAutoFit/>
            </a:bodyPr>
            <a:lstStyle/>
            <a:p>
              <a:r>
                <a:rPr lang="en-GB" sz="2800"/>
                <a:t>&lt;</a:t>
              </a:r>
            </a:p>
          </p:txBody>
        </p:sp>
        <p:sp>
          <p:nvSpPr>
            <p:cNvPr id="15" name="TextBox 14">
              <a:extLst>
                <a:ext uri="{FF2B5EF4-FFF2-40B4-BE49-F238E27FC236}">
                  <a16:creationId xmlns:a16="http://schemas.microsoft.com/office/drawing/2014/main" id="{3AAA1C82-109E-2019-D6A8-286DE4B6D553}"/>
                </a:ext>
              </a:extLst>
            </p:cNvPr>
            <p:cNvSpPr txBox="1"/>
            <p:nvPr/>
          </p:nvSpPr>
          <p:spPr>
            <a:xfrm>
              <a:off x="7785156" y="1785445"/>
              <a:ext cx="423514" cy="523220"/>
            </a:xfrm>
            <a:prstGeom prst="rect">
              <a:avLst/>
            </a:prstGeom>
            <a:noFill/>
          </p:spPr>
          <p:txBody>
            <a:bodyPr wrap="none" rtlCol="0">
              <a:spAutoFit/>
            </a:bodyPr>
            <a:lstStyle/>
            <a:p>
              <a:r>
                <a:rPr lang="en-GB" sz="2800"/>
                <a:t>&lt;</a:t>
              </a:r>
            </a:p>
          </p:txBody>
        </p:sp>
      </p:grpSp>
      <p:sp>
        <p:nvSpPr>
          <p:cNvPr id="16" name="Title 1">
            <a:extLst>
              <a:ext uri="{FF2B5EF4-FFF2-40B4-BE49-F238E27FC236}">
                <a16:creationId xmlns:a16="http://schemas.microsoft.com/office/drawing/2014/main" id="{A7090994-F0BB-4140-ACC4-370ACCE611B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55031310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193C9-3080-8BBD-5E18-EB0F1711648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6E6F6B-72A5-25FF-DF3B-2949C9FD709A}"/>
              </a:ext>
            </a:extLst>
          </p:cNvPr>
          <p:cNvSpPr>
            <a:spLocks noGrp="1"/>
          </p:cNvSpPr>
          <p:nvPr>
            <p:ph idx="1"/>
          </p:nvPr>
        </p:nvSpPr>
        <p:spPr>
          <a:xfrm>
            <a:off x="774192" y="1698019"/>
            <a:ext cx="10515600" cy="2153653"/>
          </a:xfrm>
        </p:spPr>
        <p:txBody>
          <a:bodyPr vert="horz" lIns="91440" tIns="45720" rIns="91440" bIns="45720" rtlCol="0" anchor="t">
            <a:normAutofit/>
          </a:bodyPr>
          <a:lstStyle/>
          <a:p>
            <a:pPr marL="0" indent="0">
              <a:buNone/>
            </a:pPr>
            <a:r>
              <a:rPr lang="en-GB" dirty="0"/>
              <a:t>Complete the pattern so that it is symmetrical</a:t>
            </a:r>
          </a:p>
        </p:txBody>
      </p:sp>
      <p:sp>
        <p:nvSpPr>
          <p:cNvPr id="28" name="Title 1">
            <a:extLst>
              <a:ext uri="{FF2B5EF4-FFF2-40B4-BE49-F238E27FC236}">
                <a16:creationId xmlns:a16="http://schemas.microsoft.com/office/drawing/2014/main" id="{B7219CDF-5BDB-869A-0DE9-45FF15B6C10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70</a:t>
            </a:r>
            <a:endParaRPr lang="en-US" b="1" dirty="0">
              <a:latin typeface="Aptos" panose="020B000402020202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DFBEAF2B-DD60-4203-8B15-FAA607B2D0E8}"/>
              </a:ext>
            </a:extLst>
          </p:cNvPr>
          <p:cNvGrpSpPr/>
          <p:nvPr/>
        </p:nvGrpSpPr>
        <p:grpSpPr>
          <a:xfrm rot="10800000">
            <a:off x="2917658" y="3206462"/>
            <a:ext cx="5560270" cy="2780135"/>
            <a:chOff x="2989385" y="3341077"/>
            <a:chExt cx="3798276" cy="1899138"/>
          </a:xfrm>
        </p:grpSpPr>
        <p:sp>
          <p:nvSpPr>
            <p:cNvPr id="16" name="Rectangle 15">
              <a:extLst>
                <a:ext uri="{FF2B5EF4-FFF2-40B4-BE49-F238E27FC236}">
                  <a16:creationId xmlns:a16="http://schemas.microsoft.com/office/drawing/2014/main" id="{98170EC5-FEED-5B35-464D-AED8AC8FDF27}"/>
                </a:ext>
              </a:extLst>
            </p:cNvPr>
            <p:cNvSpPr/>
            <p:nvPr/>
          </p:nvSpPr>
          <p:spPr>
            <a:xfrm>
              <a:off x="3622431"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9CE802B-FCED-EEB9-D2BE-6749971A129D}"/>
                </a:ext>
              </a:extLst>
            </p:cNvPr>
            <p:cNvSpPr/>
            <p:nvPr/>
          </p:nvSpPr>
          <p:spPr>
            <a:xfrm>
              <a:off x="298938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085985D-C196-D602-F4E9-A4392FF35A67}"/>
                </a:ext>
              </a:extLst>
            </p:cNvPr>
            <p:cNvSpPr/>
            <p:nvPr/>
          </p:nvSpPr>
          <p:spPr>
            <a:xfrm>
              <a:off x="3622431"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9548396-47E3-E9EC-608C-BDAF9C4293AB}"/>
                </a:ext>
              </a:extLst>
            </p:cNvPr>
            <p:cNvSpPr/>
            <p:nvPr/>
          </p:nvSpPr>
          <p:spPr>
            <a:xfrm>
              <a:off x="4255477"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0DE389E-1B3E-CBA7-4E99-5CBB952D6BD2}"/>
                </a:ext>
              </a:extLst>
            </p:cNvPr>
            <p:cNvSpPr/>
            <p:nvPr/>
          </p:nvSpPr>
          <p:spPr>
            <a:xfrm>
              <a:off x="4888523"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9361962-4E40-49F7-F437-74BFDC7A8120}"/>
                </a:ext>
              </a:extLst>
            </p:cNvPr>
            <p:cNvSpPr/>
            <p:nvPr/>
          </p:nvSpPr>
          <p:spPr>
            <a:xfrm>
              <a:off x="4255477"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30B1377-71FA-BD94-5751-AB39541E2872}"/>
                </a:ext>
              </a:extLst>
            </p:cNvPr>
            <p:cNvSpPr/>
            <p:nvPr/>
          </p:nvSpPr>
          <p:spPr>
            <a:xfrm>
              <a:off x="4888523"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20841C9-4379-FFD8-BC2F-13A4B642D3AB}"/>
                </a:ext>
              </a:extLst>
            </p:cNvPr>
            <p:cNvSpPr/>
            <p:nvPr/>
          </p:nvSpPr>
          <p:spPr>
            <a:xfrm>
              <a:off x="6154615"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66BC7FE-95A9-29AF-D4A9-A2C7639225D4}"/>
                </a:ext>
              </a:extLst>
            </p:cNvPr>
            <p:cNvSpPr/>
            <p:nvPr/>
          </p:nvSpPr>
          <p:spPr>
            <a:xfrm>
              <a:off x="5521569"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0" name="Straight Connector 29">
            <a:extLst>
              <a:ext uri="{FF2B5EF4-FFF2-40B4-BE49-F238E27FC236}">
                <a16:creationId xmlns:a16="http://schemas.microsoft.com/office/drawing/2014/main" id="{4EC24C99-327C-531E-3EE6-134B77022D2F}"/>
              </a:ext>
            </a:extLst>
          </p:cNvPr>
          <p:cNvCxnSpPr>
            <a:cxnSpLocks/>
          </p:cNvCxnSpPr>
          <p:nvPr/>
        </p:nvCxnSpPr>
        <p:spPr>
          <a:xfrm>
            <a:off x="5697792" y="2354580"/>
            <a:ext cx="0" cy="3954780"/>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451340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ED281-7FBF-AECB-D63F-8288D16E35B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68EE1B-239C-B3D9-7FD5-5700BEC9A149}"/>
              </a:ext>
            </a:extLst>
          </p:cNvPr>
          <p:cNvSpPr>
            <a:spLocks noGrp="1"/>
          </p:cNvSpPr>
          <p:nvPr>
            <p:ph idx="1"/>
          </p:nvPr>
        </p:nvSpPr>
        <p:spPr>
          <a:xfrm>
            <a:off x="774192" y="1698019"/>
            <a:ext cx="10515600" cy="2153653"/>
          </a:xfrm>
        </p:spPr>
        <p:txBody>
          <a:bodyPr vert="horz" lIns="91440" tIns="45720" rIns="91440" bIns="45720" rtlCol="0" anchor="t">
            <a:normAutofit/>
          </a:bodyPr>
          <a:lstStyle/>
          <a:p>
            <a:pPr marL="0" indent="0">
              <a:buNone/>
            </a:pPr>
            <a:r>
              <a:rPr lang="en-GB" dirty="0"/>
              <a:t>Complete the pattern so that it is symmetrical</a:t>
            </a:r>
          </a:p>
        </p:txBody>
      </p:sp>
      <p:sp>
        <p:nvSpPr>
          <p:cNvPr id="28" name="Title 1">
            <a:extLst>
              <a:ext uri="{FF2B5EF4-FFF2-40B4-BE49-F238E27FC236}">
                <a16:creationId xmlns:a16="http://schemas.microsoft.com/office/drawing/2014/main" id="{FE46534B-D8A4-E87F-7F9A-8414F6F3188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70.1</a:t>
            </a:r>
            <a:endParaRPr lang="en-US" b="1" dirty="0">
              <a:latin typeface="Aptos" panose="020B000402020202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AC0DE31-0E5E-0307-3719-4F19F47CC12A}"/>
              </a:ext>
            </a:extLst>
          </p:cNvPr>
          <p:cNvGrpSpPr/>
          <p:nvPr/>
        </p:nvGrpSpPr>
        <p:grpSpPr>
          <a:xfrm rot="10800000">
            <a:off x="2917658" y="3206463"/>
            <a:ext cx="5560270" cy="1853423"/>
            <a:chOff x="2989385" y="3974123"/>
            <a:chExt cx="3798276" cy="1266092"/>
          </a:xfrm>
        </p:grpSpPr>
        <p:sp>
          <p:nvSpPr>
            <p:cNvPr id="17" name="Rectangle 16">
              <a:extLst>
                <a:ext uri="{FF2B5EF4-FFF2-40B4-BE49-F238E27FC236}">
                  <a16:creationId xmlns:a16="http://schemas.microsoft.com/office/drawing/2014/main" id="{CBFA6BCA-21AD-366B-EF68-0D8922441A5D}"/>
                </a:ext>
              </a:extLst>
            </p:cNvPr>
            <p:cNvSpPr/>
            <p:nvPr/>
          </p:nvSpPr>
          <p:spPr>
            <a:xfrm>
              <a:off x="298938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C853D6A-4773-FDDA-B27B-F4F09C5E1DF7}"/>
                </a:ext>
              </a:extLst>
            </p:cNvPr>
            <p:cNvSpPr/>
            <p:nvPr/>
          </p:nvSpPr>
          <p:spPr>
            <a:xfrm>
              <a:off x="3622431"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138E703-04DA-081C-2973-2C41DF5D86F8}"/>
                </a:ext>
              </a:extLst>
            </p:cNvPr>
            <p:cNvSpPr/>
            <p:nvPr/>
          </p:nvSpPr>
          <p:spPr>
            <a:xfrm>
              <a:off x="4255477"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E09E146-EFC1-349A-91CC-63AA040461DD}"/>
                </a:ext>
              </a:extLst>
            </p:cNvPr>
            <p:cNvSpPr/>
            <p:nvPr/>
          </p:nvSpPr>
          <p:spPr>
            <a:xfrm>
              <a:off x="4888523"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59F015-1750-7B72-94C7-BCCD9DCD80D2}"/>
                </a:ext>
              </a:extLst>
            </p:cNvPr>
            <p:cNvSpPr/>
            <p:nvPr/>
          </p:nvSpPr>
          <p:spPr>
            <a:xfrm>
              <a:off x="4255477"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213A84F-1BC0-2459-EF08-A9BCDA6673B5}"/>
                </a:ext>
              </a:extLst>
            </p:cNvPr>
            <p:cNvSpPr/>
            <p:nvPr/>
          </p:nvSpPr>
          <p:spPr>
            <a:xfrm>
              <a:off x="4888523"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572708-DD5D-36E3-28A7-D3618CF59E1C}"/>
                </a:ext>
              </a:extLst>
            </p:cNvPr>
            <p:cNvSpPr/>
            <p:nvPr/>
          </p:nvSpPr>
          <p:spPr>
            <a:xfrm>
              <a:off x="6154615"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EC59A-58B2-80AF-A3BA-AF7E1C1372BB}"/>
                </a:ext>
              </a:extLst>
            </p:cNvPr>
            <p:cNvSpPr/>
            <p:nvPr/>
          </p:nvSpPr>
          <p:spPr>
            <a:xfrm>
              <a:off x="5521569"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0D758-9036-C18B-9293-806CDC25D3B2}"/>
                </a:ext>
              </a:extLst>
            </p:cNvPr>
            <p:cNvSpPr/>
            <p:nvPr/>
          </p:nvSpPr>
          <p:spPr>
            <a:xfrm>
              <a:off x="615461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0" name="Straight Connector 29">
            <a:extLst>
              <a:ext uri="{FF2B5EF4-FFF2-40B4-BE49-F238E27FC236}">
                <a16:creationId xmlns:a16="http://schemas.microsoft.com/office/drawing/2014/main" id="{86CB034C-A01E-1429-9D3D-605A2554782F}"/>
              </a:ext>
            </a:extLst>
          </p:cNvPr>
          <p:cNvCxnSpPr>
            <a:cxnSpLocks/>
          </p:cNvCxnSpPr>
          <p:nvPr/>
        </p:nvCxnSpPr>
        <p:spPr>
          <a:xfrm>
            <a:off x="5697792" y="2354580"/>
            <a:ext cx="0" cy="3954780"/>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F49EB965-8BC5-AB93-B51C-84165A10BCF0}"/>
              </a:ext>
            </a:extLst>
          </p:cNvPr>
          <p:cNvSpPr/>
          <p:nvPr/>
        </p:nvSpPr>
        <p:spPr>
          <a:xfrm rot="10800000">
            <a:off x="8477928" y="4133173"/>
            <a:ext cx="926712" cy="926712"/>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81745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ECF6-0DDF-1D5B-CEDA-BFBFED91929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4FB1F3-6592-51DF-8C01-C7D9623B1361}"/>
              </a:ext>
            </a:extLst>
          </p:cNvPr>
          <p:cNvSpPr>
            <a:spLocks noGrp="1"/>
          </p:cNvSpPr>
          <p:nvPr>
            <p:ph idx="1"/>
          </p:nvPr>
        </p:nvSpPr>
        <p:spPr>
          <a:xfrm>
            <a:off x="774192" y="1698019"/>
            <a:ext cx="10515600" cy="2153653"/>
          </a:xfrm>
        </p:spPr>
        <p:txBody>
          <a:bodyPr vert="horz" lIns="91440" tIns="45720" rIns="91440" bIns="45720" rtlCol="0" anchor="t">
            <a:normAutofit/>
          </a:bodyPr>
          <a:lstStyle/>
          <a:p>
            <a:pPr marL="0" indent="0">
              <a:buNone/>
            </a:pPr>
            <a:r>
              <a:rPr lang="en-GB" dirty="0"/>
              <a:t>Complete the pattern so that it is symmetrical</a:t>
            </a:r>
          </a:p>
        </p:txBody>
      </p:sp>
      <p:sp>
        <p:nvSpPr>
          <p:cNvPr id="28" name="Title 1">
            <a:extLst>
              <a:ext uri="{FF2B5EF4-FFF2-40B4-BE49-F238E27FC236}">
                <a16:creationId xmlns:a16="http://schemas.microsoft.com/office/drawing/2014/main" id="{6D499399-4DAC-F0E6-1A08-53F0DEC1459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70.2</a:t>
            </a:r>
            <a:endParaRPr lang="en-US" b="1" dirty="0">
              <a:latin typeface="Aptos" panose="020B000402020202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3751924E-19F3-947C-7DB2-298D72E95603}"/>
              </a:ext>
            </a:extLst>
          </p:cNvPr>
          <p:cNvGrpSpPr/>
          <p:nvPr/>
        </p:nvGrpSpPr>
        <p:grpSpPr>
          <a:xfrm rot="10800000">
            <a:off x="2917658" y="3206462"/>
            <a:ext cx="5560270" cy="2780135"/>
            <a:chOff x="2989385" y="3341077"/>
            <a:chExt cx="3798276" cy="1899138"/>
          </a:xfrm>
        </p:grpSpPr>
        <p:sp>
          <p:nvSpPr>
            <p:cNvPr id="16" name="Rectangle 15">
              <a:extLst>
                <a:ext uri="{FF2B5EF4-FFF2-40B4-BE49-F238E27FC236}">
                  <a16:creationId xmlns:a16="http://schemas.microsoft.com/office/drawing/2014/main" id="{47A6E8E1-E68F-9E09-4A5E-F69C6650E423}"/>
                </a:ext>
              </a:extLst>
            </p:cNvPr>
            <p:cNvSpPr/>
            <p:nvPr/>
          </p:nvSpPr>
          <p:spPr>
            <a:xfrm>
              <a:off x="3622431"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429CE10-064D-CC18-CC31-776BD310BD00}"/>
                </a:ext>
              </a:extLst>
            </p:cNvPr>
            <p:cNvSpPr/>
            <p:nvPr/>
          </p:nvSpPr>
          <p:spPr>
            <a:xfrm>
              <a:off x="298938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906D4F9-B4A4-964D-9A25-37754ECA870B}"/>
                </a:ext>
              </a:extLst>
            </p:cNvPr>
            <p:cNvSpPr/>
            <p:nvPr/>
          </p:nvSpPr>
          <p:spPr>
            <a:xfrm>
              <a:off x="3622431"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3E59A45-4EA3-0D8F-CAEC-3B913A0A8B8C}"/>
                </a:ext>
              </a:extLst>
            </p:cNvPr>
            <p:cNvSpPr/>
            <p:nvPr/>
          </p:nvSpPr>
          <p:spPr>
            <a:xfrm>
              <a:off x="4888523"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CD4B53C-9499-30AC-9C3C-A6CBC718CA3B}"/>
                </a:ext>
              </a:extLst>
            </p:cNvPr>
            <p:cNvSpPr/>
            <p:nvPr/>
          </p:nvSpPr>
          <p:spPr>
            <a:xfrm>
              <a:off x="4255477"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856F044-9647-5A5D-091D-AA89AA828E85}"/>
                </a:ext>
              </a:extLst>
            </p:cNvPr>
            <p:cNvSpPr/>
            <p:nvPr/>
          </p:nvSpPr>
          <p:spPr>
            <a:xfrm>
              <a:off x="4888523"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B16A948-8033-1197-2FBA-27C238389F17}"/>
                </a:ext>
              </a:extLst>
            </p:cNvPr>
            <p:cNvSpPr/>
            <p:nvPr/>
          </p:nvSpPr>
          <p:spPr>
            <a:xfrm>
              <a:off x="6154615"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5CCF236-90C7-6A88-0C26-8EE47350C158}"/>
                </a:ext>
              </a:extLst>
            </p:cNvPr>
            <p:cNvSpPr/>
            <p:nvPr/>
          </p:nvSpPr>
          <p:spPr>
            <a:xfrm>
              <a:off x="5521569"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0" name="Straight Connector 29">
            <a:extLst>
              <a:ext uri="{FF2B5EF4-FFF2-40B4-BE49-F238E27FC236}">
                <a16:creationId xmlns:a16="http://schemas.microsoft.com/office/drawing/2014/main" id="{E78A0CE2-7178-F339-AC07-91B75237C3DD}"/>
              </a:ext>
            </a:extLst>
          </p:cNvPr>
          <p:cNvCxnSpPr>
            <a:cxnSpLocks/>
          </p:cNvCxnSpPr>
          <p:nvPr/>
        </p:nvCxnSpPr>
        <p:spPr>
          <a:xfrm>
            <a:off x="5697792" y="2354580"/>
            <a:ext cx="0" cy="3954780"/>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75CB7750-D4FC-9E52-99E5-7D8D580AA559}"/>
              </a:ext>
            </a:extLst>
          </p:cNvPr>
          <p:cNvCxnSpPr/>
          <p:nvPr/>
        </p:nvCxnSpPr>
        <p:spPr>
          <a:xfrm>
            <a:off x="6624504" y="3206461"/>
            <a:ext cx="926712" cy="926713"/>
          </a:xfrm>
          <a:prstGeom prst="line">
            <a:avLst/>
          </a:prstGeom>
          <a:ln w="28575">
            <a:solidFill>
              <a:srgbClr val="14614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8855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74EF0D6-8FEC-8C38-0229-7061FD6ACEF4}"/>
              </a:ext>
            </a:extLst>
          </p:cNvPr>
          <p:cNvGrpSpPr/>
          <p:nvPr/>
        </p:nvGrpSpPr>
        <p:grpSpPr>
          <a:xfrm rot="10800000">
            <a:off x="6409677" y="4216263"/>
            <a:ext cx="2607322" cy="1401050"/>
            <a:chOff x="2254102" y="2815350"/>
            <a:chExt cx="3882481" cy="2086259"/>
          </a:xfrm>
        </p:grpSpPr>
        <p:sp>
          <p:nvSpPr>
            <p:cNvPr id="3" name="Rectangle 2">
              <a:extLst>
                <a:ext uri="{FF2B5EF4-FFF2-40B4-BE49-F238E27FC236}">
                  <a16:creationId xmlns:a16="http://schemas.microsoft.com/office/drawing/2014/main" id="{96483D24-A88A-51F7-8E50-5875FC251D83}"/>
                </a:ext>
              </a:extLst>
            </p:cNvPr>
            <p:cNvSpPr/>
            <p:nvPr/>
          </p:nvSpPr>
          <p:spPr>
            <a:xfrm>
              <a:off x="2254102" y="2817627"/>
              <a:ext cx="2083982" cy="208398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Isosceles Triangle 3">
              <a:extLst>
                <a:ext uri="{FF2B5EF4-FFF2-40B4-BE49-F238E27FC236}">
                  <a16:creationId xmlns:a16="http://schemas.microsoft.com/office/drawing/2014/main" id="{70B4E648-2F34-015F-6BD5-A17089147BB1}"/>
                </a:ext>
              </a:extLst>
            </p:cNvPr>
            <p:cNvSpPr/>
            <p:nvPr/>
          </p:nvSpPr>
          <p:spPr>
            <a:xfrm rot="5400000">
              <a:off x="4194204" y="2959230"/>
              <a:ext cx="2086259" cy="1798499"/>
            </a:xfrm>
            <a:prstGeom prst="triangle">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01049B7F-9D2D-3625-7CAE-12BF742B3346}"/>
              </a:ext>
            </a:extLst>
          </p:cNvPr>
          <p:cNvGrpSpPr/>
          <p:nvPr/>
        </p:nvGrpSpPr>
        <p:grpSpPr>
          <a:xfrm>
            <a:off x="6796213" y="2195746"/>
            <a:ext cx="3407422" cy="1401050"/>
            <a:chOff x="1062698" y="2815350"/>
            <a:chExt cx="5073885" cy="2086259"/>
          </a:xfrm>
        </p:grpSpPr>
        <p:sp>
          <p:nvSpPr>
            <p:cNvPr id="10" name="Rectangle 9">
              <a:extLst>
                <a:ext uri="{FF2B5EF4-FFF2-40B4-BE49-F238E27FC236}">
                  <a16:creationId xmlns:a16="http://schemas.microsoft.com/office/drawing/2014/main" id="{23495FD1-D58D-B095-56A1-F388A4E10280}"/>
                </a:ext>
              </a:extLst>
            </p:cNvPr>
            <p:cNvSpPr/>
            <p:nvPr/>
          </p:nvSpPr>
          <p:spPr>
            <a:xfrm>
              <a:off x="1062698" y="2817627"/>
              <a:ext cx="3275386" cy="208398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10">
              <a:extLst>
                <a:ext uri="{FF2B5EF4-FFF2-40B4-BE49-F238E27FC236}">
                  <a16:creationId xmlns:a16="http://schemas.microsoft.com/office/drawing/2014/main" id="{F5E68DC7-3B11-C339-FD31-41782B9BCE3A}"/>
                </a:ext>
              </a:extLst>
            </p:cNvPr>
            <p:cNvSpPr/>
            <p:nvPr/>
          </p:nvSpPr>
          <p:spPr>
            <a:xfrm rot="5400000">
              <a:off x="4194204" y="2959230"/>
              <a:ext cx="2086259" cy="1798499"/>
            </a:xfrm>
            <a:prstGeom prst="triangle">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2" name="Group 11">
            <a:extLst>
              <a:ext uri="{FF2B5EF4-FFF2-40B4-BE49-F238E27FC236}">
                <a16:creationId xmlns:a16="http://schemas.microsoft.com/office/drawing/2014/main" id="{6C473979-05EC-174F-DEC8-E7CB88810576}"/>
              </a:ext>
            </a:extLst>
          </p:cNvPr>
          <p:cNvGrpSpPr/>
          <p:nvPr/>
        </p:nvGrpSpPr>
        <p:grpSpPr>
          <a:xfrm>
            <a:off x="2927657" y="4457113"/>
            <a:ext cx="1708045" cy="917822"/>
            <a:chOff x="2254102" y="2815350"/>
            <a:chExt cx="3882481" cy="2086259"/>
          </a:xfrm>
        </p:grpSpPr>
        <p:sp>
          <p:nvSpPr>
            <p:cNvPr id="16" name="Rectangle 15">
              <a:extLst>
                <a:ext uri="{FF2B5EF4-FFF2-40B4-BE49-F238E27FC236}">
                  <a16:creationId xmlns:a16="http://schemas.microsoft.com/office/drawing/2014/main" id="{DE38EB52-1880-BBD0-6C91-22405600DD45}"/>
                </a:ext>
              </a:extLst>
            </p:cNvPr>
            <p:cNvSpPr/>
            <p:nvPr/>
          </p:nvSpPr>
          <p:spPr>
            <a:xfrm>
              <a:off x="2254102" y="2817627"/>
              <a:ext cx="2083982" cy="208398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3">
              <a:extLst>
                <a:ext uri="{FF2B5EF4-FFF2-40B4-BE49-F238E27FC236}">
                  <a16:creationId xmlns:a16="http://schemas.microsoft.com/office/drawing/2014/main" id="{BED6DFBD-3851-5DE7-E40A-788792B323DE}"/>
                </a:ext>
              </a:extLst>
            </p:cNvPr>
            <p:cNvSpPr/>
            <p:nvPr/>
          </p:nvSpPr>
          <p:spPr>
            <a:xfrm rot="5400000">
              <a:off x="4194204" y="2959230"/>
              <a:ext cx="2086259" cy="1798499"/>
            </a:xfrm>
            <a:prstGeom prst="triangle">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A392D231-F2AC-92F3-E117-157A337C3A3C}"/>
              </a:ext>
            </a:extLst>
          </p:cNvPr>
          <p:cNvGrpSpPr/>
          <p:nvPr/>
        </p:nvGrpSpPr>
        <p:grpSpPr>
          <a:xfrm>
            <a:off x="2927657" y="2339678"/>
            <a:ext cx="2607322" cy="1401050"/>
            <a:chOff x="2254102" y="2815350"/>
            <a:chExt cx="3882481" cy="2086259"/>
          </a:xfrm>
        </p:grpSpPr>
        <p:sp>
          <p:nvSpPr>
            <p:cNvPr id="25" name="Rectangle 24">
              <a:extLst>
                <a:ext uri="{FF2B5EF4-FFF2-40B4-BE49-F238E27FC236}">
                  <a16:creationId xmlns:a16="http://schemas.microsoft.com/office/drawing/2014/main" id="{5BF6C550-5682-F386-FBA5-4324CF97278D}"/>
                </a:ext>
              </a:extLst>
            </p:cNvPr>
            <p:cNvSpPr/>
            <p:nvPr/>
          </p:nvSpPr>
          <p:spPr>
            <a:xfrm>
              <a:off x="2254102" y="2817627"/>
              <a:ext cx="2083982" cy="208398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Isosceles Triangle 3">
              <a:extLst>
                <a:ext uri="{FF2B5EF4-FFF2-40B4-BE49-F238E27FC236}">
                  <a16:creationId xmlns:a16="http://schemas.microsoft.com/office/drawing/2014/main" id="{E4F15CE7-DB78-D4B4-5379-D9E124CDC366}"/>
                </a:ext>
              </a:extLst>
            </p:cNvPr>
            <p:cNvSpPr/>
            <p:nvPr/>
          </p:nvSpPr>
          <p:spPr>
            <a:xfrm rot="5400000">
              <a:off x="4194204" y="2959230"/>
              <a:ext cx="2086259" cy="1798499"/>
            </a:xfrm>
            <a:prstGeom prst="triangle">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Content Placeholder 1">
            <a:extLst>
              <a:ext uri="{FF2B5EF4-FFF2-40B4-BE49-F238E27FC236}">
                <a16:creationId xmlns:a16="http://schemas.microsoft.com/office/drawing/2014/main" id="{2BABB876-4031-854A-F4A7-34A5EAD3BDB7}"/>
              </a:ext>
            </a:extLst>
          </p:cNvPr>
          <p:cNvSpPr txBox="1">
            <a:spLocks/>
          </p:cNvSpPr>
          <p:nvPr/>
        </p:nvSpPr>
        <p:spPr>
          <a:xfrm>
            <a:off x="762000" y="1410963"/>
            <a:ext cx="10515600" cy="784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Which one doesn’t belong? Why?</a:t>
            </a:r>
          </a:p>
        </p:txBody>
      </p:sp>
      <p:sp>
        <p:nvSpPr>
          <p:cNvPr id="7" name="Title 1">
            <a:extLst>
              <a:ext uri="{FF2B5EF4-FFF2-40B4-BE49-F238E27FC236}">
                <a16:creationId xmlns:a16="http://schemas.microsoft.com/office/drawing/2014/main" id="{88288C36-4AC1-320A-D6CC-8BEBA5EA218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4</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8699620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196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CF58E-508F-21A1-247E-DDD58429D38D}"/>
            </a:ext>
          </a:extLst>
        </p:cNvPr>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3C53DA78-8A9E-5427-2ED1-21CB74DD8DE5}"/>
              </a:ext>
            </a:extLst>
          </p:cNvPr>
          <p:cNvSpPr/>
          <p:nvPr/>
        </p:nvSpPr>
        <p:spPr>
          <a:xfrm>
            <a:off x="7063257" y="3685094"/>
            <a:ext cx="1136180" cy="1565772"/>
          </a:xfrm>
          <a:prstGeom prst="triangle">
            <a:avLst>
              <a:gd name="adj" fmla="val 47281"/>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iamond 15">
            <a:extLst>
              <a:ext uri="{FF2B5EF4-FFF2-40B4-BE49-F238E27FC236}">
                <a16:creationId xmlns:a16="http://schemas.microsoft.com/office/drawing/2014/main" id="{3C10CB8E-BDA2-174D-3EB7-57F789D9AF49}"/>
              </a:ext>
            </a:extLst>
          </p:cNvPr>
          <p:cNvSpPr/>
          <p:nvPr/>
        </p:nvSpPr>
        <p:spPr>
          <a:xfrm rot="3210277">
            <a:off x="9817605" y="3596805"/>
            <a:ext cx="1546378" cy="2030652"/>
          </a:xfrm>
          <a:prstGeom prst="diamond">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05A382F-E1ED-D75E-DE6C-0E323130EDAC}"/>
              </a:ext>
            </a:extLst>
          </p:cNvPr>
          <p:cNvSpPr/>
          <p:nvPr/>
        </p:nvSpPr>
        <p:spPr>
          <a:xfrm rot="5400000">
            <a:off x="927460" y="3715441"/>
            <a:ext cx="1722451" cy="1667523"/>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0CE8F63D-7D6F-D584-6467-8C92EB1976D3}"/>
              </a:ext>
            </a:extLst>
          </p:cNvPr>
          <p:cNvSpPr/>
          <p:nvPr/>
        </p:nvSpPr>
        <p:spPr>
          <a:xfrm>
            <a:off x="954924" y="2200233"/>
            <a:ext cx="1669345" cy="1486493"/>
          </a:xfrm>
          <a:prstGeom prst="triangle">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Isosceles Triangle 21">
            <a:extLst>
              <a:ext uri="{FF2B5EF4-FFF2-40B4-BE49-F238E27FC236}">
                <a16:creationId xmlns:a16="http://schemas.microsoft.com/office/drawing/2014/main" id="{2498B893-7304-564F-1F02-5DF0AFAF0E86}"/>
              </a:ext>
            </a:extLst>
          </p:cNvPr>
          <p:cNvSpPr/>
          <p:nvPr/>
        </p:nvSpPr>
        <p:spPr>
          <a:xfrm rot="1916157">
            <a:off x="8397631" y="3894528"/>
            <a:ext cx="1228586" cy="1094013"/>
          </a:xfrm>
          <a:prstGeom prst="triangl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ED7324-B075-24FF-600A-7271661301B0}"/>
              </a:ext>
            </a:extLst>
          </p:cNvPr>
          <p:cNvSpPr/>
          <p:nvPr/>
        </p:nvSpPr>
        <p:spPr>
          <a:xfrm>
            <a:off x="7600789" y="2256721"/>
            <a:ext cx="1267670" cy="122724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65EE6BA-D637-4EB1-DA11-3DEF6AC93742}"/>
              </a:ext>
            </a:extLst>
          </p:cNvPr>
          <p:cNvSpPr/>
          <p:nvPr/>
        </p:nvSpPr>
        <p:spPr>
          <a:xfrm rot="10800000">
            <a:off x="9437358" y="2328387"/>
            <a:ext cx="1928855" cy="12676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1">
            <a:extLst>
              <a:ext uri="{FF2B5EF4-FFF2-40B4-BE49-F238E27FC236}">
                <a16:creationId xmlns:a16="http://schemas.microsoft.com/office/drawing/2014/main" id="{23832E5B-99EA-ABC4-BCB7-CB166054E929}"/>
              </a:ext>
            </a:extLst>
          </p:cNvPr>
          <p:cNvSpPr txBox="1">
            <a:spLocks/>
          </p:cNvSpPr>
          <p:nvPr/>
        </p:nvSpPr>
        <p:spPr>
          <a:xfrm>
            <a:off x="762000" y="1410963"/>
            <a:ext cx="10515600" cy="784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Which shapes are used to make this shadow?</a:t>
            </a:r>
          </a:p>
        </p:txBody>
      </p:sp>
      <p:sp>
        <p:nvSpPr>
          <p:cNvPr id="4" name="Title 1">
            <a:extLst>
              <a:ext uri="{FF2B5EF4-FFF2-40B4-BE49-F238E27FC236}">
                <a16:creationId xmlns:a16="http://schemas.microsoft.com/office/drawing/2014/main" id="{5CD35A4F-4274-F9A0-318B-9ABCC0D190E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a:t>
            </a:r>
            <a:endParaRPr lang="en-US" b="1" dirty="0">
              <a:latin typeface="+mn-lt"/>
              <a:cs typeface="Calibri" panose="020F0502020204030204" pitchFamily="34" charset="0"/>
            </a:endParaRPr>
          </a:p>
        </p:txBody>
      </p:sp>
      <p:sp>
        <p:nvSpPr>
          <p:cNvPr id="2" name="Diamond 1">
            <a:extLst>
              <a:ext uri="{FF2B5EF4-FFF2-40B4-BE49-F238E27FC236}">
                <a16:creationId xmlns:a16="http://schemas.microsoft.com/office/drawing/2014/main" id="{A524F4CB-21B1-03DE-1942-AF01C17C024F}"/>
              </a:ext>
            </a:extLst>
          </p:cNvPr>
          <p:cNvSpPr/>
          <p:nvPr/>
        </p:nvSpPr>
        <p:spPr>
          <a:xfrm rot="2287327">
            <a:off x="2440649" y="3031471"/>
            <a:ext cx="2030367" cy="2666210"/>
          </a:xfrm>
          <a:prstGeom prst="diamond">
            <a:avLst/>
          </a:prstGeom>
          <a:solidFill>
            <a:schemeClr val="tx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2402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4114C-24C6-B1E5-47F7-AD0B5553CA21}"/>
            </a:ext>
          </a:extLst>
        </p:cNvPr>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B7CC975D-2FC8-1C22-E0E6-0D61BEA0BC07}"/>
              </a:ext>
            </a:extLst>
          </p:cNvPr>
          <p:cNvSpPr/>
          <p:nvPr/>
        </p:nvSpPr>
        <p:spPr>
          <a:xfrm>
            <a:off x="7063257" y="3685094"/>
            <a:ext cx="1136180" cy="1565772"/>
          </a:xfrm>
          <a:prstGeom prst="triangle">
            <a:avLst>
              <a:gd name="adj" fmla="val 47281"/>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iamond 15">
            <a:extLst>
              <a:ext uri="{FF2B5EF4-FFF2-40B4-BE49-F238E27FC236}">
                <a16:creationId xmlns:a16="http://schemas.microsoft.com/office/drawing/2014/main" id="{2A0E0E9B-DA21-9DF5-0836-98558BB49375}"/>
              </a:ext>
            </a:extLst>
          </p:cNvPr>
          <p:cNvSpPr/>
          <p:nvPr/>
        </p:nvSpPr>
        <p:spPr>
          <a:xfrm rot="3210277">
            <a:off x="9817605" y="3596805"/>
            <a:ext cx="1546378" cy="2030652"/>
          </a:xfrm>
          <a:prstGeom prst="diamond">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F2768B3-BF20-1935-B67B-CDEBE02D0988}"/>
              </a:ext>
            </a:extLst>
          </p:cNvPr>
          <p:cNvSpPr/>
          <p:nvPr/>
        </p:nvSpPr>
        <p:spPr>
          <a:xfrm rot="5400000">
            <a:off x="927460" y="3715441"/>
            <a:ext cx="1722451" cy="166752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Isosceles Triangle 17">
            <a:extLst>
              <a:ext uri="{FF2B5EF4-FFF2-40B4-BE49-F238E27FC236}">
                <a16:creationId xmlns:a16="http://schemas.microsoft.com/office/drawing/2014/main" id="{BA0869F3-BD40-A5AD-A6F8-20D424736274}"/>
              </a:ext>
            </a:extLst>
          </p:cNvPr>
          <p:cNvSpPr/>
          <p:nvPr/>
        </p:nvSpPr>
        <p:spPr>
          <a:xfrm>
            <a:off x="954924" y="2200234"/>
            <a:ext cx="1669345" cy="1486493"/>
          </a:xfrm>
          <a:prstGeom prst="triangl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8DC3057-88F4-6464-66AE-449D9984CE55}"/>
              </a:ext>
            </a:extLst>
          </p:cNvPr>
          <p:cNvSpPr/>
          <p:nvPr/>
        </p:nvSpPr>
        <p:spPr>
          <a:xfrm rot="10800000">
            <a:off x="2622447" y="3685094"/>
            <a:ext cx="2620838" cy="172245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Isosceles Triangle 21">
            <a:extLst>
              <a:ext uri="{FF2B5EF4-FFF2-40B4-BE49-F238E27FC236}">
                <a16:creationId xmlns:a16="http://schemas.microsoft.com/office/drawing/2014/main" id="{0C662003-4D11-9293-D825-7D043FF79F80}"/>
              </a:ext>
            </a:extLst>
          </p:cNvPr>
          <p:cNvSpPr/>
          <p:nvPr/>
        </p:nvSpPr>
        <p:spPr>
          <a:xfrm rot="1916157">
            <a:off x="8397631" y="3894528"/>
            <a:ext cx="1228586" cy="1094013"/>
          </a:xfrm>
          <a:prstGeom prst="triangl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A74204C-6396-BEAC-2ED1-9E4D8B3F0B82}"/>
              </a:ext>
            </a:extLst>
          </p:cNvPr>
          <p:cNvSpPr/>
          <p:nvPr/>
        </p:nvSpPr>
        <p:spPr>
          <a:xfrm rot="2528872">
            <a:off x="7600789" y="2256721"/>
            <a:ext cx="1267670" cy="122724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29BD0D7-7F11-29EE-ABAF-FEE87547FF05}"/>
              </a:ext>
            </a:extLst>
          </p:cNvPr>
          <p:cNvSpPr/>
          <p:nvPr/>
        </p:nvSpPr>
        <p:spPr>
          <a:xfrm rot="10800000">
            <a:off x="9437358" y="2328387"/>
            <a:ext cx="1928855" cy="12676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1">
            <a:extLst>
              <a:ext uri="{FF2B5EF4-FFF2-40B4-BE49-F238E27FC236}">
                <a16:creationId xmlns:a16="http://schemas.microsoft.com/office/drawing/2014/main" id="{7E11727F-82EE-1D29-3511-83AC9B07216F}"/>
              </a:ext>
            </a:extLst>
          </p:cNvPr>
          <p:cNvSpPr txBox="1">
            <a:spLocks/>
          </p:cNvSpPr>
          <p:nvPr/>
        </p:nvSpPr>
        <p:spPr>
          <a:xfrm>
            <a:off x="762000" y="1410963"/>
            <a:ext cx="10515600" cy="784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Which shapes are used to make this picture?</a:t>
            </a:r>
          </a:p>
        </p:txBody>
      </p:sp>
      <p:sp>
        <p:nvSpPr>
          <p:cNvPr id="4" name="Title 1">
            <a:extLst>
              <a:ext uri="{FF2B5EF4-FFF2-40B4-BE49-F238E27FC236}">
                <a16:creationId xmlns:a16="http://schemas.microsoft.com/office/drawing/2014/main" id="{00515EEE-681D-6F6B-81DA-146946C8F4F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636940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376D7-DD82-EB7C-3E21-2F94EF2F3714}"/>
            </a:ext>
          </a:extLst>
        </p:cNvPr>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439F7B29-8DFA-ABDD-E6B2-999318F9C99B}"/>
              </a:ext>
            </a:extLst>
          </p:cNvPr>
          <p:cNvSpPr/>
          <p:nvPr/>
        </p:nvSpPr>
        <p:spPr>
          <a:xfrm>
            <a:off x="7063257" y="3685094"/>
            <a:ext cx="1136180" cy="1565772"/>
          </a:xfrm>
          <a:prstGeom prst="triangle">
            <a:avLst>
              <a:gd name="adj" fmla="val 47281"/>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iamond 15">
            <a:extLst>
              <a:ext uri="{FF2B5EF4-FFF2-40B4-BE49-F238E27FC236}">
                <a16:creationId xmlns:a16="http://schemas.microsoft.com/office/drawing/2014/main" id="{17D94848-C18F-2435-CE54-679B5B90EA09}"/>
              </a:ext>
            </a:extLst>
          </p:cNvPr>
          <p:cNvSpPr/>
          <p:nvPr/>
        </p:nvSpPr>
        <p:spPr>
          <a:xfrm rot="3210277">
            <a:off x="9817605" y="3596805"/>
            <a:ext cx="1546378" cy="2030652"/>
          </a:xfrm>
          <a:prstGeom prst="diamond">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Isosceles Triangle 21">
            <a:extLst>
              <a:ext uri="{FF2B5EF4-FFF2-40B4-BE49-F238E27FC236}">
                <a16:creationId xmlns:a16="http://schemas.microsoft.com/office/drawing/2014/main" id="{83D8E817-CEDB-D259-AF2A-246622E60389}"/>
              </a:ext>
            </a:extLst>
          </p:cNvPr>
          <p:cNvSpPr/>
          <p:nvPr/>
        </p:nvSpPr>
        <p:spPr>
          <a:xfrm rot="1916157">
            <a:off x="8397631" y="3894528"/>
            <a:ext cx="1228586" cy="1094013"/>
          </a:xfrm>
          <a:prstGeom prst="triangl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516FCE-A93C-2ECF-0D39-956FBE15CFE7}"/>
              </a:ext>
            </a:extLst>
          </p:cNvPr>
          <p:cNvSpPr/>
          <p:nvPr/>
        </p:nvSpPr>
        <p:spPr>
          <a:xfrm rot="2528872">
            <a:off x="7600789" y="2256721"/>
            <a:ext cx="1267670" cy="122724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9EDE7A5-9630-6C94-9F06-A1DB5D8BF241}"/>
              </a:ext>
            </a:extLst>
          </p:cNvPr>
          <p:cNvSpPr/>
          <p:nvPr/>
        </p:nvSpPr>
        <p:spPr>
          <a:xfrm rot="5400000">
            <a:off x="9598041" y="2021931"/>
            <a:ext cx="1928855" cy="12676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1">
            <a:extLst>
              <a:ext uri="{FF2B5EF4-FFF2-40B4-BE49-F238E27FC236}">
                <a16:creationId xmlns:a16="http://schemas.microsoft.com/office/drawing/2014/main" id="{1613A442-5F77-20CC-8253-767655AD04F9}"/>
              </a:ext>
            </a:extLst>
          </p:cNvPr>
          <p:cNvSpPr txBox="1">
            <a:spLocks/>
          </p:cNvSpPr>
          <p:nvPr/>
        </p:nvSpPr>
        <p:spPr>
          <a:xfrm>
            <a:off x="762000" y="1410963"/>
            <a:ext cx="10515600" cy="7847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Which shapes are used to make this picture?</a:t>
            </a:r>
          </a:p>
        </p:txBody>
      </p:sp>
      <p:sp>
        <p:nvSpPr>
          <p:cNvPr id="4" name="Title 1">
            <a:extLst>
              <a:ext uri="{FF2B5EF4-FFF2-40B4-BE49-F238E27FC236}">
                <a16:creationId xmlns:a16="http://schemas.microsoft.com/office/drawing/2014/main" id="{FC430077-BD57-92BF-371D-D49A29DDE32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5.2</a:t>
            </a:r>
            <a:endParaRPr lang="en-US" b="1" dirty="0">
              <a:latin typeface="+mn-lt"/>
              <a:cs typeface="Calibri" panose="020F0502020204030204" pitchFamily="34" charset="0"/>
            </a:endParaRPr>
          </a:p>
        </p:txBody>
      </p:sp>
      <p:grpSp>
        <p:nvGrpSpPr>
          <p:cNvPr id="8" name="Group 7">
            <a:extLst>
              <a:ext uri="{FF2B5EF4-FFF2-40B4-BE49-F238E27FC236}">
                <a16:creationId xmlns:a16="http://schemas.microsoft.com/office/drawing/2014/main" id="{B79F241E-0303-EA95-6D93-990E7E717428}"/>
              </a:ext>
            </a:extLst>
          </p:cNvPr>
          <p:cNvGrpSpPr/>
          <p:nvPr/>
        </p:nvGrpSpPr>
        <p:grpSpPr>
          <a:xfrm rot="6110552">
            <a:off x="1783034" y="1610071"/>
            <a:ext cx="3019363" cy="4720276"/>
            <a:chOff x="3069474" y="2215976"/>
            <a:chExt cx="2279408" cy="3563479"/>
          </a:xfrm>
        </p:grpSpPr>
        <p:sp>
          <p:nvSpPr>
            <p:cNvPr id="5" name="Diamond 4">
              <a:extLst>
                <a:ext uri="{FF2B5EF4-FFF2-40B4-BE49-F238E27FC236}">
                  <a16:creationId xmlns:a16="http://schemas.microsoft.com/office/drawing/2014/main" id="{05F66DB9-99A3-6CFE-6657-162C5BDEFF98}"/>
                </a:ext>
              </a:extLst>
            </p:cNvPr>
            <p:cNvSpPr/>
            <p:nvPr/>
          </p:nvSpPr>
          <p:spPr>
            <a:xfrm rot="2385347">
              <a:off x="3069474" y="2215976"/>
              <a:ext cx="1546378" cy="2030652"/>
            </a:xfrm>
            <a:prstGeom prst="diamond">
              <a:avLst/>
            </a:prstGeom>
            <a:solidFill>
              <a:schemeClr val="tx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21">
              <a:extLst>
                <a:ext uri="{FF2B5EF4-FFF2-40B4-BE49-F238E27FC236}">
                  <a16:creationId xmlns:a16="http://schemas.microsoft.com/office/drawing/2014/main" id="{76A8A618-C9FC-267B-0CD0-DBA5681FC217}"/>
                </a:ext>
              </a:extLst>
            </p:cNvPr>
            <p:cNvSpPr/>
            <p:nvPr/>
          </p:nvSpPr>
          <p:spPr>
            <a:xfrm rot="20080963">
              <a:off x="4120296" y="2418020"/>
              <a:ext cx="1228586" cy="1094013"/>
            </a:xfrm>
            <a:prstGeom prst="triangle">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668D1F9-B253-D766-727D-46122BEEBE6A}"/>
                </a:ext>
              </a:extLst>
            </p:cNvPr>
            <p:cNvSpPr/>
            <p:nvPr/>
          </p:nvSpPr>
          <p:spPr>
            <a:xfrm rot="15449078">
              <a:off x="3061383" y="4181193"/>
              <a:ext cx="1928855" cy="126767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50312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DAD2D-2173-3E99-9258-BF73AD3A9128}"/>
            </a:ext>
          </a:extLst>
        </p:cNvPr>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0E4B01BA-0CE8-0580-9827-2E445D35BBC3}"/>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Complete the part part whole model so that the whole is odd. </a:t>
            </a:r>
          </a:p>
          <a:p>
            <a:pPr marL="0" indent="0">
              <a:buFont typeface="Arial" panose="020B0604020202020204" pitchFamily="34" charset="0"/>
              <a:buNone/>
            </a:pPr>
            <a:r>
              <a:rPr lang="en-GB" dirty="0"/>
              <a:t>How many ways are there if the whole is odd </a:t>
            </a:r>
            <a:r>
              <a:rPr lang="en-GB" b="1" dirty="0"/>
              <a:t>and</a:t>
            </a:r>
            <a:r>
              <a:rPr lang="en-GB" dirty="0"/>
              <a:t> less than 20? </a:t>
            </a:r>
          </a:p>
        </p:txBody>
      </p:sp>
      <p:sp>
        <p:nvSpPr>
          <p:cNvPr id="11" name="Title 1">
            <a:extLst>
              <a:ext uri="{FF2B5EF4-FFF2-40B4-BE49-F238E27FC236}">
                <a16:creationId xmlns:a16="http://schemas.microsoft.com/office/drawing/2014/main" id="{F3C602BC-8BD9-BD37-CA12-839C37CC32E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a:t>
            </a:r>
            <a:endParaRPr lang="en-US" b="1" dirty="0">
              <a:latin typeface="+mn-lt"/>
              <a:cs typeface="Calibri" panose="020F0502020204030204" pitchFamily="34" charset="0"/>
            </a:endParaRPr>
          </a:p>
        </p:txBody>
      </p:sp>
      <p:grpSp>
        <p:nvGrpSpPr>
          <p:cNvPr id="12" name="Google Shape;4932;p279">
            <a:extLst>
              <a:ext uri="{FF2B5EF4-FFF2-40B4-BE49-F238E27FC236}">
                <a16:creationId xmlns:a16="http://schemas.microsoft.com/office/drawing/2014/main" id="{26EB64C4-8C89-3D0E-4CEA-A93B1934492D}"/>
              </a:ext>
            </a:extLst>
          </p:cNvPr>
          <p:cNvGrpSpPr/>
          <p:nvPr/>
        </p:nvGrpSpPr>
        <p:grpSpPr>
          <a:xfrm>
            <a:off x="4340469" y="2722180"/>
            <a:ext cx="3358661" cy="3338954"/>
            <a:chOff x="2416863" y="2880000"/>
            <a:chExt cx="1740575" cy="1577700"/>
          </a:xfrm>
        </p:grpSpPr>
        <p:sp>
          <p:nvSpPr>
            <p:cNvPr id="13" name="Google Shape;4933;p279">
              <a:extLst>
                <a:ext uri="{FF2B5EF4-FFF2-40B4-BE49-F238E27FC236}">
                  <a16:creationId xmlns:a16="http://schemas.microsoft.com/office/drawing/2014/main" id="{C59155D5-A9F3-FB09-4C4B-606C4CD9C0D2}"/>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4400" dirty="0">
                <a:ea typeface="Lexend"/>
                <a:cs typeface="Lexend"/>
                <a:sym typeface="Lexend"/>
              </a:endParaRPr>
            </a:p>
          </p:txBody>
        </p:sp>
        <p:sp>
          <p:nvSpPr>
            <p:cNvPr id="14" name="Google Shape;4934;p279">
              <a:extLst>
                <a:ext uri="{FF2B5EF4-FFF2-40B4-BE49-F238E27FC236}">
                  <a16:creationId xmlns:a16="http://schemas.microsoft.com/office/drawing/2014/main" id="{E82EB7E4-95CA-87A6-C992-98118C840FB1}"/>
                </a:ext>
              </a:extLst>
            </p:cNvPr>
            <p:cNvSpPr/>
            <p:nvPr/>
          </p:nvSpPr>
          <p:spPr>
            <a:xfrm>
              <a:off x="2416863"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sp>
          <p:nvSpPr>
            <p:cNvPr id="15" name="Google Shape;4935;p279">
              <a:extLst>
                <a:ext uri="{FF2B5EF4-FFF2-40B4-BE49-F238E27FC236}">
                  <a16:creationId xmlns:a16="http://schemas.microsoft.com/office/drawing/2014/main" id="{6A6B35A0-313D-E2F3-8DF4-0C0BAFE8EAAB}"/>
                </a:ext>
              </a:extLst>
            </p:cNvPr>
            <p:cNvSpPr/>
            <p:nvPr/>
          </p:nvSpPr>
          <p:spPr>
            <a:xfrm>
              <a:off x="3385238"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4400" dirty="0">
                  <a:ea typeface="Lexend"/>
                  <a:cs typeface="Lexend"/>
                  <a:sym typeface="Lexend"/>
                </a:rPr>
                <a:t>7</a:t>
              </a:r>
              <a:endParaRPr sz="4400" dirty="0">
                <a:ea typeface="Lexend"/>
                <a:cs typeface="Lexend"/>
                <a:sym typeface="Lexend"/>
              </a:endParaRPr>
            </a:p>
          </p:txBody>
        </p:sp>
        <p:cxnSp>
          <p:nvCxnSpPr>
            <p:cNvPr id="16" name="Google Shape;4936;p279">
              <a:extLst>
                <a:ext uri="{FF2B5EF4-FFF2-40B4-BE49-F238E27FC236}">
                  <a16:creationId xmlns:a16="http://schemas.microsoft.com/office/drawing/2014/main" id="{26F2821A-C904-41E9-68B6-933EFD72DF70}"/>
                </a:ext>
              </a:extLst>
            </p:cNvPr>
            <p:cNvCxnSpPr>
              <a:cxnSpLocks/>
              <a:stCxn id="13" idx="5"/>
              <a:endCxn id="15" idx="0"/>
            </p:cNvCxnSpPr>
            <p:nvPr/>
          </p:nvCxnSpPr>
          <p:spPr>
            <a:xfrm>
              <a:off x="3545777" y="3458453"/>
              <a:ext cx="225561" cy="321547"/>
            </a:xfrm>
            <a:prstGeom prst="straightConnector1">
              <a:avLst/>
            </a:prstGeom>
            <a:noFill/>
            <a:ln w="38100" cap="flat" cmpd="sng">
              <a:solidFill>
                <a:srgbClr val="000000"/>
              </a:solidFill>
              <a:prstDash val="solid"/>
              <a:round/>
              <a:headEnd type="none" w="med" len="med"/>
              <a:tailEnd type="none" w="med" len="med"/>
            </a:ln>
          </p:spPr>
        </p:cxnSp>
        <p:cxnSp>
          <p:nvCxnSpPr>
            <p:cNvPr id="17" name="Google Shape;4937;p279">
              <a:extLst>
                <a:ext uri="{FF2B5EF4-FFF2-40B4-BE49-F238E27FC236}">
                  <a16:creationId xmlns:a16="http://schemas.microsoft.com/office/drawing/2014/main" id="{95339085-2F08-03B1-B7D4-1F657B911E6F}"/>
                </a:ext>
              </a:extLst>
            </p:cNvPr>
            <p:cNvCxnSpPr>
              <a:stCxn id="13" idx="3"/>
              <a:endCxn id="14" idx="0"/>
            </p:cNvCxnSpPr>
            <p:nvPr/>
          </p:nvCxnSpPr>
          <p:spPr>
            <a:xfrm flipH="1">
              <a:off x="2802949" y="3458453"/>
              <a:ext cx="196800" cy="321600"/>
            </a:xfrm>
            <a:prstGeom prst="straightConnector1">
              <a:avLst/>
            </a:prstGeom>
            <a:noFill/>
            <a:ln w="38100" cap="flat" cmpd="sng">
              <a:solidFill>
                <a:srgbClr val="000000"/>
              </a:solidFill>
              <a:prstDash val="solid"/>
              <a:round/>
              <a:headEnd type="none" w="med" len="med"/>
              <a:tailEnd type="none" w="med" len="med"/>
            </a:ln>
          </p:spPr>
        </p:cxnSp>
      </p:grpSp>
    </p:spTree>
    <p:extLst>
      <p:ext uri="{BB962C8B-B14F-4D97-AF65-F5344CB8AC3E}">
        <p14:creationId xmlns:p14="http://schemas.microsoft.com/office/powerpoint/2010/main" val="4080748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18A9B-ED06-0F68-C1F2-04559549F228}"/>
            </a:ext>
          </a:extLst>
        </p:cNvPr>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A8A545AD-38F5-71A9-481B-79648CEF5D83}"/>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Complete the part part whole model. </a:t>
            </a:r>
          </a:p>
          <a:p>
            <a:pPr marL="0" indent="0">
              <a:buFont typeface="Arial" panose="020B0604020202020204" pitchFamily="34" charset="0"/>
              <a:buNone/>
            </a:pPr>
            <a:r>
              <a:rPr lang="en-GB" dirty="0"/>
              <a:t>How many ways are there?</a:t>
            </a:r>
          </a:p>
        </p:txBody>
      </p:sp>
      <p:sp>
        <p:nvSpPr>
          <p:cNvPr id="11" name="Title 1">
            <a:extLst>
              <a:ext uri="{FF2B5EF4-FFF2-40B4-BE49-F238E27FC236}">
                <a16:creationId xmlns:a16="http://schemas.microsoft.com/office/drawing/2014/main" id="{0F0F9DEA-DD25-E639-5D18-8508A42221C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6.1</a:t>
            </a:r>
            <a:endParaRPr lang="en-US" b="1" dirty="0">
              <a:latin typeface="+mn-lt"/>
              <a:cs typeface="Calibri" panose="020F0502020204030204" pitchFamily="34" charset="0"/>
            </a:endParaRPr>
          </a:p>
        </p:txBody>
      </p:sp>
      <p:grpSp>
        <p:nvGrpSpPr>
          <p:cNvPr id="12" name="Google Shape;4932;p279">
            <a:extLst>
              <a:ext uri="{FF2B5EF4-FFF2-40B4-BE49-F238E27FC236}">
                <a16:creationId xmlns:a16="http://schemas.microsoft.com/office/drawing/2014/main" id="{AF7B7C16-8579-951B-2E4F-3C8625B0913D}"/>
              </a:ext>
            </a:extLst>
          </p:cNvPr>
          <p:cNvGrpSpPr/>
          <p:nvPr/>
        </p:nvGrpSpPr>
        <p:grpSpPr>
          <a:xfrm>
            <a:off x="4340469" y="2722180"/>
            <a:ext cx="3358661" cy="3338954"/>
            <a:chOff x="2416863" y="2880000"/>
            <a:chExt cx="1740575" cy="1577700"/>
          </a:xfrm>
        </p:grpSpPr>
        <p:sp>
          <p:nvSpPr>
            <p:cNvPr id="13" name="Google Shape;4933;p279">
              <a:extLst>
                <a:ext uri="{FF2B5EF4-FFF2-40B4-BE49-F238E27FC236}">
                  <a16:creationId xmlns:a16="http://schemas.microsoft.com/office/drawing/2014/main" id="{0252603B-3D88-1768-B323-A339790A5EA8}"/>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4400" dirty="0">
                  <a:ea typeface="Lexend"/>
                  <a:cs typeface="Lexend"/>
                  <a:sym typeface="Lexend"/>
                </a:rPr>
                <a:t>12</a:t>
              </a:r>
              <a:endParaRPr sz="4400" dirty="0">
                <a:ea typeface="Lexend"/>
                <a:cs typeface="Lexend"/>
                <a:sym typeface="Lexend"/>
              </a:endParaRPr>
            </a:p>
          </p:txBody>
        </p:sp>
        <p:sp>
          <p:nvSpPr>
            <p:cNvPr id="14" name="Google Shape;4934;p279">
              <a:extLst>
                <a:ext uri="{FF2B5EF4-FFF2-40B4-BE49-F238E27FC236}">
                  <a16:creationId xmlns:a16="http://schemas.microsoft.com/office/drawing/2014/main" id="{416CF04D-F5AC-5717-EE24-055005077914}"/>
                </a:ext>
              </a:extLst>
            </p:cNvPr>
            <p:cNvSpPr/>
            <p:nvPr/>
          </p:nvSpPr>
          <p:spPr>
            <a:xfrm>
              <a:off x="2416863"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sp>
          <p:nvSpPr>
            <p:cNvPr id="15" name="Google Shape;4935;p279">
              <a:extLst>
                <a:ext uri="{FF2B5EF4-FFF2-40B4-BE49-F238E27FC236}">
                  <a16:creationId xmlns:a16="http://schemas.microsoft.com/office/drawing/2014/main" id="{B8AEAD6F-874F-E94E-161C-CD45FEEF1DC4}"/>
                </a:ext>
              </a:extLst>
            </p:cNvPr>
            <p:cNvSpPr/>
            <p:nvPr/>
          </p:nvSpPr>
          <p:spPr>
            <a:xfrm>
              <a:off x="3385238"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cxnSp>
          <p:nvCxnSpPr>
            <p:cNvPr id="16" name="Google Shape;4936;p279">
              <a:extLst>
                <a:ext uri="{FF2B5EF4-FFF2-40B4-BE49-F238E27FC236}">
                  <a16:creationId xmlns:a16="http://schemas.microsoft.com/office/drawing/2014/main" id="{5977FACC-BAA4-2118-7D48-D2DEC07D7A5E}"/>
                </a:ext>
              </a:extLst>
            </p:cNvPr>
            <p:cNvCxnSpPr>
              <a:cxnSpLocks/>
              <a:stCxn id="13" idx="5"/>
              <a:endCxn id="15" idx="0"/>
            </p:cNvCxnSpPr>
            <p:nvPr/>
          </p:nvCxnSpPr>
          <p:spPr>
            <a:xfrm>
              <a:off x="3545777" y="3458453"/>
              <a:ext cx="225561" cy="321547"/>
            </a:xfrm>
            <a:prstGeom prst="straightConnector1">
              <a:avLst/>
            </a:prstGeom>
            <a:noFill/>
            <a:ln w="38100" cap="flat" cmpd="sng">
              <a:solidFill>
                <a:srgbClr val="000000"/>
              </a:solidFill>
              <a:prstDash val="solid"/>
              <a:round/>
              <a:headEnd type="none" w="med" len="med"/>
              <a:tailEnd type="none" w="med" len="med"/>
            </a:ln>
          </p:spPr>
        </p:cxnSp>
        <p:cxnSp>
          <p:nvCxnSpPr>
            <p:cNvPr id="17" name="Google Shape;4937;p279">
              <a:extLst>
                <a:ext uri="{FF2B5EF4-FFF2-40B4-BE49-F238E27FC236}">
                  <a16:creationId xmlns:a16="http://schemas.microsoft.com/office/drawing/2014/main" id="{BB8DB011-0818-20FF-A867-E3EDBFA34C9A}"/>
                </a:ext>
              </a:extLst>
            </p:cNvPr>
            <p:cNvCxnSpPr>
              <a:stCxn id="13" idx="3"/>
              <a:endCxn id="14" idx="0"/>
            </p:cNvCxnSpPr>
            <p:nvPr/>
          </p:nvCxnSpPr>
          <p:spPr>
            <a:xfrm flipH="1">
              <a:off x="2802949" y="3458453"/>
              <a:ext cx="196800" cy="321600"/>
            </a:xfrm>
            <a:prstGeom prst="straightConnector1">
              <a:avLst/>
            </a:prstGeom>
            <a:noFill/>
            <a:ln w="38100" cap="flat" cmpd="sng">
              <a:solidFill>
                <a:srgbClr val="000000"/>
              </a:solidFill>
              <a:prstDash val="solid"/>
              <a:round/>
              <a:headEnd type="none" w="med" len="med"/>
              <a:tailEnd type="none" w="med" len="med"/>
            </a:ln>
          </p:spPr>
        </p:cxnSp>
      </p:grpSp>
    </p:spTree>
    <p:extLst>
      <p:ext uri="{BB962C8B-B14F-4D97-AF65-F5344CB8AC3E}">
        <p14:creationId xmlns:p14="http://schemas.microsoft.com/office/powerpoint/2010/main" val="1437732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C21A0-EF05-19C3-D2BB-29314896B592}"/>
            </a:ext>
          </a:extLst>
        </p:cNvPr>
        <p:cNvGrpSpPr/>
        <p:nvPr/>
      </p:nvGrpSpPr>
      <p:grpSpPr>
        <a:xfrm>
          <a:off x="0" y="0"/>
          <a:ext cx="0" cy="0"/>
          <a:chOff x="0" y="0"/>
          <a:chExt cx="0" cy="0"/>
        </a:xfrm>
      </p:grpSpPr>
      <p:sp>
        <p:nvSpPr>
          <p:cNvPr id="10" name="Content Placeholder 1">
            <a:extLst>
              <a:ext uri="{FF2B5EF4-FFF2-40B4-BE49-F238E27FC236}">
                <a16:creationId xmlns:a16="http://schemas.microsoft.com/office/drawing/2014/main" id="{08FC872B-C9A9-8786-9D1D-A431A59B595C}"/>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Complete the model. </a:t>
            </a:r>
          </a:p>
          <a:p>
            <a:pPr marL="0" indent="0">
              <a:buNone/>
            </a:pPr>
            <a:r>
              <a:rPr lang="en-GB" dirty="0"/>
              <a:t>How many ways are there?</a:t>
            </a:r>
          </a:p>
        </p:txBody>
      </p:sp>
      <p:sp>
        <p:nvSpPr>
          <p:cNvPr id="11" name="Title 1">
            <a:extLst>
              <a:ext uri="{FF2B5EF4-FFF2-40B4-BE49-F238E27FC236}">
                <a16:creationId xmlns:a16="http://schemas.microsoft.com/office/drawing/2014/main" id="{92E9A322-4238-90E2-D995-DA61E77E47F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6.2</a:t>
            </a:r>
            <a:endParaRPr lang="en-US" b="1" dirty="0">
              <a:latin typeface="+mn-lt"/>
              <a:cs typeface="Calibri" panose="020F0502020204030204" pitchFamily="34" charset="0"/>
            </a:endParaRPr>
          </a:p>
        </p:txBody>
      </p:sp>
      <p:grpSp>
        <p:nvGrpSpPr>
          <p:cNvPr id="12" name="Google Shape;4932;p279">
            <a:extLst>
              <a:ext uri="{FF2B5EF4-FFF2-40B4-BE49-F238E27FC236}">
                <a16:creationId xmlns:a16="http://schemas.microsoft.com/office/drawing/2014/main" id="{2F67CF87-5731-A529-3F5C-A64ADE808EC6}"/>
              </a:ext>
            </a:extLst>
          </p:cNvPr>
          <p:cNvGrpSpPr/>
          <p:nvPr/>
        </p:nvGrpSpPr>
        <p:grpSpPr>
          <a:xfrm>
            <a:off x="3493541" y="2722180"/>
            <a:ext cx="4251962" cy="3394925"/>
            <a:chOff x="1977956" y="2880000"/>
            <a:chExt cx="2203515" cy="1604147"/>
          </a:xfrm>
        </p:grpSpPr>
        <p:sp>
          <p:nvSpPr>
            <p:cNvPr id="13" name="Google Shape;4933;p279">
              <a:extLst>
                <a:ext uri="{FF2B5EF4-FFF2-40B4-BE49-F238E27FC236}">
                  <a16:creationId xmlns:a16="http://schemas.microsoft.com/office/drawing/2014/main" id="{2669498D-FA0F-F77C-28B1-B77D31E4BBA5}"/>
                </a:ext>
              </a:extLst>
            </p:cNvPr>
            <p:cNvSpPr/>
            <p:nvPr/>
          </p:nvSpPr>
          <p:spPr>
            <a:xfrm>
              <a:off x="2886663" y="28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GB" sz="4400" dirty="0">
                  <a:ea typeface="Lexend"/>
                  <a:cs typeface="Lexend"/>
                  <a:sym typeface="Lexend"/>
                </a:rPr>
                <a:t>5</a:t>
              </a:r>
              <a:endParaRPr sz="4400" dirty="0">
                <a:ea typeface="Lexend"/>
                <a:cs typeface="Lexend"/>
                <a:sym typeface="Lexend"/>
              </a:endParaRPr>
            </a:p>
          </p:txBody>
        </p:sp>
        <p:sp>
          <p:nvSpPr>
            <p:cNvPr id="14" name="Google Shape;4934;p279">
              <a:extLst>
                <a:ext uri="{FF2B5EF4-FFF2-40B4-BE49-F238E27FC236}">
                  <a16:creationId xmlns:a16="http://schemas.microsoft.com/office/drawing/2014/main" id="{D968F071-CE55-33C1-BA98-E42E9A3616C8}"/>
                </a:ext>
              </a:extLst>
            </p:cNvPr>
            <p:cNvSpPr/>
            <p:nvPr/>
          </p:nvSpPr>
          <p:spPr>
            <a:xfrm>
              <a:off x="1977956" y="3780000"/>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sp>
          <p:nvSpPr>
            <p:cNvPr id="15" name="Google Shape;4935;p279">
              <a:extLst>
                <a:ext uri="{FF2B5EF4-FFF2-40B4-BE49-F238E27FC236}">
                  <a16:creationId xmlns:a16="http://schemas.microsoft.com/office/drawing/2014/main" id="{074E2E1F-D011-DF8B-C2BF-8E08D8D904EB}"/>
                </a:ext>
              </a:extLst>
            </p:cNvPr>
            <p:cNvSpPr/>
            <p:nvPr/>
          </p:nvSpPr>
          <p:spPr>
            <a:xfrm>
              <a:off x="2886663" y="3806447"/>
              <a:ext cx="772200" cy="677700"/>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cxnSp>
          <p:nvCxnSpPr>
            <p:cNvPr id="16" name="Google Shape;4936;p279">
              <a:extLst>
                <a:ext uri="{FF2B5EF4-FFF2-40B4-BE49-F238E27FC236}">
                  <a16:creationId xmlns:a16="http://schemas.microsoft.com/office/drawing/2014/main" id="{134C8AB3-7A41-2512-54D5-603C295D97BB}"/>
                </a:ext>
              </a:extLst>
            </p:cNvPr>
            <p:cNvCxnSpPr>
              <a:cxnSpLocks/>
              <a:endCxn id="2" idx="0"/>
            </p:cNvCxnSpPr>
            <p:nvPr/>
          </p:nvCxnSpPr>
          <p:spPr>
            <a:xfrm>
              <a:off x="3658863" y="3218850"/>
              <a:ext cx="522608" cy="561150"/>
            </a:xfrm>
            <a:prstGeom prst="straightConnector1">
              <a:avLst/>
            </a:prstGeom>
            <a:noFill/>
            <a:ln w="38100" cap="flat" cmpd="sng">
              <a:solidFill>
                <a:srgbClr val="000000"/>
              </a:solidFill>
              <a:prstDash val="solid"/>
              <a:round/>
              <a:headEnd type="none" w="med" len="med"/>
              <a:tailEnd type="none" w="med" len="med"/>
            </a:ln>
          </p:spPr>
        </p:cxnSp>
        <p:cxnSp>
          <p:nvCxnSpPr>
            <p:cNvPr id="17" name="Google Shape;4937;p279">
              <a:extLst>
                <a:ext uri="{FF2B5EF4-FFF2-40B4-BE49-F238E27FC236}">
                  <a16:creationId xmlns:a16="http://schemas.microsoft.com/office/drawing/2014/main" id="{69F4DCF6-423C-A9F2-0759-B512207761D7}"/>
                </a:ext>
              </a:extLst>
            </p:cNvPr>
            <p:cNvCxnSpPr>
              <a:cxnSpLocks/>
              <a:stCxn id="13" idx="2"/>
              <a:endCxn id="14" idx="0"/>
            </p:cNvCxnSpPr>
            <p:nvPr/>
          </p:nvCxnSpPr>
          <p:spPr>
            <a:xfrm flipH="1">
              <a:off x="2364056" y="3218850"/>
              <a:ext cx="522607" cy="561150"/>
            </a:xfrm>
            <a:prstGeom prst="straightConnector1">
              <a:avLst/>
            </a:prstGeom>
            <a:noFill/>
            <a:ln w="38100" cap="flat" cmpd="sng">
              <a:solidFill>
                <a:srgbClr val="000000"/>
              </a:solidFill>
              <a:prstDash val="solid"/>
              <a:round/>
              <a:headEnd type="none" w="med" len="med"/>
              <a:tailEnd type="none" w="med" len="med"/>
            </a:ln>
          </p:spPr>
        </p:cxnSp>
      </p:grpSp>
      <p:sp>
        <p:nvSpPr>
          <p:cNvPr id="2" name="Google Shape;4935;p279">
            <a:extLst>
              <a:ext uri="{FF2B5EF4-FFF2-40B4-BE49-F238E27FC236}">
                <a16:creationId xmlns:a16="http://schemas.microsoft.com/office/drawing/2014/main" id="{AD5028B1-1209-5B41-45ED-AFFADDE6BE88}"/>
              </a:ext>
            </a:extLst>
          </p:cNvPr>
          <p:cNvSpPr/>
          <p:nvPr/>
        </p:nvSpPr>
        <p:spPr>
          <a:xfrm>
            <a:off x="7000473" y="4626888"/>
            <a:ext cx="1490058" cy="1434246"/>
          </a:xfrm>
          <a:prstGeom prst="ellipse">
            <a:avLst/>
          </a:prstGeom>
          <a:noFill/>
          <a:ln w="3810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endParaRPr sz="1600">
              <a:latin typeface="Lexend"/>
              <a:ea typeface="Lexend"/>
              <a:cs typeface="Lexend"/>
              <a:sym typeface="Lexend"/>
            </a:endParaRPr>
          </a:p>
        </p:txBody>
      </p:sp>
      <p:cxnSp>
        <p:nvCxnSpPr>
          <p:cNvPr id="6" name="Google Shape;4936;p279">
            <a:extLst>
              <a:ext uri="{FF2B5EF4-FFF2-40B4-BE49-F238E27FC236}">
                <a16:creationId xmlns:a16="http://schemas.microsoft.com/office/drawing/2014/main" id="{C9B7AF74-EAA6-09E2-761E-C38E14AC2110}"/>
              </a:ext>
            </a:extLst>
          </p:cNvPr>
          <p:cNvCxnSpPr>
            <a:cxnSpLocks/>
            <a:stCxn id="13" idx="4"/>
            <a:endCxn id="15" idx="0"/>
          </p:cNvCxnSpPr>
          <p:nvPr/>
        </p:nvCxnSpPr>
        <p:spPr>
          <a:xfrm>
            <a:off x="5992036" y="4156426"/>
            <a:ext cx="0" cy="526433"/>
          </a:xfrm>
          <a:prstGeom prst="straightConnector1">
            <a:avLst/>
          </a:prstGeom>
          <a:noFill/>
          <a:ln w="38100" cap="flat" cmpd="sng">
            <a:solidFill>
              <a:srgbClr val="000000"/>
            </a:solidFill>
            <a:prstDash val="solid"/>
            <a:round/>
            <a:headEnd type="none" w="med" len="med"/>
            <a:tailEnd type="none" w="med" len="med"/>
          </a:ln>
        </p:spPr>
      </p:cxnSp>
    </p:spTree>
    <p:extLst>
      <p:ext uri="{BB962C8B-B14F-4D97-AF65-F5344CB8AC3E}">
        <p14:creationId xmlns:p14="http://schemas.microsoft.com/office/powerpoint/2010/main" val="543100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6436-6815-E690-0442-7ED551071BA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E3A6CB-31E6-FE4D-8012-ED553E57DCE5}"/>
              </a:ext>
            </a:extLst>
          </p:cNvPr>
          <p:cNvSpPr/>
          <p:nvPr/>
        </p:nvSpPr>
        <p:spPr>
          <a:xfrm>
            <a:off x="4085303" y="3234252"/>
            <a:ext cx="1342103"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4467E25-9495-D557-3742-038C4410C5D5}"/>
              </a:ext>
            </a:extLst>
          </p:cNvPr>
          <p:cNvSpPr/>
          <p:nvPr/>
        </p:nvSpPr>
        <p:spPr>
          <a:xfrm>
            <a:off x="6096000" y="3234253"/>
            <a:ext cx="3020962"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
            <a:extLst>
              <a:ext uri="{FF2B5EF4-FFF2-40B4-BE49-F238E27FC236}">
                <a16:creationId xmlns:a16="http://schemas.microsoft.com/office/drawing/2014/main" id="{BB412252-875E-43B9-B49E-14223DE5563F}"/>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What is the same and what is different about these two shapes?</a:t>
            </a:r>
          </a:p>
        </p:txBody>
      </p:sp>
      <p:sp>
        <p:nvSpPr>
          <p:cNvPr id="12" name="Title 1">
            <a:extLst>
              <a:ext uri="{FF2B5EF4-FFF2-40B4-BE49-F238E27FC236}">
                <a16:creationId xmlns:a16="http://schemas.microsoft.com/office/drawing/2014/main" id="{16D079D4-6B40-4321-F7EC-8AE39AC111C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7</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69852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82268-4350-C8C0-6FAC-51A5D4ECC45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3886839-0A34-E30B-F771-4AD499334EC9}"/>
              </a:ext>
            </a:extLst>
          </p:cNvPr>
          <p:cNvSpPr/>
          <p:nvPr/>
        </p:nvSpPr>
        <p:spPr>
          <a:xfrm>
            <a:off x="4085303" y="3234252"/>
            <a:ext cx="1342103"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DC29084-7FE8-A82D-8EEB-1894F7F31175}"/>
              </a:ext>
            </a:extLst>
          </p:cNvPr>
          <p:cNvSpPr/>
          <p:nvPr/>
        </p:nvSpPr>
        <p:spPr>
          <a:xfrm>
            <a:off x="6096000" y="3234253"/>
            <a:ext cx="3020962"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
            <a:extLst>
              <a:ext uri="{FF2B5EF4-FFF2-40B4-BE49-F238E27FC236}">
                <a16:creationId xmlns:a16="http://schemas.microsoft.com/office/drawing/2014/main" id="{65E9B45D-B842-C8D0-1851-80F56552491A}"/>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What is the same and what is different about these two shapes?</a:t>
            </a:r>
          </a:p>
          <a:p>
            <a:pPr marL="0" indent="0">
              <a:buFont typeface="Arial" panose="020B0604020202020204" pitchFamily="34" charset="0"/>
              <a:buNone/>
            </a:pPr>
            <a:r>
              <a:rPr lang="en-GB" dirty="0"/>
              <a:t>Can you use these words? </a:t>
            </a:r>
          </a:p>
          <a:p>
            <a:pPr marL="0" indent="0">
              <a:buFont typeface="Arial" panose="020B0604020202020204" pitchFamily="34" charset="0"/>
              <a:buNone/>
            </a:pPr>
            <a:endParaRPr lang="en-GB" b="1" dirty="0"/>
          </a:p>
          <a:p>
            <a:pPr marL="0" indent="0">
              <a:buFont typeface="Arial" panose="020B0604020202020204" pitchFamily="34" charset="0"/>
              <a:buNone/>
            </a:pPr>
            <a:r>
              <a:rPr lang="en-GB" b="1" dirty="0"/>
              <a:t>Longer</a:t>
            </a:r>
          </a:p>
          <a:p>
            <a:pPr marL="0" indent="0">
              <a:buFont typeface="Arial" panose="020B0604020202020204" pitchFamily="34" charset="0"/>
              <a:buNone/>
            </a:pPr>
            <a:r>
              <a:rPr lang="en-GB" b="1" dirty="0"/>
              <a:t>Shorter</a:t>
            </a:r>
          </a:p>
          <a:p>
            <a:pPr marL="0" indent="0">
              <a:buFont typeface="Arial" panose="020B0604020202020204" pitchFamily="34" charset="0"/>
              <a:buNone/>
            </a:pPr>
            <a:r>
              <a:rPr lang="en-GB" b="1" dirty="0"/>
              <a:t>Sides</a:t>
            </a:r>
          </a:p>
          <a:p>
            <a:pPr marL="0" indent="0">
              <a:buFont typeface="Arial" panose="020B0604020202020204" pitchFamily="34" charset="0"/>
              <a:buNone/>
            </a:pPr>
            <a:r>
              <a:rPr lang="en-GB" b="1" dirty="0"/>
              <a:t>Equal</a:t>
            </a:r>
          </a:p>
          <a:p>
            <a:pPr marL="0" indent="0">
              <a:buFont typeface="Arial" panose="020B0604020202020204" pitchFamily="34" charset="0"/>
              <a:buNone/>
            </a:pPr>
            <a:r>
              <a:rPr lang="en-GB" b="1" dirty="0"/>
              <a:t>Vertical</a:t>
            </a:r>
          </a:p>
          <a:p>
            <a:pPr marL="0" indent="0">
              <a:buFont typeface="Arial" panose="020B0604020202020204" pitchFamily="34" charset="0"/>
              <a:buNone/>
            </a:pPr>
            <a:r>
              <a:rPr lang="en-GB" b="1" dirty="0"/>
              <a:t>Horizontal</a:t>
            </a:r>
          </a:p>
        </p:txBody>
      </p:sp>
      <p:sp>
        <p:nvSpPr>
          <p:cNvPr id="12" name="Title 1">
            <a:extLst>
              <a:ext uri="{FF2B5EF4-FFF2-40B4-BE49-F238E27FC236}">
                <a16:creationId xmlns:a16="http://schemas.microsoft.com/office/drawing/2014/main" id="{CA626BB7-89B9-C4E4-C874-BA40FE00412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7.1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611431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086D8-9DFA-C11B-8180-47681D1D96B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05A7F5-2D53-8486-608A-226502A830D6}"/>
              </a:ext>
            </a:extLst>
          </p:cNvPr>
          <p:cNvSpPr>
            <a:spLocks noGrp="1"/>
          </p:cNvSpPr>
          <p:nvPr>
            <p:ph idx="1"/>
          </p:nvPr>
        </p:nvSpPr>
        <p:spPr>
          <a:xfrm>
            <a:off x="762000" y="1410963"/>
            <a:ext cx="10515600" cy="784783"/>
          </a:xfrm>
        </p:spPr>
        <p:txBody>
          <a:bodyPr/>
          <a:lstStyle/>
          <a:p>
            <a:pPr marL="0" indent="0">
              <a:buNone/>
            </a:pPr>
            <a:r>
              <a:rPr lang="en-GB" dirty="0"/>
              <a:t>Which numbers can be matched to a ten frame?</a:t>
            </a:r>
          </a:p>
        </p:txBody>
      </p:sp>
      <p:sp>
        <p:nvSpPr>
          <p:cNvPr id="62" name="TextBox 61">
            <a:extLst>
              <a:ext uri="{FF2B5EF4-FFF2-40B4-BE49-F238E27FC236}">
                <a16:creationId xmlns:a16="http://schemas.microsoft.com/office/drawing/2014/main" id="{11C916BB-C961-2781-5C92-2918DB715E24}"/>
              </a:ext>
            </a:extLst>
          </p:cNvPr>
          <p:cNvSpPr txBox="1"/>
          <p:nvPr/>
        </p:nvSpPr>
        <p:spPr>
          <a:xfrm>
            <a:off x="2752056" y="2082495"/>
            <a:ext cx="811734" cy="523220"/>
          </a:xfrm>
          <a:prstGeom prst="rect">
            <a:avLst/>
          </a:prstGeom>
          <a:noFill/>
          <a:ln w="28575">
            <a:solidFill>
              <a:schemeClr val="tx1"/>
            </a:solidFill>
          </a:ln>
        </p:spPr>
        <p:txBody>
          <a:bodyPr wrap="square" rtlCol="0" anchor="ctr">
            <a:spAutoFit/>
          </a:bodyPr>
          <a:lstStyle/>
          <a:p>
            <a:pPr algn="ctr"/>
            <a:r>
              <a:rPr lang="en-GB" sz="2800"/>
              <a:t>1</a:t>
            </a:r>
          </a:p>
        </p:txBody>
      </p:sp>
      <p:sp>
        <p:nvSpPr>
          <p:cNvPr id="63" name="TextBox 62">
            <a:extLst>
              <a:ext uri="{FF2B5EF4-FFF2-40B4-BE49-F238E27FC236}">
                <a16:creationId xmlns:a16="http://schemas.microsoft.com/office/drawing/2014/main" id="{9FCC3E1D-3218-4DF3-EC53-1283782CC25A}"/>
              </a:ext>
            </a:extLst>
          </p:cNvPr>
          <p:cNvSpPr txBox="1"/>
          <p:nvPr/>
        </p:nvSpPr>
        <p:spPr>
          <a:xfrm>
            <a:off x="3698597" y="2082495"/>
            <a:ext cx="811734" cy="523220"/>
          </a:xfrm>
          <a:prstGeom prst="rect">
            <a:avLst/>
          </a:prstGeom>
          <a:noFill/>
          <a:ln w="28575">
            <a:solidFill>
              <a:schemeClr val="tx1"/>
            </a:solidFill>
          </a:ln>
        </p:spPr>
        <p:txBody>
          <a:bodyPr wrap="square" rtlCol="0" anchor="ctr">
            <a:spAutoFit/>
          </a:bodyPr>
          <a:lstStyle/>
          <a:p>
            <a:pPr algn="ctr"/>
            <a:r>
              <a:rPr lang="en-GB" sz="2800" dirty="0"/>
              <a:t>2</a:t>
            </a:r>
          </a:p>
        </p:txBody>
      </p:sp>
      <p:sp>
        <p:nvSpPr>
          <p:cNvPr id="64" name="TextBox 63">
            <a:extLst>
              <a:ext uri="{FF2B5EF4-FFF2-40B4-BE49-F238E27FC236}">
                <a16:creationId xmlns:a16="http://schemas.microsoft.com/office/drawing/2014/main" id="{22917559-06E8-EEDC-7052-26D9657E861B}"/>
              </a:ext>
            </a:extLst>
          </p:cNvPr>
          <p:cNvSpPr txBox="1"/>
          <p:nvPr/>
        </p:nvSpPr>
        <p:spPr>
          <a:xfrm>
            <a:off x="4645138" y="2082495"/>
            <a:ext cx="811734" cy="523220"/>
          </a:xfrm>
          <a:prstGeom prst="rect">
            <a:avLst/>
          </a:prstGeom>
          <a:noFill/>
          <a:ln w="28575">
            <a:solidFill>
              <a:schemeClr val="tx1"/>
            </a:solidFill>
          </a:ln>
        </p:spPr>
        <p:txBody>
          <a:bodyPr wrap="square" rtlCol="0" anchor="ctr">
            <a:spAutoFit/>
          </a:bodyPr>
          <a:lstStyle/>
          <a:p>
            <a:pPr algn="ctr"/>
            <a:r>
              <a:rPr lang="en-GB" sz="2800" dirty="0"/>
              <a:t>3</a:t>
            </a:r>
          </a:p>
        </p:txBody>
      </p:sp>
      <p:sp>
        <p:nvSpPr>
          <p:cNvPr id="65" name="TextBox 64">
            <a:extLst>
              <a:ext uri="{FF2B5EF4-FFF2-40B4-BE49-F238E27FC236}">
                <a16:creationId xmlns:a16="http://schemas.microsoft.com/office/drawing/2014/main" id="{11178B6C-0D81-9057-0B5B-76CD08A4DE03}"/>
              </a:ext>
            </a:extLst>
          </p:cNvPr>
          <p:cNvSpPr txBox="1"/>
          <p:nvPr/>
        </p:nvSpPr>
        <p:spPr>
          <a:xfrm>
            <a:off x="5591679" y="2082495"/>
            <a:ext cx="811734" cy="523220"/>
          </a:xfrm>
          <a:prstGeom prst="rect">
            <a:avLst/>
          </a:prstGeom>
          <a:noFill/>
          <a:ln w="28575">
            <a:solidFill>
              <a:schemeClr val="tx1"/>
            </a:solidFill>
          </a:ln>
        </p:spPr>
        <p:txBody>
          <a:bodyPr wrap="square" rtlCol="0" anchor="ctr">
            <a:spAutoFit/>
          </a:bodyPr>
          <a:lstStyle/>
          <a:p>
            <a:pPr algn="ctr"/>
            <a:r>
              <a:rPr lang="en-GB" sz="2800" dirty="0"/>
              <a:t>4</a:t>
            </a:r>
          </a:p>
        </p:txBody>
      </p:sp>
      <p:sp>
        <p:nvSpPr>
          <p:cNvPr id="66" name="TextBox 65">
            <a:extLst>
              <a:ext uri="{FF2B5EF4-FFF2-40B4-BE49-F238E27FC236}">
                <a16:creationId xmlns:a16="http://schemas.microsoft.com/office/drawing/2014/main" id="{D87E2ED9-CBCC-17C3-E58F-410821CF7BE7}"/>
              </a:ext>
            </a:extLst>
          </p:cNvPr>
          <p:cNvSpPr txBox="1"/>
          <p:nvPr/>
        </p:nvSpPr>
        <p:spPr>
          <a:xfrm>
            <a:off x="6528773" y="2082495"/>
            <a:ext cx="811734" cy="523220"/>
          </a:xfrm>
          <a:prstGeom prst="rect">
            <a:avLst/>
          </a:prstGeom>
          <a:noFill/>
          <a:ln w="28575">
            <a:solidFill>
              <a:schemeClr val="tx1"/>
            </a:solidFill>
          </a:ln>
        </p:spPr>
        <p:txBody>
          <a:bodyPr wrap="square" rtlCol="0" anchor="ctr">
            <a:spAutoFit/>
          </a:bodyPr>
          <a:lstStyle/>
          <a:p>
            <a:pPr algn="ctr"/>
            <a:r>
              <a:rPr lang="en-GB" sz="2800" dirty="0"/>
              <a:t>5</a:t>
            </a:r>
          </a:p>
        </p:txBody>
      </p:sp>
      <p:sp>
        <p:nvSpPr>
          <p:cNvPr id="67" name="TextBox 66">
            <a:extLst>
              <a:ext uri="{FF2B5EF4-FFF2-40B4-BE49-F238E27FC236}">
                <a16:creationId xmlns:a16="http://schemas.microsoft.com/office/drawing/2014/main" id="{5B1CFF4B-938C-8FDA-5CAE-CEF102E25159}"/>
              </a:ext>
            </a:extLst>
          </p:cNvPr>
          <p:cNvSpPr txBox="1"/>
          <p:nvPr/>
        </p:nvSpPr>
        <p:spPr>
          <a:xfrm>
            <a:off x="7465867" y="2082495"/>
            <a:ext cx="811734" cy="523220"/>
          </a:xfrm>
          <a:prstGeom prst="rect">
            <a:avLst/>
          </a:prstGeom>
          <a:noFill/>
          <a:ln w="28575">
            <a:solidFill>
              <a:schemeClr val="tx1"/>
            </a:solidFill>
          </a:ln>
        </p:spPr>
        <p:txBody>
          <a:bodyPr wrap="square" rtlCol="0" anchor="ctr">
            <a:spAutoFit/>
          </a:bodyPr>
          <a:lstStyle/>
          <a:p>
            <a:pPr algn="ctr"/>
            <a:r>
              <a:rPr lang="en-GB" sz="2800" dirty="0"/>
              <a:t>6</a:t>
            </a:r>
          </a:p>
        </p:txBody>
      </p:sp>
      <p:sp>
        <p:nvSpPr>
          <p:cNvPr id="68" name="TextBox 67">
            <a:extLst>
              <a:ext uri="{FF2B5EF4-FFF2-40B4-BE49-F238E27FC236}">
                <a16:creationId xmlns:a16="http://schemas.microsoft.com/office/drawing/2014/main" id="{C55360D8-2F23-D8B5-7166-82F601D17A78}"/>
              </a:ext>
            </a:extLst>
          </p:cNvPr>
          <p:cNvSpPr txBox="1"/>
          <p:nvPr/>
        </p:nvSpPr>
        <p:spPr>
          <a:xfrm>
            <a:off x="8402153" y="2082495"/>
            <a:ext cx="811734" cy="523220"/>
          </a:xfrm>
          <a:prstGeom prst="rect">
            <a:avLst/>
          </a:prstGeom>
          <a:noFill/>
          <a:ln w="28575">
            <a:solidFill>
              <a:schemeClr val="tx1"/>
            </a:solidFill>
          </a:ln>
        </p:spPr>
        <p:txBody>
          <a:bodyPr wrap="square" rtlCol="0" anchor="ctr">
            <a:spAutoFit/>
          </a:bodyPr>
          <a:lstStyle/>
          <a:p>
            <a:pPr algn="ctr"/>
            <a:r>
              <a:rPr lang="en-GB" sz="2800" dirty="0"/>
              <a:t>7</a:t>
            </a:r>
          </a:p>
        </p:txBody>
      </p:sp>
      <p:grpSp>
        <p:nvGrpSpPr>
          <p:cNvPr id="27" name="Group 26">
            <a:extLst>
              <a:ext uri="{FF2B5EF4-FFF2-40B4-BE49-F238E27FC236}">
                <a16:creationId xmlns:a16="http://schemas.microsoft.com/office/drawing/2014/main" id="{7BFC3072-1C28-E809-4CD1-79FDF8983114}"/>
              </a:ext>
            </a:extLst>
          </p:cNvPr>
          <p:cNvGrpSpPr/>
          <p:nvPr/>
        </p:nvGrpSpPr>
        <p:grpSpPr>
          <a:xfrm>
            <a:off x="7552927" y="3047410"/>
            <a:ext cx="2627225" cy="1014164"/>
            <a:chOff x="6321412" y="1141746"/>
            <a:chExt cx="3306084" cy="1276218"/>
          </a:xfrm>
        </p:grpSpPr>
        <p:graphicFrame>
          <p:nvGraphicFramePr>
            <p:cNvPr id="9" name="Google Shape;7970;p290">
              <a:extLst>
                <a:ext uri="{FF2B5EF4-FFF2-40B4-BE49-F238E27FC236}">
                  <a16:creationId xmlns:a16="http://schemas.microsoft.com/office/drawing/2014/main" id="{1A74BA6D-CA05-1BD6-A9E6-3504D0278EA1}"/>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 name="Google Shape;7972;p290">
              <a:extLst>
                <a:ext uri="{FF2B5EF4-FFF2-40B4-BE49-F238E27FC236}">
                  <a16:creationId xmlns:a16="http://schemas.microsoft.com/office/drawing/2014/main" id="{A112276B-3CD8-30A6-5DCF-3A91A8CE9783}"/>
                </a:ext>
              </a:extLst>
            </p:cNvPr>
            <p:cNvSpPr/>
            <p:nvPr/>
          </p:nvSpPr>
          <p:spPr>
            <a:xfrm>
              <a:off x="7711255"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73;p290">
              <a:extLst>
                <a:ext uri="{FF2B5EF4-FFF2-40B4-BE49-F238E27FC236}">
                  <a16:creationId xmlns:a16="http://schemas.microsoft.com/office/drawing/2014/main" id="{ECAE6B57-3476-BDFA-6C92-C76554490DA6}"/>
                </a:ext>
              </a:extLst>
            </p:cNvPr>
            <p:cNvSpPr/>
            <p:nvPr/>
          </p:nvSpPr>
          <p:spPr>
            <a:xfrm>
              <a:off x="8370733"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975;p290">
              <a:extLst>
                <a:ext uri="{FF2B5EF4-FFF2-40B4-BE49-F238E27FC236}">
                  <a16:creationId xmlns:a16="http://schemas.microsoft.com/office/drawing/2014/main" id="{5135C9A5-4C74-7B44-6031-4E6C40985DEE}"/>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976;p290">
              <a:extLst>
                <a:ext uri="{FF2B5EF4-FFF2-40B4-BE49-F238E27FC236}">
                  <a16:creationId xmlns:a16="http://schemas.microsoft.com/office/drawing/2014/main" id="{C068A70F-C7D4-63AA-22B0-1BB6D1441208}"/>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977;p290">
              <a:extLst>
                <a:ext uri="{FF2B5EF4-FFF2-40B4-BE49-F238E27FC236}">
                  <a16:creationId xmlns:a16="http://schemas.microsoft.com/office/drawing/2014/main" id="{EECB22F7-20F2-48B3-43FC-928DDA6D25E9}"/>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7978;p290">
              <a:extLst>
                <a:ext uri="{FF2B5EF4-FFF2-40B4-BE49-F238E27FC236}">
                  <a16:creationId xmlns:a16="http://schemas.microsoft.com/office/drawing/2014/main" id="{64483762-5AF4-669F-1A12-A4467985FCA2}"/>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979;p290">
              <a:extLst>
                <a:ext uri="{FF2B5EF4-FFF2-40B4-BE49-F238E27FC236}">
                  <a16:creationId xmlns:a16="http://schemas.microsoft.com/office/drawing/2014/main" id="{4AB2AF8A-2189-EEFD-FD3B-C1430C2A6BD2}"/>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980;p290">
              <a:extLst>
                <a:ext uri="{FF2B5EF4-FFF2-40B4-BE49-F238E27FC236}">
                  <a16:creationId xmlns:a16="http://schemas.microsoft.com/office/drawing/2014/main" id="{B14CB0F8-3336-C1D6-AFEC-9BECAFCA1FCF}"/>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981;p290">
              <a:extLst>
                <a:ext uri="{FF2B5EF4-FFF2-40B4-BE49-F238E27FC236}">
                  <a16:creationId xmlns:a16="http://schemas.microsoft.com/office/drawing/2014/main" id="{11F53C26-5785-ACDC-CC2D-2C1D102EEA2F}"/>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roup 27">
            <a:extLst>
              <a:ext uri="{FF2B5EF4-FFF2-40B4-BE49-F238E27FC236}">
                <a16:creationId xmlns:a16="http://schemas.microsoft.com/office/drawing/2014/main" id="{DE385DEB-0BFD-C4ED-AD8D-65D4DEC9E0D3}"/>
              </a:ext>
            </a:extLst>
          </p:cNvPr>
          <p:cNvGrpSpPr/>
          <p:nvPr/>
        </p:nvGrpSpPr>
        <p:grpSpPr>
          <a:xfrm>
            <a:off x="7552927" y="4432873"/>
            <a:ext cx="2627225" cy="1014164"/>
            <a:chOff x="6321412" y="1141746"/>
            <a:chExt cx="3306084" cy="1276218"/>
          </a:xfrm>
        </p:grpSpPr>
        <p:graphicFrame>
          <p:nvGraphicFramePr>
            <p:cNvPr id="29" name="Google Shape;7970;p290">
              <a:extLst>
                <a:ext uri="{FF2B5EF4-FFF2-40B4-BE49-F238E27FC236}">
                  <a16:creationId xmlns:a16="http://schemas.microsoft.com/office/drawing/2014/main" id="{D55CA526-D626-F340-D3BC-4008A9250B42}"/>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5" name="Google Shape;7976;p290">
              <a:extLst>
                <a:ext uri="{FF2B5EF4-FFF2-40B4-BE49-F238E27FC236}">
                  <a16:creationId xmlns:a16="http://schemas.microsoft.com/office/drawing/2014/main" id="{4EB9C080-58A6-2F12-C89F-57C83C808482}"/>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978;p290">
              <a:extLst>
                <a:ext uri="{FF2B5EF4-FFF2-40B4-BE49-F238E27FC236}">
                  <a16:creationId xmlns:a16="http://schemas.microsoft.com/office/drawing/2014/main" id="{FB04F79E-2B31-FFBF-88DE-DECE5E65B85D}"/>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979;p290">
              <a:extLst>
                <a:ext uri="{FF2B5EF4-FFF2-40B4-BE49-F238E27FC236}">
                  <a16:creationId xmlns:a16="http://schemas.microsoft.com/office/drawing/2014/main" id="{0B886724-977A-BABD-5509-636941ECF763}"/>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1" name="Group 40">
            <a:extLst>
              <a:ext uri="{FF2B5EF4-FFF2-40B4-BE49-F238E27FC236}">
                <a16:creationId xmlns:a16="http://schemas.microsoft.com/office/drawing/2014/main" id="{FEE6C141-6C78-B4C0-1782-900204EBB6F1}"/>
              </a:ext>
            </a:extLst>
          </p:cNvPr>
          <p:cNvGrpSpPr/>
          <p:nvPr/>
        </p:nvGrpSpPr>
        <p:grpSpPr>
          <a:xfrm>
            <a:off x="1731433" y="3033180"/>
            <a:ext cx="2627225" cy="1014164"/>
            <a:chOff x="6321412" y="1141746"/>
            <a:chExt cx="3306084" cy="1276218"/>
          </a:xfrm>
        </p:grpSpPr>
        <p:graphicFrame>
          <p:nvGraphicFramePr>
            <p:cNvPr id="42" name="Google Shape;7970;p290">
              <a:extLst>
                <a:ext uri="{FF2B5EF4-FFF2-40B4-BE49-F238E27FC236}">
                  <a16:creationId xmlns:a16="http://schemas.microsoft.com/office/drawing/2014/main" id="{46AB1C54-64B3-88F9-A015-AF0BC1F7365E}"/>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93" name="Google Shape;7976;p290">
              <a:extLst>
                <a:ext uri="{FF2B5EF4-FFF2-40B4-BE49-F238E27FC236}">
                  <a16:creationId xmlns:a16="http://schemas.microsoft.com/office/drawing/2014/main" id="{CB9327CA-E435-B898-BBE8-F6B23368E2D9}"/>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978;p290">
              <a:extLst>
                <a:ext uri="{FF2B5EF4-FFF2-40B4-BE49-F238E27FC236}">
                  <a16:creationId xmlns:a16="http://schemas.microsoft.com/office/drawing/2014/main" id="{6749B333-88FF-523C-494A-A4467F0869B7}"/>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79;p290">
              <a:extLst>
                <a:ext uri="{FF2B5EF4-FFF2-40B4-BE49-F238E27FC236}">
                  <a16:creationId xmlns:a16="http://schemas.microsoft.com/office/drawing/2014/main" id="{3D0ED80E-C31A-3252-489C-12BA7A42497A}"/>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80;p290">
              <a:extLst>
                <a:ext uri="{FF2B5EF4-FFF2-40B4-BE49-F238E27FC236}">
                  <a16:creationId xmlns:a16="http://schemas.microsoft.com/office/drawing/2014/main" id="{D859B14E-5FE4-57BF-69FF-16E0F5DF6C76}"/>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81;p290">
              <a:extLst>
                <a:ext uri="{FF2B5EF4-FFF2-40B4-BE49-F238E27FC236}">
                  <a16:creationId xmlns:a16="http://schemas.microsoft.com/office/drawing/2014/main" id="{926B958F-DAF3-CB23-AA39-41E634E86AD4}"/>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roup 98">
            <a:extLst>
              <a:ext uri="{FF2B5EF4-FFF2-40B4-BE49-F238E27FC236}">
                <a16:creationId xmlns:a16="http://schemas.microsoft.com/office/drawing/2014/main" id="{95861AFB-F36F-9D05-4B73-56289A78FAE3}"/>
              </a:ext>
            </a:extLst>
          </p:cNvPr>
          <p:cNvGrpSpPr/>
          <p:nvPr/>
        </p:nvGrpSpPr>
        <p:grpSpPr>
          <a:xfrm>
            <a:off x="1709243" y="4428959"/>
            <a:ext cx="2627225" cy="1014164"/>
            <a:chOff x="6321412" y="1141746"/>
            <a:chExt cx="3306084" cy="1276218"/>
          </a:xfrm>
        </p:grpSpPr>
        <p:graphicFrame>
          <p:nvGraphicFramePr>
            <p:cNvPr id="100" name="Google Shape;7970;p290">
              <a:extLst>
                <a:ext uri="{FF2B5EF4-FFF2-40B4-BE49-F238E27FC236}">
                  <a16:creationId xmlns:a16="http://schemas.microsoft.com/office/drawing/2014/main" id="{F232F4E1-144B-C6B3-FF96-9931487116ED}"/>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05" name="Google Shape;7976;p290">
              <a:extLst>
                <a:ext uri="{FF2B5EF4-FFF2-40B4-BE49-F238E27FC236}">
                  <a16:creationId xmlns:a16="http://schemas.microsoft.com/office/drawing/2014/main" id="{F3B98A80-D054-74E6-CC8E-DFD827D73DC5}"/>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978;p290">
              <a:extLst>
                <a:ext uri="{FF2B5EF4-FFF2-40B4-BE49-F238E27FC236}">
                  <a16:creationId xmlns:a16="http://schemas.microsoft.com/office/drawing/2014/main" id="{770DA0CD-744B-2887-F989-46E475066D63}"/>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1" name="Group 110">
            <a:extLst>
              <a:ext uri="{FF2B5EF4-FFF2-40B4-BE49-F238E27FC236}">
                <a16:creationId xmlns:a16="http://schemas.microsoft.com/office/drawing/2014/main" id="{0CB08320-B779-BC76-382D-BEB46559A888}"/>
              </a:ext>
            </a:extLst>
          </p:cNvPr>
          <p:cNvGrpSpPr/>
          <p:nvPr/>
        </p:nvGrpSpPr>
        <p:grpSpPr>
          <a:xfrm>
            <a:off x="4645138" y="3047410"/>
            <a:ext cx="2627225" cy="1014164"/>
            <a:chOff x="6321412" y="1141746"/>
            <a:chExt cx="3306084" cy="1276218"/>
          </a:xfrm>
        </p:grpSpPr>
        <p:graphicFrame>
          <p:nvGraphicFramePr>
            <p:cNvPr id="112" name="Google Shape;7970;p290">
              <a:extLst>
                <a:ext uri="{FF2B5EF4-FFF2-40B4-BE49-F238E27FC236}">
                  <a16:creationId xmlns:a16="http://schemas.microsoft.com/office/drawing/2014/main" id="{2BD6BE25-E8F1-E4A7-8BEC-4E0B6C40EC18}"/>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16" name="Google Shape;7975;p290">
              <a:extLst>
                <a:ext uri="{FF2B5EF4-FFF2-40B4-BE49-F238E27FC236}">
                  <a16:creationId xmlns:a16="http://schemas.microsoft.com/office/drawing/2014/main" id="{81305B60-E9F4-C452-3583-EE1F7C4B6593}"/>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976;p290">
              <a:extLst>
                <a:ext uri="{FF2B5EF4-FFF2-40B4-BE49-F238E27FC236}">
                  <a16:creationId xmlns:a16="http://schemas.microsoft.com/office/drawing/2014/main" id="{45ACC999-BAF4-42DD-60E6-185937649C04}"/>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977;p290">
              <a:extLst>
                <a:ext uri="{FF2B5EF4-FFF2-40B4-BE49-F238E27FC236}">
                  <a16:creationId xmlns:a16="http://schemas.microsoft.com/office/drawing/2014/main" id="{3E4FBF73-E7F7-F13D-052D-04DB6C597489}"/>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978;p290">
              <a:extLst>
                <a:ext uri="{FF2B5EF4-FFF2-40B4-BE49-F238E27FC236}">
                  <a16:creationId xmlns:a16="http://schemas.microsoft.com/office/drawing/2014/main" id="{8BA8E559-213C-3705-E779-3E4DB4D7F8A6}"/>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979;p290">
              <a:extLst>
                <a:ext uri="{FF2B5EF4-FFF2-40B4-BE49-F238E27FC236}">
                  <a16:creationId xmlns:a16="http://schemas.microsoft.com/office/drawing/2014/main" id="{4E5303A8-BB28-78B4-AFC8-71F2D5D606E0}"/>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980;p290">
              <a:extLst>
                <a:ext uri="{FF2B5EF4-FFF2-40B4-BE49-F238E27FC236}">
                  <a16:creationId xmlns:a16="http://schemas.microsoft.com/office/drawing/2014/main" id="{946ED99E-3E01-E461-AFBE-EA20B6F7E7A3}"/>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981;p290">
              <a:extLst>
                <a:ext uri="{FF2B5EF4-FFF2-40B4-BE49-F238E27FC236}">
                  <a16:creationId xmlns:a16="http://schemas.microsoft.com/office/drawing/2014/main" id="{A5167F59-C28F-E33B-3EC5-8940257FE527}"/>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roup 122">
            <a:extLst>
              <a:ext uri="{FF2B5EF4-FFF2-40B4-BE49-F238E27FC236}">
                <a16:creationId xmlns:a16="http://schemas.microsoft.com/office/drawing/2014/main" id="{54886FCD-D478-4534-DE7C-6825966FDC11}"/>
              </a:ext>
            </a:extLst>
          </p:cNvPr>
          <p:cNvGrpSpPr/>
          <p:nvPr/>
        </p:nvGrpSpPr>
        <p:grpSpPr>
          <a:xfrm>
            <a:off x="4645138" y="4432873"/>
            <a:ext cx="2627225" cy="1014164"/>
            <a:chOff x="6321412" y="1141746"/>
            <a:chExt cx="3306084" cy="1276218"/>
          </a:xfrm>
        </p:grpSpPr>
        <p:graphicFrame>
          <p:nvGraphicFramePr>
            <p:cNvPr id="124" name="Google Shape;7970;p290">
              <a:extLst>
                <a:ext uri="{FF2B5EF4-FFF2-40B4-BE49-F238E27FC236}">
                  <a16:creationId xmlns:a16="http://schemas.microsoft.com/office/drawing/2014/main" id="{8313C330-2E48-79D6-E5AE-AAB42A168492}"/>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25" name="Google Shape;7972;p290">
              <a:extLst>
                <a:ext uri="{FF2B5EF4-FFF2-40B4-BE49-F238E27FC236}">
                  <a16:creationId xmlns:a16="http://schemas.microsoft.com/office/drawing/2014/main" id="{5A392F02-5740-BB7C-3260-C64385E02BB2}"/>
                </a:ext>
              </a:extLst>
            </p:cNvPr>
            <p:cNvSpPr/>
            <p:nvPr/>
          </p:nvSpPr>
          <p:spPr>
            <a:xfrm>
              <a:off x="7711255"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973;p290">
              <a:extLst>
                <a:ext uri="{FF2B5EF4-FFF2-40B4-BE49-F238E27FC236}">
                  <a16:creationId xmlns:a16="http://schemas.microsoft.com/office/drawing/2014/main" id="{06CC6700-2C99-2EC1-59DA-8336AC90C86C}"/>
                </a:ext>
              </a:extLst>
            </p:cNvPr>
            <p:cNvSpPr/>
            <p:nvPr/>
          </p:nvSpPr>
          <p:spPr>
            <a:xfrm>
              <a:off x="8370733"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974;p290">
              <a:extLst>
                <a:ext uri="{FF2B5EF4-FFF2-40B4-BE49-F238E27FC236}">
                  <a16:creationId xmlns:a16="http://schemas.microsoft.com/office/drawing/2014/main" id="{D05C06D1-A84E-2141-E7D5-5748766216B4}"/>
                </a:ext>
              </a:extLst>
            </p:cNvPr>
            <p:cNvSpPr/>
            <p:nvPr/>
          </p:nvSpPr>
          <p:spPr>
            <a:xfrm>
              <a:off x="9030211"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975;p290">
              <a:extLst>
                <a:ext uri="{FF2B5EF4-FFF2-40B4-BE49-F238E27FC236}">
                  <a16:creationId xmlns:a16="http://schemas.microsoft.com/office/drawing/2014/main" id="{307FB08C-572B-1FA8-D35D-8490CE986D0F}"/>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976;p290">
              <a:extLst>
                <a:ext uri="{FF2B5EF4-FFF2-40B4-BE49-F238E27FC236}">
                  <a16:creationId xmlns:a16="http://schemas.microsoft.com/office/drawing/2014/main" id="{55577CEA-BB5E-FBE2-19BF-C42E9C9346AB}"/>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977;p290">
              <a:extLst>
                <a:ext uri="{FF2B5EF4-FFF2-40B4-BE49-F238E27FC236}">
                  <a16:creationId xmlns:a16="http://schemas.microsoft.com/office/drawing/2014/main" id="{7CF1E26D-4D70-26FD-2ADF-6847AD5D9426}"/>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978;p290">
              <a:extLst>
                <a:ext uri="{FF2B5EF4-FFF2-40B4-BE49-F238E27FC236}">
                  <a16:creationId xmlns:a16="http://schemas.microsoft.com/office/drawing/2014/main" id="{00A44EA9-F087-1B4B-DDCC-A87B8DF68E0C}"/>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979;p290">
              <a:extLst>
                <a:ext uri="{FF2B5EF4-FFF2-40B4-BE49-F238E27FC236}">
                  <a16:creationId xmlns:a16="http://schemas.microsoft.com/office/drawing/2014/main" id="{CD9CC1CD-0636-8D5B-EE79-0ADA71BD9283}"/>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980;p290">
              <a:extLst>
                <a:ext uri="{FF2B5EF4-FFF2-40B4-BE49-F238E27FC236}">
                  <a16:creationId xmlns:a16="http://schemas.microsoft.com/office/drawing/2014/main" id="{DAE56145-906B-47B3-286D-D0B3B6333B0E}"/>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981;p290">
              <a:extLst>
                <a:ext uri="{FF2B5EF4-FFF2-40B4-BE49-F238E27FC236}">
                  <a16:creationId xmlns:a16="http://schemas.microsoft.com/office/drawing/2014/main" id="{B38D885F-1F3F-7DA3-C334-41D248184B24}"/>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itle 1">
            <a:extLst>
              <a:ext uri="{FF2B5EF4-FFF2-40B4-BE49-F238E27FC236}">
                <a16:creationId xmlns:a16="http://schemas.microsoft.com/office/drawing/2014/main" id="{30EA8CC9-D751-3A34-2856-5FE4B9A17C3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862227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F9CB6-D18E-A352-62C1-347AB373836B}"/>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E50513F8-A43F-926D-72EA-FE1A994831C8}"/>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What is the same and what is different about these shapes?</a:t>
            </a:r>
          </a:p>
        </p:txBody>
      </p:sp>
      <p:sp>
        <p:nvSpPr>
          <p:cNvPr id="12" name="Title 1">
            <a:extLst>
              <a:ext uri="{FF2B5EF4-FFF2-40B4-BE49-F238E27FC236}">
                <a16:creationId xmlns:a16="http://schemas.microsoft.com/office/drawing/2014/main" id="{B00D5C66-A3DC-E7DF-10B5-3BCA97EA902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7.2</a:t>
            </a:r>
            <a:endParaRPr lang="en-US" b="1" dirty="0">
              <a:latin typeface="+mn-lt"/>
              <a:cs typeface="Calibri" panose="020F0502020204030204" pitchFamily="34" charset="0"/>
            </a:endParaRPr>
          </a:p>
        </p:txBody>
      </p:sp>
      <p:sp>
        <p:nvSpPr>
          <p:cNvPr id="6" name="Rectangle 5">
            <a:extLst>
              <a:ext uri="{FF2B5EF4-FFF2-40B4-BE49-F238E27FC236}">
                <a16:creationId xmlns:a16="http://schemas.microsoft.com/office/drawing/2014/main" id="{1D5665AB-9C3E-A643-7B01-728E9FBD9385}"/>
              </a:ext>
            </a:extLst>
          </p:cNvPr>
          <p:cNvSpPr/>
          <p:nvPr/>
        </p:nvSpPr>
        <p:spPr>
          <a:xfrm>
            <a:off x="1616791" y="3043752"/>
            <a:ext cx="1342103"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383C025-2926-2AFF-BB9C-737F164C8D40}"/>
              </a:ext>
            </a:extLst>
          </p:cNvPr>
          <p:cNvSpPr/>
          <p:nvPr/>
        </p:nvSpPr>
        <p:spPr>
          <a:xfrm>
            <a:off x="7595418" y="3043751"/>
            <a:ext cx="3020962" cy="1342103"/>
          </a:xfrm>
          <a:prstGeom prst="rect">
            <a:avLst/>
          </a:prstGeom>
          <a:solidFill>
            <a:schemeClr val="bg2">
              <a:lumMod val="7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apezium 7">
            <a:extLst>
              <a:ext uri="{FF2B5EF4-FFF2-40B4-BE49-F238E27FC236}">
                <a16:creationId xmlns:a16="http://schemas.microsoft.com/office/drawing/2014/main" id="{1B9EB701-D8DA-E947-EC19-D4C6C0DE8C1F}"/>
              </a:ext>
            </a:extLst>
          </p:cNvPr>
          <p:cNvSpPr/>
          <p:nvPr/>
        </p:nvSpPr>
        <p:spPr>
          <a:xfrm rot="10800000">
            <a:off x="3767833" y="3043751"/>
            <a:ext cx="2922142" cy="1342103"/>
          </a:xfrm>
          <a:prstGeom prst="trapezoid">
            <a:avLst>
              <a:gd name="adj" fmla="val 59066"/>
            </a:avLst>
          </a:prstGeom>
          <a:solidFill>
            <a:schemeClr val="bg1">
              <a:lumMod val="65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8662508B-4EFD-A6AC-D6BB-54D02ECF4A17}"/>
              </a:ext>
            </a:extLst>
          </p:cNvPr>
          <p:cNvSpPr txBox="1"/>
          <p:nvPr/>
        </p:nvSpPr>
        <p:spPr>
          <a:xfrm>
            <a:off x="2036811" y="4385855"/>
            <a:ext cx="502061" cy="707886"/>
          </a:xfrm>
          <a:prstGeom prst="rect">
            <a:avLst/>
          </a:prstGeom>
          <a:noFill/>
        </p:spPr>
        <p:txBody>
          <a:bodyPr wrap="none" rtlCol="0">
            <a:spAutoFit/>
          </a:bodyPr>
          <a:lstStyle/>
          <a:p>
            <a:r>
              <a:rPr lang="en-US" sz="4000" b="1" dirty="0"/>
              <a:t>A</a:t>
            </a:r>
          </a:p>
        </p:txBody>
      </p:sp>
      <p:sp>
        <p:nvSpPr>
          <p:cNvPr id="10" name="TextBox 9">
            <a:extLst>
              <a:ext uri="{FF2B5EF4-FFF2-40B4-BE49-F238E27FC236}">
                <a16:creationId xmlns:a16="http://schemas.microsoft.com/office/drawing/2014/main" id="{C32BABBD-B41D-1E79-41A2-BE212ABEEE49}"/>
              </a:ext>
            </a:extLst>
          </p:cNvPr>
          <p:cNvSpPr txBox="1"/>
          <p:nvPr/>
        </p:nvSpPr>
        <p:spPr>
          <a:xfrm>
            <a:off x="4977874" y="4385855"/>
            <a:ext cx="502061" cy="707886"/>
          </a:xfrm>
          <a:prstGeom prst="rect">
            <a:avLst/>
          </a:prstGeom>
          <a:noFill/>
        </p:spPr>
        <p:txBody>
          <a:bodyPr wrap="none" rtlCol="0">
            <a:spAutoFit/>
          </a:bodyPr>
          <a:lstStyle/>
          <a:p>
            <a:r>
              <a:rPr lang="en-US" sz="4000" b="1" dirty="0"/>
              <a:t>B</a:t>
            </a:r>
          </a:p>
        </p:txBody>
      </p:sp>
      <p:sp>
        <p:nvSpPr>
          <p:cNvPr id="13" name="TextBox 12">
            <a:extLst>
              <a:ext uri="{FF2B5EF4-FFF2-40B4-BE49-F238E27FC236}">
                <a16:creationId xmlns:a16="http://schemas.microsoft.com/office/drawing/2014/main" id="{B8AFAC9D-1288-E8E2-E1DF-C6C655ED1F0B}"/>
              </a:ext>
            </a:extLst>
          </p:cNvPr>
          <p:cNvSpPr txBox="1"/>
          <p:nvPr/>
        </p:nvSpPr>
        <p:spPr>
          <a:xfrm>
            <a:off x="8832427" y="4385855"/>
            <a:ext cx="546945" cy="707886"/>
          </a:xfrm>
          <a:prstGeom prst="rect">
            <a:avLst/>
          </a:prstGeom>
          <a:noFill/>
        </p:spPr>
        <p:txBody>
          <a:bodyPr wrap="none" rtlCol="0">
            <a:spAutoFit/>
          </a:bodyPr>
          <a:lstStyle/>
          <a:p>
            <a:r>
              <a:rPr lang="en-US" sz="4000" b="1" dirty="0"/>
              <a:t>C</a:t>
            </a:r>
          </a:p>
        </p:txBody>
      </p:sp>
    </p:spTree>
    <p:extLst>
      <p:ext uri="{BB962C8B-B14F-4D97-AF65-F5344CB8AC3E}">
        <p14:creationId xmlns:p14="http://schemas.microsoft.com/office/powerpoint/2010/main" val="2077335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7EB52-1669-5162-74AF-A94C5F60BBC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362F61E-9B85-D2A0-1E8A-940A081A4C7E}"/>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has these coins.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pPr marL="0" indent="0">
              <a:buNone/>
            </a:pPr>
            <a:r>
              <a:rPr lang="en-US" dirty="0"/>
              <a:t>How many different totals can she make using only 2 coins?</a:t>
            </a:r>
            <a:br>
              <a:rPr lang="en-US" dirty="0"/>
            </a:br>
            <a:endParaRPr lang="en-US" dirty="0"/>
          </a:p>
        </p:txBody>
      </p:sp>
      <p:pic>
        <p:nvPicPr>
          <p:cNvPr id="16" name="Google Shape;162;p18">
            <a:extLst>
              <a:ext uri="{FF2B5EF4-FFF2-40B4-BE49-F238E27FC236}">
                <a16:creationId xmlns:a16="http://schemas.microsoft.com/office/drawing/2014/main" id="{AC4DF51A-9FDB-B88C-017D-D7C34505E3DA}"/>
              </a:ext>
            </a:extLst>
          </p:cNvPr>
          <p:cNvPicPr preferRelativeResize="0"/>
          <p:nvPr/>
        </p:nvPicPr>
        <p:blipFill>
          <a:blip r:embed="rId3">
            <a:alphaModFix/>
          </a:blip>
          <a:stretch>
            <a:fillRect/>
          </a:stretch>
        </p:blipFill>
        <p:spPr>
          <a:xfrm>
            <a:off x="3950726" y="2231775"/>
            <a:ext cx="1035707" cy="1035707"/>
          </a:xfrm>
          <a:prstGeom prst="rect">
            <a:avLst/>
          </a:prstGeom>
          <a:noFill/>
          <a:ln>
            <a:noFill/>
          </a:ln>
        </p:spPr>
      </p:pic>
      <p:pic>
        <p:nvPicPr>
          <p:cNvPr id="17" name="Google Shape;163;p18">
            <a:extLst>
              <a:ext uri="{FF2B5EF4-FFF2-40B4-BE49-F238E27FC236}">
                <a16:creationId xmlns:a16="http://schemas.microsoft.com/office/drawing/2014/main" id="{A9234F64-1853-B402-7C06-451D55C19A27}"/>
              </a:ext>
            </a:extLst>
          </p:cNvPr>
          <p:cNvPicPr preferRelativeResize="0"/>
          <p:nvPr/>
        </p:nvPicPr>
        <p:blipFill>
          <a:blip r:embed="rId4">
            <a:alphaModFix/>
          </a:blip>
          <a:stretch>
            <a:fillRect/>
          </a:stretch>
        </p:blipFill>
        <p:spPr>
          <a:xfrm>
            <a:off x="5435667" y="2041274"/>
            <a:ext cx="1320665" cy="1320665"/>
          </a:xfrm>
          <a:prstGeom prst="rect">
            <a:avLst/>
          </a:prstGeom>
          <a:noFill/>
          <a:ln>
            <a:noFill/>
          </a:ln>
        </p:spPr>
      </p:pic>
      <p:pic>
        <p:nvPicPr>
          <p:cNvPr id="18" name="Google Shape;164;p18">
            <a:extLst>
              <a:ext uri="{FF2B5EF4-FFF2-40B4-BE49-F238E27FC236}">
                <a16:creationId xmlns:a16="http://schemas.microsoft.com/office/drawing/2014/main" id="{41BAFF62-136E-20A5-46A1-F4CE5F19D47E}"/>
              </a:ext>
            </a:extLst>
          </p:cNvPr>
          <p:cNvPicPr preferRelativeResize="0"/>
          <p:nvPr/>
        </p:nvPicPr>
        <p:blipFill>
          <a:blip r:embed="rId5">
            <a:alphaModFix/>
          </a:blip>
          <a:stretch>
            <a:fillRect/>
          </a:stretch>
        </p:blipFill>
        <p:spPr>
          <a:xfrm>
            <a:off x="7205566" y="2402025"/>
            <a:ext cx="905529" cy="905529"/>
          </a:xfrm>
          <a:prstGeom prst="rect">
            <a:avLst/>
          </a:prstGeom>
          <a:noFill/>
          <a:ln>
            <a:noFill/>
          </a:ln>
        </p:spPr>
      </p:pic>
      <p:pic>
        <p:nvPicPr>
          <p:cNvPr id="19" name="Google Shape;162;p18">
            <a:extLst>
              <a:ext uri="{FF2B5EF4-FFF2-40B4-BE49-F238E27FC236}">
                <a16:creationId xmlns:a16="http://schemas.microsoft.com/office/drawing/2014/main" id="{7FA44DD8-D5BD-89C7-050E-7AE099C8A781}"/>
              </a:ext>
            </a:extLst>
          </p:cNvPr>
          <p:cNvPicPr preferRelativeResize="0"/>
          <p:nvPr/>
        </p:nvPicPr>
        <p:blipFill>
          <a:blip r:embed="rId3">
            <a:alphaModFix/>
          </a:blip>
          <a:stretch>
            <a:fillRect/>
          </a:stretch>
        </p:blipFill>
        <p:spPr>
          <a:xfrm>
            <a:off x="3950726" y="3619501"/>
            <a:ext cx="1035707" cy="1035707"/>
          </a:xfrm>
          <a:prstGeom prst="rect">
            <a:avLst/>
          </a:prstGeom>
          <a:noFill/>
          <a:ln>
            <a:noFill/>
          </a:ln>
        </p:spPr>
      </p:pic>
      <p:pic>
        <p:nvPicPr>
          <p:cNvPr id="20" name="Google Shape;163;p18">
            <a:extLst>
              <a:ext uri="{FF2B5EF4-FFF2-40B4-BE49-F238E27FC236}">
                <a16:creationId xmlns:a16="http://schemas.microsoft.com/office/drawing/2014/main" id="{A6D05A03-FE0F-A919-BCEF-BC99336EFB95}"/>
              </a:ext>
            </a:extLst>
          </p:cNvPr>
          <p:cNvPicPr preferRelativeResize="0"/>
          <p:nvPr/>
        </p:nvPicPr>
        <p:blipFill>
          <a:blip r:embed="rId4">
            <a:alphaModFix/>
          </a:blip>
          <a:stretch>
            <a:fillRect/>
          </a:stretch>
        </p:blipFill>
        <p:spPr>
          <a:xfrm>
            <a:off x="5435667" y="3429000"/>
            <a:ext cx="1320665" cy="1320665"/>
          </a:xfrm>
          <a:prstGeom prst="rect">
            <a:avLst/>
          </a:prstGeom>
          <a:noFill/>
          <a:ln>
            <a:noFill/>
          </a:ln>
        </p:spPr>
      </p:pic>
      <p:pic>
        <p:nvPicPr>
          <p:cNvPr id="21" name="Google Shape;164;p18">
            <a:extLst>
              <a:ext uri="{FF2B5EF4-FFF2-40B4-BE49-F238E27FC236}">
                <a16:creationId xmlns:a16="http://schemas.microsoft.com/office/drawing/2014/main" id="{3A099F24-0115-E3B7-CDCA-2F29EAC03E0D}"/>
              </a:ext>
            </a:extLst>
          </p:cNvPr>
          <p:cNvPicPr preferRelativeResize="0"/>
          <p:nvPr/>
        </p:nvPicPr>
        <p:blipFill>
          <a:blip r:embed="rId5">
            <a:alphaModFix/>
          </a:blip>
          <a:stretch>
            <a:fillRect/>
          </a:stretch>
        </p:blipFill>
        <p:spPr>
          <a:xfrm>
            <a:off x="7205566" y="3789751"/>
            <a:ext cx="905529" cy="905529"/>
          </a:xfrm>
          <a:prstGeom prst="rect">
            <a:avLst/>
          </a:prstGeom>
          <a:noFill/>
          <a:ln>
            <a:noFill/>
          </a:ln>
        </p:spPr>
      </p:pic>
      <p:sp>
        <p:nvSpPr>
          <p:cNvPr id="4" name="Title 1">
            <a:extLst>
              <a:ext uri="{FF2B5EF4-FFF2-40B4-BE49-F238E27FC236}">
                <a16:creationId xmlns:a16="http://schemas.microsoft.com/office/drawing/2014/main" id="{70DD5CA6-ADFA-7D01-DF0A-7933EC05A71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8</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757231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30466-350F-8BF9-7BC2-FCA4D81C7136}"/>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0E686938-E8D1-EA83-C10D-DCC4AD89FC3E}"/>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has these counters.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pPr marL="0" indent="0">
              <a:buNone/>
            </a:pPr>
            <a:r>
              <a:rPr lang="en-US" dirty="0"/>
              <a:t>How many different pairs can she make?</a:t>
            </a:r>
          </a:p>
        </p:txBody>
      </p:sp>
      <p:sp>
        <p:nvSpPr>
          <p:cNvPr id="4" name="Title 1">
            <a:extLst>
              <a:ext uri="{FF2B5EF4-FFF2-40B4-BE49-F238E27FC236}">
                <a16:creationId xmlns:a16="http://schemas.microsoft.com/office/drawing/2014/main" id="{A4B36155-C4BE-85FF-814E-8B70FB30192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8.1</a:t>
            </a:r>
            <a:endParaRPr lang="en-US" b="1" dirty="0">
              <a:latin typeface="+mn-lt"/>
              <a:cs typeface="Calibri" panose="020F0502020204030204" pitchFamily="34" charset="0"/>
            </a:endParaRPr>
          </a:p>
        </p:txBody>
      </p:sp>
      <p:sp>
        <p:nvSpPr>
          <p:cNvPr id="10" name="Oval 9">
            <a:extLst>
              <a:ext uri="{FF2B5EF4-FFF2-40B4-BE49-F238E27FC236}">
                <a16:creationId xmlns:a16="http://schemas.microsoft.com/office/drawing/2014/main" id="{52C21F18-54EC-AF88-97FB-525814074400}"/>
              </a:ext>
            </a:extLst>
          </p:cNvPr>
          <p:cNvSpPr/>
          <p:nvPr/>
        </p:nvSpPr>
        <p:spPr>
          <a:xfrm>
            <a:off x="4866968" y="2622797"/>
            <a:ext cx="781664" cy="781664"/>
          </a:xfrm>
          <a:prstGeom prst="ellipse">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1435BF6-4B77-9628-D7EF-9B65118F38EC}"/>
              </a:ext>
            </a:extLst>
          </p:cNvPr>
          <p:cNvSpPr/>
          <p:nvPr/>
        </p:nvSpPr>
        <p:spPr>
          <a:xfrm>
            <a:off x="4866968" y="3588816"/>
            <a:ext cx="781664" cy="781664"/>
          </a:xfrm>
          <a:prstGeom prst="ellipse">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68D65D9B-C418-37DD-D1D6-A64EB2E5FC58}"/>
              </a:ext>
            </a:extLst>
          </p:cNvPr>
          <p:cNvSpPr/>
          <p:nvPr/>
        </p:nvSpPr>
        <p:spPr>
          <a:xfrm>
            <a:off x="5919020" y="2622797"/>
            <a:ext cx="781664" cy="781664"/>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AA2B7A6-D290-F14F-7B34-5FFA3180D787}"/>
              </a:ext>
            </a:extLst>
          </p:cNvPr>
          <p:cNvSpPr/>
          <p:nvPr/>
        </p:nvSpPr>
        <p:spPr>
          <a:xfrm>
            <a:off x="5919020" y="3588816"/>
            <a:ext cx="781664" cy="781664"/>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5861EA2-084D-1B12-A899-E17389F35EC9}"/>
              </a:ext>
            </a:extLst>
          </p:cNvPr>
          <p:cNvSpPr/>
          <p:nvPr/>
        </p:nvSpPr>
        <p:spPr>
          <a:xfrm>
            <a:off x="6971072" y="2622797"/>
            <a:ext cx="781664" cy="781664"/>
          </a:xfrm>
          <a:prstGeom prst="ellipse">
            <a:avLst/>
          </a:prstGeom>
          <a:solidFill>
            <a:srgbClr val="3FE6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3A0D969-F5E3-B23F-78E2-66CDF14DCA9C}"/>
              </a:ext>
            </a:extLst>
          </p:cNvPr>
          <p:cNvSpPr/>
          <p:nvPr/>
        </p:nvSpPr>
        <p:spPr>
          <a:xfrm>
            <a:off x="6971072" y="3588816"/>
            <a:ext cx="781664" cy="781664"/>
          </a:xfrm>
          <a:prstGeom prst="ellipse">
            <a:avLst/>
          </a:prstGeom>
          <a:solidFill>
            <a:srgbClr val="3FE6A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7819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273BC-BDBA-24A0-1991-C34C22C5CEED}"/>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44DB9B61-6A78-2F57-8493-78C5D4E017B2}"/>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has these coins.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pPr marL="0" indent="0">
              <a:buNone/>
            </a:pPr>
            <a:r>
              <a:rPr lang="en-US" dirty="0"/>
              <a:t>How many different totals can she make greater than 50p using 3 coins?</a:t>
            </a:r>
            <a:br>
              <a:rPr lang="en-US" dirty="0"/>
            </a:br>
            <a:endParaRPr lang="en-US" dirty="0"/>
          </a:p>
        </p:txBody>
      </p:sp>
      <p:sp>
        <p:nvSpPr>
          <p:cNvPr id="4" name="Title 1">
            <a:extLst>
              <a:ext uri="{FF2B5EF4-FFF2-40B4-BE49-F238E27FC236}">
                <a16:creationId xmlns:a16="http://schemas.microsoft.com/office/drawing/2014/main" id="{4FB5D9C5-2F39-98F9-E0F3-813829468C2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8.2</a:t>
            </a:r>
            <a:endParaRPr lang="en-US" b="1" dirty="0">
              <a:latin typeface="+mn-lt"/>
              <a:cs typeface="Calibri" panose="020F0502020204030204" pitchFamily="34" charset="0"/>
            </a:endParaRPr>
          </a:p>
        </p:txBody>
      </p:sp>
      <p:pic>
        <p:nvPicPr>
          <p:cNvPr id="2" name="Google Shape;164;p18">
            <a:extLst>
              <a:ext uri="{FF2B5EF4-FFF2-40B4-BE49-F238E27FC236}">
                <a16:creationId xmlns:a16="http://schemas.microsoft.com/office/drawing/2014/main" id="{206AF6FF-E9DB-CFF3-FF3D-F593A3DA8123}"/>
              </a:ext>
            </a:extLst>
          </p:cNvPr>
          <p:cNvPicPr preferRelativeResize="0"/>
          <p:nvPr/>
        </p:nvPicPr>
        <p:blipFill>
          <a:blip r:embed="rId3">
            <a:alphaModFix/>
          </a:blip>
          <a:stretch>
            <a:fillRect/>
          </a:stretch>
        </p:blipFill>
        <p:spPr>
          <a:xfrm>
            <a:off x="4312490" y="2318768"/>
            <a:ext cx="866883" cy="866883"/>
          </a:xfrm>
          <a:prstGeom prst="rect">
            <a:avLst/>
          </a:prstGeom>
          <a:noFill/>
          <a:ln>
            <a:noFill/>
          </a:ln>
        </p:spPr>
      </p:pic>
      <p:pic>
        <p:nvPicPr>
          <p:cNvPr id="5" name="Google Shape;165;p18">
            <a:extLst>
              <a:ext uri="{FF2B5EF4-FFF2-40B4-BE49-F238E27FC236}">
                <a16:creationId xmlns:a16="http://schemas.microsoft.com/office/drawing/2014/main" id="{444A6B28-4242-C9A4-CA1E-F56A9F8E4062}"/>
              </a:ext>
            </a:extLst>
          </p:cNvPr>
          <p:cNvPicPr preferRelativeResize="0"/>
          <p:nvPr/>
        </p:nvPicPr>
        <p:blipFill>
          <a:blip r:embed="rId4">
            <a:alphaModFix/>
          </a:blip>
          <a:stretch>
            <a:fillRect/>
          </a:stretch>
        </p:blipFill>
        <p:spPr>
          <a:xfrm>
            <a:off x="5504521" y="2120061"/>
            <a:ext cx="1182958" cy="1182958"/>
          </a:xfrm>
          <a:prstGeom prst="rect">
            <a:avLst/>
          </a:prstGeom>
          <a:noFill/>
          <a:ln>
            <a:noFill/>
          </a:ln>
        </p:spPr>
      </p:pic>
      <p:pic>
        <p:nvPicPr>
          <p:cNvPr id="6" name="Google Shape;167;p18">
            <a:extLst>
              <a:ext uri="{FF2B5EF4-FFF2-40B4-BE49-F238E27FC236}">
                <a16:creationId xmlns:a16="http://schemas.microsoft.com/office/drawing/2014/main" id="{4A336D59-A802-AE59-AFE0-ABE512473971}"/>
              </a:ext>
            </a:extLst>
          </p:cNvPr>
          <p:cNvPicPr preferRelativeResize="0"/>
          <p:nvPr/>
        </p:nvPicPr>
        <p:blipFill>
          <a:blip r:embed="rId5">
            <a:alphaModFix/>
          </a:blip>
          <a:stretch>
            <a:fillRect/>
          </a:stretch>
        </p:blipFill>
        <p:spPr>
          <a:xfrm>
            <a:off x="7012627" y="2066880"/>
            <a:ext cx="1320665" cy="1317481"/>
          </a:xfrm>
          <a:prstGeom prst="rect">
            <a:avLst/>
          </a:prstGeom>
          <a:noFill/>
          <a:ln>
            <a:noFill/>
          </a:ln>
        </p:spPr>
      </p:pic>
      <p:pic>
        <p:nvPicPr>
          <p:cNvPr id="7" name="Google Shape;164;p18">
            <a:extLst>
              <a:ext uri="{FF2B5EF4-FFF2-40B4-BE49-F238E27FC236}">
                <a16:creationId xmlns:a16="http://schemas.microsoft.com/office/drawing/2014/main" id="{4A8E689E-F9ED-2D32-25D4-ED09170244EB}"/>
              </a:ext>
            </a:extLst>
          </p:cNvPr>
          <p:cNvPicPr preferRelativeResize="0"/>
          <p:nvPr/>
        </p:nvPicPr>
        <p:blipFill>
          <a:blip r:embed="rId3">
            <a:alphaModFix/>
          </a:blip>
          <a:stretch>
            <a:fillRect/>
          </a:stretch>
        </p:blipFill>
        <p:spPr>
          <a:xfrm>
            <a:off x="4312490" y="3813166"/>
            <a:ext cx="866883" cy="866883"/>
          </a:xfrm>
          <a:prstGeom prst="rect">
            <a:avLst/>
          </a:prstGeom>
          <a:noFill/>
          <a:ln>
            <a:noFill/>
          </a:ln>
        </p:spPr>
      </p:pic>
      <p:pic>
        <p:nvPicPr>
          <p:cNvPr id="8" name="Google Shape;165;p18">
            <a:extLst>
              <a:ext uri="{FF2B5EF4-FFF2-40B4-BE49-F238E27FC236}">
                <a16:creationId xmlns:a16="http://schemas.microsoft.com/office/drawing/2014/main" id="{396122FC-5DED-4084-0DD6-D891E31BD7A3}"/>
              </a:ext>
            </a:extLst>
          </p:cNvPr>
          <p:cNvPicPr preferRelativeResize="0"/>
          <p:nvPr/>
        </p:nvPicPr>
        <p:blipFill>
          <a:blip r:embed="rId4">
            <a:alphaModFix/>
          </a:blip>
          <a:stretch>
            <a:fillRect/>
          </a:stretch>
        </p:blipFill>
        <p:spPr>
          <a:xfrm>
            <a:off x="5504521" y="3614459"/>
            <a:ext cx="1182958" cy="1182958"/>
          </a:xfrm>
          <a:prstGeom prst="rect">
            <a:avLst/>
          </a:prstGeom>
          <a:noFill/>
          <a:ln>
            <a:noFill/>
          </a:ln>
        </p:spPr>
      </p:pic>
      <p:pic>
        <p:nvPicPr>
          <p:cNvPr id="9" name="Google Shape;167;p18">
            <a:extLst>
              <a:ext uri="{FF2B5EF4-FFF2-40B4-BE49-F238E27FC236}">
                <a16:creationId xmlns:a16="http://schemas.microsoft.com/office/drawing/2014/main" id="{2DF9E856-A4E8-F7CD-635B-04EFEEA6FD3D}"/>
              </a:ext>
            </a:extLst>
          </p:cNvPr>
          <p:cNvPicPr preferRelativeResize="0"/>
          <p:nvPr/>
        </p:nvPicPr>
        <p:blipFill>
          <a:blip r:embed="rId5">
            <a:alphaModFix/>
          </a:blip>
          <a:stretch>
            <a:fillRect/>
          </a:stretch>
        </p:blipFill>
        <p:spPr>
          <a:xfrm>
            <a:off x="7012627" y="3561278"/>
            <a:ext cx="1320665" cy="1317481"/>
          </a:xfrm>
          <a:prstGeom prst="rect">
            <a:avLst/>
          </a:prstGeom>
          <a:noFill/>
          <a:ln>
            <a:noFill/>
          </a:ln>
        </p:spPr>
      </p:pic>
    </p:spTree>
    <p:extLst>
      <p:ext uri="{BB962C8B-B14F-4D97-AF65-F5344CB8AC3E}">
        <p14:creationId xmlns:p14="http://schemas.microsoft.com/office/powerpoint/2010/main" val="859990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59A9-D8CD-B088-1B91-249E28EA603D}"/>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420BCB93-2F8B-FAA1-DC9B-E9DB6D6B9F4C}"/>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Choose any two cards to add together.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Replace the cards and choose again. How many different totals can you make?</a:t>
            </a:r>
            <a:br>
              <a:rPr lang="en-US" dirty="0"/>
            </a:br>
            <a:endParaRPr lang="en-US" dirty="0"/>
          </a:p>
        </p:txBody>
      </p:sp>
      <p:sp>
        <p:nvSpPr>
          <p:cNvPr id="3" name="Snip and Round Single Corner of Rectangle 2">
            <a:extLst>
              <a:ext uri="{FF2B5EF4-FFF2-40B4-BE49-F238E27FC236}">
                <a16:creationId xmlns:a16="http://schemas.microsoft.com/office/drawing/2014/main" id="{55FE4395-2CCC-5993-9214-5F0531CE69D6}"/>
              </a:ext>
            </a:extLst>
          </p:cNvPr>
          <p:cNvSpPr/>
          <p:nvPr/>
        </p:nvSpPr>
        <p:spPr>
          <a:xfrm>
            <a:off x="2932863"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8</a:t>
            </a:r>
          </a:p>
        </p:txBody>
      </p:sp>
      <p:sp>
        <p:nvSpPr>
          <p:cNvPr id="4" name="Snip and Round Single Corner of Rectangle 3">
            <a:extLst>
              <a:ext uri="{FF2B5EF4-FFF2-40B4-BE49-F238E27FC236}">
                <a16:creationId xmlns:a16="http://schemas.microsoft.com/office/drawing/2014/main" id="{4065FD71-F7DE-443F-9FE0-57C407E40608}"/>
              </a:ext>
            </a:extLst>
          </p:cNvPr>
          <p:cNvSpPr/>
          <p:nvPr/>
        </p:nvSpPr>
        <p:spPr>
          <a:xfrm>
            <a:off x="4271500"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5" name="Snip and Round Single Corner of Rectangle 4">
            <a:extLst>
              <a:ext uri="{FF2B5EF4-FFF2-40B4-BE49-F238E27FC236}">
                <a16:creationId xmlns:a16="http://schemas.microsoft.com/office/drawing/2014/main" id="{64D41D4C-532E-081A-EA04-BDD559978104}"/>
              </a:ext>
            </a:extLst>
          </p:cNvPr>
          <p:cNvSpPr/>
          <p:nvPr/>
        </p:nvSpPr>
        <p:spPr>
          <a:xfrm>
            <a:off x="5681510"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10</a:t>
            </a:r>
          </a:p>
        </p:txBody>
      </p:sp>
      <p:sp>
        <p:nvSpPr>
          <p:cNvPr id="9" name="Snip and Round Single Corner of Rectangle 8">
            <a:extLst>
              <a:ext uri="{FF2B5EF4-FFF2-40B4-BE49-F238E27FC236}">
                <a16:creationId xmlns:a16="http://schemas.microsoft.com/office/drawing/2014/main" id="{13E1F169-2F02-4054-14C7-EF1BF1A7EDD4}"/>
              </a:ext>
            </a:extLst>
          </p:cNvPr>
          <p:cNvSpPr/>
          <p:nvPr/>
        </p:nvSpPr>
        <p:spPr>
          <a:xfrm>
            <a:off x="7020147"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13</a:t>
            </a:r>
          </a:p>
        </p:txBody>
      </p:sp>
      <p:sp>
        <p:nvSpPr>
          <p:cNvPr id="12" name="Title 1">
            <a:extLst>
              <a:ext uri="{FF2B5EF4-FFF2-40B4-BE49-F238E27FC236}">
                <a16:creationId xmlns:a16="http://schemas.microsoft.com/office/drawing/2014/main" id="{2815A580-69D9-F831-490D-F5677A6C7BC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728348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3866B-EA50-28B7-A2B0-B6CA9150DB56}"/>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84721720-164A-527E-3467-D6F9115DE23F}"/>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Choose any two cards to add together.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Replace the cards and choose again. How many different totals can you make?</a:t>
            </a:r>
            <a:br>
              <a:rPr lang="en-US" dirty="0"/>
            </a:br>
            <a:endParaRPr lang="en-US" dirty="0"/>
          </a:p>
        </p:txBody>
      </p:sp>
      <p:sp>
        <p:nvSpPr>
          <p:cNvPr id="3" name="Snip and Round Single Corner of Rectangle 2">
            <a:extLst>
              <a:ext uri="{FF2B5EF4-FFF2-40B4-BE49-F238E27FC236}">
                <a16:creationId xmlns:a16="http://schemas.microsoft.com/office/drawing/2014/main" id="{A7F733AD-0BFC-B8B6-2D27-6E13F9AF3DE5}"/>
              </a:ext>
            </a:extLst>
          </p:cNvPr>
          <p:cNvSpPr/>
          <p:nvPr/>
        </p:nvSpPr>
        <p:spPr>
          <a:xfrm>
            <a:off x="2932863"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4" name="Snip and Round Single Corner of Rectangle 3">
            <a:extLst>
              <a:ext uri="{FF2B5EF4-FFF2-40B4-BE49-F238E27FC236}">
                <a16:creationId xmlns:a16="http://schemas.microsoft.com/office/drawing/2014/main" id="{FA4BEBBA-AED3-E480-50FF-3320C9B6AB68}"/>
              </a:ext>
            </a:extLst>
          </p:cNvPr>
          <p:cNvSpPr/>
          <p:nvPr/>
        </p:nvSpPr>
        <p:spPr>
          <a:xfrm>
            <a:off x="4271500"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5" name="Snip and Round Single Corner of Rectangle 4">
            <a:extLst>
              <a:ext uri="{FF2B5EF4-FFF2-40B4-BE49-F238E27FC236}">
                <a16:creationId xmlns:a16="http://schemas.microsoft.com/office/drawing/2014/main" id="{84B5FA2D-AEF5-B051-AB6D-926657A4E9D1}"/>
              </a:ext>
            </a:extLst>
          </p:cNvPr>
          <p:cNvSpPr/>
          <p:nvPr/>
        </p:nvSpPr>
        <p:spPr>
          <a:xfrm>
            <a:off x="5681510"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10</a:t>
            </a:r>
          </a:p>
        </p:txBody>
      </p:sp>
      <p:sp>
        <p:nvSpPr>
          <p:cNvPr id="9" name="Snip and Round Single Corner of Rectangle 8">
            <a:extLst>
              <a:ext uri="{FF2B5EF4-FFF2-40B4-BE49-F238E27FC236}">
                <a16:creationId xmlns:a16="http://schemas.microsoft.com/office/drawing/2014/main" id="{2A0F9601-84F8-4318-84DF-ECD6C1E0508C}"/>
              </a:ext>
            </a:extLst>
          </p:cNvPr>
          <p:cNvSpPr/>
          <p:nvPr/>
        </p:nvSpPr>
        <p:spPr>
          <a:xfrm>
            <a:off x="7020147"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0</a:t>
            </a:r>
          </a:p>
        </p:txBody>
      </p:sp>
      <p:sp>
        <p:nvSpPr>
          <p:cNvPr id="12" name="Title 1">
            <a:extLst>
              <a:ext uri="{FF2B5EF4-FFF2-40B4-BE49-F238E27FC236}">
                <a16:creationId xmlns:a16="http://schemas.microsoft.com/office/drawing/2014/main" id="{0A8600BE-1E72-2834-4B3D-1490631CFC7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3272930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67528-85C3-58C6-A9B6-6D3A2B1F203A}"/>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DECD255F-BFE3-B4AF-C7F1-AC52A584A77B}"/>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Choose any three cards to add together.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Replace the cards and choose again. How many different totals can you make?</a:t>
            </a:r>
            <a:br>
              <a:rPr lang="en-US" dirty="0"/>
            </a:br>
            <a:endParaRPr lang="en-US" dirty="0"/>
          </a:p>
        </p:txBody>
      </p:sp>
      <p:sp>
        <p:nvSpPr>
          <p:cNvPr id="3" name="Snip and Round Single Corner of Rectangle 2">
            <a:extLst>
              <a:ext uri="{FF2B5EF4-FFF2-40B4-BE49-F238E27FC236}">
                <a16:creationId xmlns:a16="http://schemas.microsoft.com/office/drawing/2014/main" id="{D6423636-E30E-D0E3-C522-D23E99278135}"/>
              </a:ext>
            </a:extLst>
          </p:cNvPr>
          <p:cNvSpPr/>
          <p:nvPr/>
        </p:nvSpPr>
        <p:spPr>
          <a:xfrm>
            <a:off x="2932863"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9</a:t>
            </a:r>
          </a:p>
        </p:txBody>
      </p:sp>
      <p:sp>
        <p:nvSpPr>
          <p:cNvPr id="4" name="Snip and Round Single Corner of Rectangle 3">
            <a:extLst>
              <a:ext uri="{FF2B5EF4-FFF2-40B4-BE49-F238E27FC236}">
                <a16:creationId xmlns:a16="http://schemas.microsoft.com/office/drawing/2014/main" id="{5C1A83DE-4DD0-6F29-70DC-B53251F8C1DE}"/>
              </a:ext>
            </a:extLst>
          </p:cNvPr>
          <p:cNvSpPr/>
          <p:nvPr/>
        </p:nvSpPr>
        <p:spPr>
          <a:xfrm>
            <a:off x="4271500" y="2189199"/>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17</a:t>
            </a:r>
          </a:p>
        </p:txBody>
      </p:sp>
      <p:sp>
        <p:nvSpPr>
          <p:cNvPr id="5" name="Snip and Round Single Corner of Rectangle 4">
            <a:extLst>
              <a:ext uri="{FF2B5EF4-FFF2-40B4-BE49-F238E27FC236}">
                <a16:creationId xmlns:a16="http://schemas.microsoft.com/office/drawing/2014/main" id="{297C3AD5-2419-A1E0-8B77-129982E1F6BE}"/>
              </a:ext>
            </a:extLst>
          </p:cNvPr>
          <p:cNvSpPr/>
          <p:nvPr/>
        </p:nvSpPr>
        <p:spPr>
          <a:xfrm>
            <a:off x="5681510"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18</a:t>
            </a:r>
          </a:p>
        </p:txBody>
      </p:sp>
      <p:sp>
        <p:nvSpPr>
          <p:cNvPr id="9" name="Snip and Round Single Corner of Rectangle 8">
            <a:extLst>
              <a:ext uri="{FF2B5EF4-FFF2-40B4-BE49-F238E27FC236}">
                <a16:creationId xmlns:a16="http://schemas.microsoft.com/office/drawing/2014/main" id="{4BA841C2-61F7-F08C-D45D-F6A03B896BE1}"/>
              </a:ext>
            </a:extLst>
          </p:cNvPr>
          <p:cNvSpPr/>
          <p:nvPr/>
        </p:nvSpPr>
        <p:spPr>
          <a:xfrm>
            <a:off x="7020147" y="2195746"/>
            <a:ext cx="1114203" cy="1511983"/>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19</a:t>
            </a:r>
          </a:p>
        </p:txBody>
      </p:sp>
      <p:sp>
        <p:nvSpPr>
          <p:cNvPr id="12" name="Title 1">
            <a:extLst>
              <a:ext uri="{FF2B5EF4-FFF2-40B4-BE49-F238E27FC236}">
                <a16:creationId xmlns:a16="http://schemas.microsoft.com/office/drawing/2014/main" id="{63D97B8E-50ED-A6F9-E965-2DBBF3C6174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9.2</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1809636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B7D0437D-8524-D340-BF97-4212107B5929}"/>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Some of the numbers below are missing. What could they be?</a:t>
            </a:r>
          </a:p>
          <a:p>
            <a:pPr marL="0" indent="0">
              <a:buNone/>
            </a:pPr>
            <a:endParaRPr lang="en-US" dirty="0"/>
          </a:p>
          <a:p>
            <a:pPr marL="0" indent="0" algn="ctr">
              <a:buNone/>
            </a:pPr>
            <a:r>
              <a:rPr lang="en-US" sz="6000" dirty="0"/>
              <a:t>5 + __ + __ = 11</a:t>
            </a:r>
          </a:p>
          <a:p>
            <a:pPr marL="0" indent="0">
              <a:buNone/>
            </a:pPr>
            <a:r>
              <a:rPr lang="en-US" dirty="0"/>
              <a:t> </a:t>
            </a:r>
          </a:p>
        </p:txBody>
      </p:sp>
      <p:sp>
        <p:nvSpPr>
          <p:cNvPr id="6" name="Title 1">
            <a:extLst>
              <a:ext uri="{FF2B5EF4-FFF2-40B4-BE49-F238E27FC236}">
                <a16:creationId xmlns:a16="http://schemas.microsoft.com/office/drawing/2014/main" id="{B506CC79-4D77-990C-1C8D-0169128F8DB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67220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040D1-3BCD-CD3F-035B-64E0FD9A5B3E}"/>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900F56D-9CCB-27CC-DAA8-C099635EE16D}"/>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loses one of these coins.</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How much money could she have now?</a:t>
            </a:r>
            <a:br>
              <a:rPr lang="en-US" dirty="0"/>
            </a:br>
            <a:endParaRPr lang="en-US" dirty="0"/>
          </a:p>
        </p:txBody>
      </p:sp>
      <p:sp>
        <p:nvSpPr>
          <p:cNvPr id="4" name="Title 1">
            <a:extLst>
              <a:ext uri="{FF2B5EF4-FFF2-40B4-BE49-F238E27FC236}">
                <a16:creationId xmlns:a16="http://schemas.microsoft.com/office/drawing/2014/main" id="{2088EE9F-E06D-A3CD-7D1C-F8210E79C44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11</a:t>
            </a:r>
            <a:endParaRPr lang="en-US" b="1" dirty="0">
              <a:latin typeface="Aptos" panose="020B0004020202020204" pitchFamily="34" charset="0"/>
              <a:cs typeface="Calibri" panose="020F0502020204030204" pitchFamily="34" charset="0"/>
            </a:endParaRPr>
          </a:p>
        </p:txBody>
      </p:sp>
      <p:pic>
        <p:nvPicPr>
          <p:cNvPr id="2" name="Google Shape;164;p18">
            <a:extLst>
              <a:ext uri="{FF2B5EF4-FFF2-40B4-BE49-F238E27FC236}">
                <a16:creationId xmlns:a16="http://schemas.microsoft.com/office/drawing/2014/main" id="{78CE8A85-3A8E-C521-73C6-D445D9793C95}"/>
              </a:ext>
            </a:extLst>
          </p:cNvPr>
          <p:cNvPicPr preferRelativeResize="0"/>
          <p:nvPr/>
        </p:nvPicPr>
        <p:blipFill>
          <a:blip r:embed="rId3">
            <a:alphaModFix/>
          </a:blip>
          <a:stretch>
            <a:fillRect/>
          </a:stretch>
        </p:blipFill>
        <p:spPr>
          <a:xfrm>
            <a:off x="3115583" y="2716975"/>
            <a:ext cx="1060202" cy="1060202"/>
          </a:xfrm>
          <a:prstGeom prst="rect">
            <a:avLst/>
          </a:prstGeom>
          <a:noFill/>
          <a:ln>
            <a:noFill/>
          </a:ln>
        </p:spPr>
      </p:pic>
      <p:pic>
        <p:nvPicPr>
          <p:cNvPr id="5" name="Google Shape;165;p18">
            <a:extLst>
              <a:ext uri="{FF2B5EF4-FFF2-40B4-BE49-F238E27FC236}">
                <a16:creationId xmlns:a16="http://schemas.microsoft.com/office/drawing/2014/main" id="{2553A8B4-42F7-B7D6-ABD6-7C26DA05B1B8}"/>
              </a:ext>
            </a:extLst>
          </p:cNvPr>
          <p:cNvPicPr preferRelativeResize="0"/>
          <p:nvPr/>
        </p:nvPicPr>
        <p:blipFill>
          <a:blip r:embed="rId4">
            <a:alphaModFix/>
          </a:blip>
          <a:stretch>
            <a:fillRect/>
          </a:stretch>
        </p:blipFill>
        <p:spPr>
          <a:xfrm>
            <a:off x="4307613" y="2518267"/>
            <a:ext cx="1446763" cy="1446763"/>
          </a:xfrm>
          <a:prstGeom prst="rect">
            <a:avLst/>
          </a:prstGeom>
          <a:noFill/>
          <a:ln>
            <a:noFill/>
          </a:ln>
        </p:spPr>
      </p:pic>
      <p:pic>
        <p:nvPicPr>
          <p:cNvPr id="6" name="Google Shape;167;p18">
            <a:extLst>
              <a:ext uri="{FF2B5EF4-FFF2-40B4-BE49-F238E27FC236}">
                <a16:creationId xmlns:a16="http://schemas.microsoft.com/office/drawing/2014/main" id="{E468E0A5-9CAB-6529-4E78-09D8ED7DAEAA}"/>
              </a:ext>
            </a:extLst>
          </p:cNvPr>
          <p:cNvPicPr preferRelativeResize="0"/>
          <p:nvPr/>
        </p:nvPicPr>
        <p:blipFill>
          <a:blip r:embed="rId5">
            <a:alphaModFix/>
          </a:blip>
          <a:stretch>
            <a:fillRect/>
          </a:stretch>
        </p:blipFill>
        <p:spPr>
          <a:xfrm>
            <a:off x="5886204" y="2518267"/>
            <a:ext cx="1615179" cy="1611285"/>
          </a:xfrm>
          <a:prstGeom prst="rect">
            <a:avLst/>
          </a:prstGeom>
          <a:noFill/>
          <a:ln>
            <a:noFill/>
          </a:ln>
        </p:spPr>
      </p:pic>
      <p:pic>
        <p:nvPicPr>
          <p:cNvPr id="8" name="Google Shape;167;p18">
            <a:extLst>
              <a:ext uri="{FF2B5EF4-FFF2-40B4-BE49-F238E27FC236}">
                <a16:creationId xmlns:a16="http://schemas.microsoft.com/office/drawing/2014/main" id="{D6B61C4E-A689-9BC8-FC7F-995EE4FD5F75}"/>
              </a:ext>
            </a:extLst>
          </p:cNvPr>
          <p:cNvPicPr preferRelativeResize="0"/>
          <p:nvPr/>
        </p:nvPicPr>
        <p:blipFill>
          <a:blip r:embed="rId5">
            <a:alphaModFix/>
          </a:blip>
          <a:stretch>
            <a:fillRect/>
          </a:stretch>
        </p:blipFill>
        <p:spPr>
          <a:xfrm>
            <a:off x="7763283" y="2571447"/>
            <a:ext cx="1615179" cy="1611285"/>
          </a:xfrm>
          <a:prstGeom prst="rect">
            <a:avLst/>
          </a:prstGeom>
          <a:noFill/>
          <a:ln>
            <a:noFill/>
          </a:ln>
        </p:spPr>
      </p:pic>
    </p:spTree>
    <p:extLst>
      <p:ext uri="{BB962C8B-B14F-4D97-AF65-F5344CB8AC3E}">
        <p14:creationId xmlns:p14="http://schemas.microsoft.com/office/powerpoint/2010/main" val="2367348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26B7F-75C6-6C17-FE43-3F22578B291C}"/>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4425B37F-ED85-CC7B-3C36-D28335415E7C}"/>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loses one of these coins.</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How much money could she have now?</a:t>
            </a:r>
            <a:br>
              <a:rPr lang="en-US" dirty="0"/>
            </a:br>
            <a:endParaRPr lang="en-US" dirty="0"/>
          </a:p>
        </p:txBody>
      </p:sp>
      <p:pic>
        <p:nvPicPr>
          <p:cNvPr id="11" name="Google Shape;10558;p329">
            <a:extLst>
              <a:ext uri="{FF2B5EF4-FFF2-40B4-BE49-F238E27FC236}">
                <a16:creationId xmlns:a16="http://schemas.microsoft.com/office/drawing/2014/main" id="{ED3118BF-9B71-7F85-DF79-AEA28934676D}"/>
              </a:ext>
            </a:extLst>
          </p:cNvPr>
          <p:cNvPicPr preferRelativeResize="0"/>
          <p:nvPr/>
        </p:nvPicPr>
        <p:blipFill>
          <a:blip r:embed="rId3">
            <a:alphaModFix/>
          </a:blip>
          <a:stretch>
            <a:fillRect/>
          </a:stretch>
        </p:blipFill>
        <p:spPr>
          <a:xfrm>
            <a:off x="3876363" y="2490366"/>
            <a:ext cx="1312527" cy="1312527"/>
          </a:xfrm>
          <a:prstGeom prst="rect">
            <a:avLst/>
          </a:prstGeom>
          <a:noFill/>
          <a:ln>
            <a:noFill/>
          </a:ln>
        </p:spPr>
      </p:pic>
      <p:pic>
        <p:nvPicPr>
          <p:cNvPr id="12" name="Google Shape;10560;p329">
            <a:extLst>
              <a:ext uri="{FF2B5EF4-FFF2-40B4-BE49-F238E27FC236}">
                <a16:creationId xmlns:a16="http://schemas.microsoft.com/office/drawing/2014/main" id="{42A16676-3DA4-A542-2960-338E660F261B}"/>
              </a:ext>
            </a:extLst>
          </p:cNvPr>
          <p:cNvPicPr preferRelativeResize="0"/>
          <p:nvPr/>
        </p:nvPicPr>
        <p:blipFill>
          <a:blip r:embed="rId4">
            <a:alphaModFix/>
          </a:blip>
          <a:stretch>
            <a:fillRect/>
          </a:stretch>
        </p:blipFill>
        <p:spPr>
          <a:xfrm>
            <a:off x="5810864" y="2598088"/>
            <a:ext cx="1147556" cy="1147556"/>
          </a:xfrm>
          <a:prstGeom prst="rect">
            <a:avLst/>
          </a:prstGeom>
          <a:noFill/>
          <a:ln>
            <a:noFill/>
          </a:ln>
        </p:spPr>
      </p:pic>
      <p:pic>
        <p:nvPicPr>
          <p:cNvPr id="13" name="Google Shape;10561;p329">
            <a:extLst>
              <a:ext uri="{FF2B5EF4-FFF2-40B4-BE49-F238E27FC236}">
                <a16:creationId xmlns:a16="http://schemas.microsoft.com/office/drawing/2014/main" id="{0256AA2A-6A33-9A8C-C2FE-EA3B7214F680}"/>
              </a:ext>
            </a:extLst>
          </p:cNvPr>
          <p:cNvPicPr preferRelativeResize="0"/>
          <p:nvPr/>
        </p:nvPicPr>
        <p:blipFill>
          <a:blip r:embed="rId5">
            <a:alphaModFix/>
          </a:blip>
          <a:stretch>
            <a:fillRect/>
          </a:stretch>
        </p:blipFill>
        <p:spPr>
          <a:xfrm>
            <a:off x="7554234" y="2342356"/>
            <a:ext cx="1565967" cy="1565967"/>
          </a:xfrm>
          <a:prstGeom prst="rect">
            <a:avLst/>
          </a:prstGeom>
          <a:noFill/>
          <a:ln>
            <a:noFill/>
          </a:ln>
        </p:spPr>
      </p:pic>
      <p:sp>
        <p:nvSpPr>
          <p:cNvPr id="4" name="Title 1">
            <a:extLst>
              <a:ext uri="{FF2B5EF4-FFF2-40B4-BE49-F238E27FC236}">
                <a16:creationId xmlns:a16="http://schemas.microsoft.com/office/drawing/2014/main" id="{B36D56D6-EA17-8111-752E-D43119CAC8A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11.1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53568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CBBD1-6571-1487-9BF6-25D18B5638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D68F22-280C-8C3E-C520-AE567B9CA689}"/>
              </a:ext>
            </a:extLst>
          </p:cNvPr>
          <p:cNvSpPr>
            <a:spLocks noGrp="1"/>
          </p:cNvSpPr>
          <p:nvPr>
            <p:ph idx="1"/>
          </p:nvPr>
        </p:nvSpPr>
        <p:spPr>
          <a:xfrm>
            <a:off x="762000" y="1410963"/>
            <a:ext cx="10515600" cy="784783"/>
          </a:xfrm>
        </p:spPr>
        <p:txBody>
          <a:bodyPr/>
          <a:lstStyle/>
          <a:p>
            <a:pPr marL="0" indent="0">
              <a:buNone/>
            </a:pPr>
            <a:r>
              <a:rPr lang="en-GB" dirty="0"/>
              <a:t>Which numbers can be matched to a ten frame?</a:t>
            </a:r>
          </a:p>
        </p:txBody>
      </p:sp>
      <p:sp>
        <p:nvSpPr>
          <p:cNvPr id="62" name="TextBox 61">
            <a:extLst>
              <a:ext uri="{FF2B5EF4-FFF2-40B4-BE49-F238E27FC236}">
                <a16:creationId xmlns:a16="http://schemas.microsoft.com/office/drawing/2014/main" id="{F223E2CF-C349-0EC9-7C18-35858AFB58F4}"/>
              </a:ext>
            </a:extLst>
          </p:cNvPr>
          <p:cNvSpPr txBox="1"/>
          <p:nvPr/>
        </p:nvSpPr>
        <p:spPr>
          <a:xfrm>
            <a:off x="2793821" y="2267000"/>
            <a:ext cx="1264551" cy="707886"/>
          </a:xfrm>
          <a:prstGeom prst="rect">
            <a:avLst/>
          </a:prstGeom>
          <a:noFill/>
          <a:ln w="28575">
            <a:solidFill>
              <a:schemeClr val="tx1"/>
            </a:solidFill>
          </a:ln>
        </p:spPr>
        <p:txBody>
          <a:bodyPr wrap="square" rtlCol="0" anchor="ctr">
            <a:spAutoFit/>
          </a:bodyPr>
          <a:lstStyle/>
          <a:p>
            <a:pPr algn="ctr"/>
            <a:r>
              <a:rPr lang="en-GB" sz="4000" dirty="0"/>
              <a:t>10</a:t>
            </a:r>
          </a:p>
        </p:txBody>
      </p:sp>
      <p:sp>
        <p:nvSpPr>
          <p:cNvPr id="63" name="TextBox 62">
            <a:extLst>
              <a:ext uri="{FF2B5EF4-FFF2-40B4-BE49-F238E27FC236}">
                <a16:creationId xmlns:a16="http://schemas.microsoft.com/office/drawing/2014/main" id="{B7467388-7D0D-F3F8-4742-502680900810}"/>
              </a:ext>
            </a:extLst>
          </p:cNvPr>
          <p:cNvSpPr txBox="1"/>
          <p:nvPr/>
        </p:nvSpPr>
        <p:spPr>
          <a:xfrm>
            <a:off x="2793821" y="3198872"/>
            <a:ext cx="1264551" cy="707886"/>
          </a:xfrm>
          <a:prstGeom prst="rect">
            <a:avLst/>
          </a:prstGeom>
          <a:noFill/>
          <a:ln w="28575">
            <a:solidFill>
              <a:schemeClr val="tx1"/>
            </a:solidFill>
          </a:ln>
        </p:spPr>
        <p:txBody>
          <a:bodyPr wrap="square" rtlCol="0" anchor="ctr">
            <a:spAutoFit/>
          </a:bodyPr>
          <a:lstStyle/>
          <a:p>
            <a:pPr algn="ctr"/>
            <a:r>
              <a:rPr lang="en-GB" sz="4000" dirty="0"/>
              <a:t>6</a:t>
            </a:r>
          </a:p>
        </p:txBody>
      </p:sp>
      <p:sp>
        <p:nvSpPr>
          <p:cNvPr id="64" name="TextBox 63">
            <a:extLst>
              <a:ext uri="{FF2B5EF4-FFF2-40B4-BE49-F238E27FC236}">
                <a16:creationId xmlns:a16="http://schemas.microsoft.com/office/drawing/2014/main" id="{C2DA4C03-015F-9EDF-7789-2B6149FBEA1D}"/>
              </a:ext>
            </a:extLst>
          </p:cNvPr>
          <p:cNvSpPr txBox="1"/>
          <p:nvPr/>
        </p:nvSpPr>
        <p:spPr>
          <a:xfrm>
            <a:off x="2793821" y="4133757"/>
            <a:ext cx="1264551" cy="707886"/>
          </a:xfrm>
          <a:prstGeom prst="rect">
            <a:avLst/>
          </a:prstGeom>
          <a:noFill/>
          <a:ln w="28575">
            <a:solidFill>
              <a:schemeClr val="tx1"/>
            </a:solidFill>
          </a:ln>
        </p:spPr>
        <p:txBody>
          <a:bodyPr wrap="square" rtlCol="0" anchor="ctr">
            <a:spAutoFit/>
          </a:bodyPr>
          <a:lstStyle/>
          <a:p>
            <a:pPr algn="ctr"/>
            <a:r>
              <a:rPr lang="en-GB" sz="4000" dirty="0"/>
              <a:t>4</a:t>
            </a:r>
          </a:p>
        </p:txBody>
      </p:sp>
      <p:sp>
        <p:nvSpPr>
          <p:cNvPr id="65" name="TextBox 64">
            <a:extLst>
              <a:ext uri="{FF2B5EF4-FFF2-40B4-BE49-F238E27FC236}">
                <a16:creationId xmlns:a16="http://schemas.microsoft.com/office/drawing/2014/main" id="{79E223FD-05B8-E27D-645E-ABC397C85988}"/>
              </a:ext>
            </a:extLst>
          </p:cNvPr>
          <p:cNvSpPr txBox="1"/>
          <p:nvPr/>
        </p:nvSpPr>
        <p:spPr>
          <a:xfrm>
            <a:off x="2793821" y="5068642"/>
            <a:ext cx="1264551" cy="707886"/>
          </a:xfrm>
          <a:prstGeom prst="rect">
            <a:avLst/>
          </a:prstGeom>
          <a:noFill/>
          <a:ln w="28575">
            <a:solidFill>
              <a:schemeClr val="tx1"/>
            </a:solidFill>
          </a:ln>
        </p:spPr>
        <p:txBody>
          <a:bodyPr wrap="square" rtlCol="0" anchor="ctr">
            <a:spAutoFit/>
          </a:bodyPr>
          <a:lstStyle/>
          <a:p>
            <a:pPr algn="ctr"/>
            <a:r>
              <a:rPr lang="en-GB" sz="4000" dirty="0"/>
              <a:t>7</a:t>
            </a:r>
          </a:p>
        </p:txBody>
      </p:sp>
      <p:grpSp>
        <p:nvGrpSpPr>
          <p:cNvPr id="27" name="Group 26">
            <a:extLst>
              <a:ext uri="{FF2B5EF4-FFF2-40B4-BE49-F238E27FC236}">
                <a16:creationId xmlns:a16="http://schemas.microsoft.com/office/drawing/2014/main" id="{22360B47-9EDD-2B34-DC9E-965AEF8FB15F}"/>
              </a:ext>
            </a:extLst>
          </p:cNvPr>
          <p:cNvGrpSpPr/>
          <p:nvPr/>
        </p:nvGrpSpPr>
        <p:grpSpPr>
          <a:xfrm>
            <a:off x="5722098" y="2130592"/>
            <a:ext cx="2627225" cy="1014164"/>
            <a:chOff x="6321412" y="1141746"/>
            <a:chExt cx="3306084" cy="1276218"/>
          </a:xfrm>
        </p:grpSpPr>
        <p:graphicFrame>
          <p:nvGraphicFramePr>
            <p:cNvPr id="9" name="Google Shape;7970;p290">
              <a:extLst>
                <a:ext uri="{FF2B5EF4-FFF2-40B4-BE49-F238E27FC236}">
                  <a16:creationId xmlns:a16="http://schemas.microsoft.com/office/drawing/2014/main" id="{EBABD62D-D4AF-FC63-274B-B410C5C9752A}"/>
                </a:ext>
              </a:extLst>
            </p:cNvPr>
            <p:cNvGraphicFramePr/>
            <p:nvPr>
              <p:extLst>
                <p:ext uri="{D42A27DB-BD31-4B8C-83A1-F6EECF244321}">
                  <p14:modId xmlns:p14="http://schemas.microsoft.com/office/powerpoint/2010/main" val="2634377177"/>
                </p:ext>
              </p:extLst>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 name="Google Shape;7972;p290">
              <a:extLst>
                <a:ext uri="{FF2B5EF4-FFF2-40B4-BE49-F238E27FC236}">
                  <a16:creationId xmlns:a16="http://schemas.microsoft.com/office/drawing/2014/main" id="{B35C6BBD-B94B-03ED-E260-04C9B1DAABF5}"/>
                </a:ext>
              </a:extLst>
            </p:cNvPr>
            <p:cNvSpPr/>
            <p:nvPr/>
          </p:nvSpPr>
          <p:spPr>
            <a:xfrm>
              <a:off x="7711255"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973;p290">
              <a:extLst>
                <a:ext uri="{FF2B5EF4-FFF2-40B4-BE49-F238E27FC236}">
                  <a16:creationId xmlns:a16="http://schemas.microsoft.com/office/drawing/2014/main" id="{4AB125AE-4508-2B55-6DB2-5BC928E06431}"/>
                </a:ext>
              </a:extLst>
            </p:cNvPr>
            <p:cNvSpPr/>
            <p:nvPr/>
          </p:nvSpPr>
          <p:spPr>
            <a:xfrm>
              <a:off x="8370733"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975;p290">
              <a:extLst>
                <a:ext uri="{FF2B5EF4-FFF2-40B4-BE49-F238E27FC236}">
                  <a16:creationId xmlns:a16="http://schemas.microsoft.com/office/drawing/2014/main" id="{4D0A1143-C927-5D45-12DD-33C56015882A}"/>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977;p290">
              <a:extLst>
                <a:ext uri="{FF2B5EF4-FFF2-40B4-BE49-F238E27FC236}">
                  <a16:creationId xmlns:a16="http://schemas.microsoft.com/office/drawing/2014/main" id="{0D64E1F7-B79F-F7ED-0780-FF143A21F2D4}"/>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roup 110">
            <a:extLst>
              <a:ext uri="{FF2B5EF4-FFF2-40B4-BE49-F238E27FC236}">
                <a16:creationId xmlns:a16="http://schemas.microsoft.com/office/drawing/2014/main" id="{8800AC3F-0B0B-3DD1-5F0C-D1FE1E8B9DFA}"/>
              </a:ext>
            </a:extLst>
          </p:cNvPr>
          <p:cNvGrpSpPr/>
          <p:nvPr/>
        </p:nvGrpSpPr>
        <p:grpSpPr>
          <a:xfrm>
            <a:off x="5722098" y="3516055"/>
            <a:ext cx="2627225" cy="1014164"/>
            <a:chOff x="6321412" y="1141746"/>
            <a:chExt cx="3306084" cy="1276218"/>
          </a:xfrm>
        </p:grpSpPr>
        <p:graphicFrame>
          <p:nvGraphicFramePr>
            <p:cNvPr id="112" name="Google Shape;7970;p290">
              <a:extLst>
                <a:ext uri="{FF2B5EF4-FFF2-40B4-BE49-F238E27FC236}">
                  <a16:creationId xmlns:a16="http://schemas.microsoft.com/office/drawing/2014/main" id="{9FEB5DCF-2B0F-D1C3-9602-80D66C7019E5}"/>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16" name="Google Shape;7975;p290">
              <a:extLst>
                <a:ext uri="{FF2B5EF4-FFF2-40B4-BE49-F238E27FC236}">
                  <a16:creationId xmlns:a16="http://schemas.microsoft.com/office/drawing/2014/main" id="{B30CD990-28D0-664D-9654-1176665CFA47}"/>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976;p290">
              <a:extLst>
                <a:ext uri="{FF2B5EF4-FFF2-40B4-BE49-F238E27FC236}">
                  <a16:creationId xmlns:a16="http://schemas.microsoft.com/office/drawing/2014/main" id="{C852E628-C20F-78A6-C721-FD8A7FA3F980}"/>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977;p290">
              <a:extLst>
                <a:ext uri="{FF2B5EF4-FFF2-40B4-BE49-F238E27FC236}">
                  <a16:creationId xmlns:a16="http://schemas.microsoft.com/office/drawing/2014/main" id="{CAE61091-A606-C713-EA7E-FADE72CD48B2}"/>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978;p290">
              <a:extLst>
                <a:ext uri="{FF2B5EF4-FFF2-40B4-BE49-F238E27FC236}">
                  <a16:creationId xmlns:a16="http://schemas.microsoft.com/office/drawing/2014/main" id="{4E70A53F-3CC9-F7F1-940D-59D75DF1B235}"/>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979;p290">
              <a:extLst>
                <a:ext uri="{FF2B5EF4-FFF2-40B4-BE49-F238E27FC236}">
                  <a16:creationId xmlns:a16="http://schemas.microsoft.com/office/drawing/2014/main" id="{F7B867D2-DB9F-7A7F-0070-9005969DBC5D}"/>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980;p290">
              <a:extLst>
                <a:ext uri="{FF2B5EF4-FFF2-40B4-BE49-F238E27FC236}">
                  <a16:creationId xmlns:a16="http://schemas.microsoft.com/office/drawing/2014/main" id="{FE0782F7-8C3D-5A7C-647E-9D921267F13A}"/>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7981;p290">
              <a:extLst>
                <a:ext uri="{FF2B5EF4-FFF2-40B4-BE49-F238E27FC236}">
                  <a16:creationId xmlns:a16="http://schemas.microsoft.com/office/drawing/2014/main" id="{FA08C663-1AEF-F9D5-9B49-F22AAAC7FE96}"/>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 name="Group 122">
            <a:extLst>
              <a:ext uri="{FF2B5EF4-FFF2-40B4-BE49-F238E27FC236}">
                <a16:creationId xmlns:a16="http://schemas.microsoft.com/office/drawing/2014/main" id="{E7B5DA89-D50F-70DA-C963-96BDBC4B30C2}"/>
              </a:ext>
            </a:extLst>
          </p:cNvPr>
          <p:cNvGrpSpPr/>
          <p:nvPr/>
        </p:nvGrpSpPr>
        <p:grpSpPr>
          <a:xfrm>
            <a:off x="5722098" y="4901518"/>
            <a:ext cx="2627225" cy="1014164"/>
            <a:chOff x="6321412" y="1141746"/>
            <a:chExt cx="3306084" cy="1276218"/>
          </a:xfrm>
        </p:grpSpPr>
        <p:graphicFrame>
          <p:nvGraphicFramePr>
            <p:cNvPr id="124" name="Google Shape;7970;p290">
              <a:extLst>
                <a:ext uri="{FF2B5EF4-FFF2-40B4-BE49-F238E27FC236}">
                  <a16:creationId xmlns:a16="http://schemas.microsoft.com/office/drawing/2014/main" id="{E05C2637-E829-120C-40A4-EC0CD36A214A}"/>
                </a:ext>
              </a:extLst>
            </p:cNvPr>
            <p:cNvGraphicFramePr/>
            <p:nvPr/>
          </p:nvGraphicFramePr>
          <p:xfrm>
            <a:off x="6321412" y="1141746"/>
            <a:ext cx="3306084" cy="1276218"/>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25" name="Google Shape;7972;p290">
              <a:extLst>
                <a:ext uri="{FF2B5EF4-FFF2-40B4-BE49-F238E27FC236}">
                  <a16:creationId xmlns:a16="http://schemas.microsoft.com/office/drawing/2014/main" id="{366F5440-5DC8-848D-7B18-896E510CC256}"/>
                </a:ext>
              </a:extLst>
            </p:cNvPr>
            <p:cNvSpPr/>
            <p:nvPr/>
          </p:nvSpPr>
          <p:spPr>
            <a:xfrm>
              <a:off x="7711255"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973;p290">
              <a:extLst>
                <a:ext uri="{FF2B5EF4-FFF2-40B4-BE49-F238E27FC236}">
                  <a16:creationId xmlns:a16="http://schemas.microsoft.com/office/drawing/2014/main" id="{44E1CA9E-0F54-72A9-F09B-02941F360953}"/>
                </a:ext>
              </a:extLst>
            </p:cNvPr>
            <p:cNvSpPr/>
            <p:nvPr/>
          </p:nvSpPr>
          <p:spPr>
            <a:xfrm>
              <a:off x="8370733"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974;p290">
              <a:extLst>
                <a:ext uri="{FF2B5EF4-FFF2-40B4-BE49-F238E27FC236}">
                  <a16:creationId xmlns:a16="http://schemas.microsoft.com/office/drawing/2014/main" id="{9ED9750E-75DF-47A5-5F00-15314FC9AB4F}"/>
                </a:ext>
              </a:extLst>
            </p:cNvPr>
            <p:cNvSpPr/>
            <p:nvPr/>
          </p:nvSpPr>
          <p:spPr>
            <a:xfrm>
              <a:off x="9030211"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975;p290">
              <a:extLst>
                <a:ext uri="{FF2B5EF4-FFF2-40B4-BE49-F238E27FC236}">
                  <a16:creationId xmlns:a16="http://schemas.microsoft.com/office/drawing/2014/main" id="{1BEF221D-F0F9-76A8-5757-E17AFADF5ECB}"/>
                </a:ext>
              </a:extLst>
            </p:cNvPr>
            <p:cNvSpPr/>
            <p:nvPr/>
          </p:nvSpPr>
          <p:spPr>
            <a:xfrm>
              <a:off x="7051776"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7976;p290">
              <a:extLst>
                <a:ext uri="{FF2B5EF4-FFF2-40B4-BE49-F238E27FC236}">
                  <a16:creationId xmlns:a16="http://schemas.microsoft.com/office/drawing/2014/main" id="{6786D763-FB95-1685-D271-CFD4C28762DE}"/>
                </a:ext>
              </a:extLst>
            </p:cNvPr>
            <p:cNvSpPr/>
            <p:nvPr/>
          </p:nvSpPr>
          <p:spPr>
            <a:xfrm>
              <a:off x="6392298"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7977;p290">
              <a:extLst>
                <a:ext uri="{FF2B5EF4-FFF2-40B4-BE49-F238E27FC236}">
                  <a16:creationId xmlns:a16="http://schemas.microsoft.com/office/drawing/2014/main" id="{EE15B9CC-A756-2DDA-47D4-C497024EAA68}"/>
                </a:ext>
              </a:extLst>
            </p:cNvPr>
            <p:cNvSpPr/>
            <p:nvPr/>
          </p:nvSpPr>
          <p:spPr>
            <a:xfrm>
              <a:off x="6392298" y="1845235"/>
              <a:ext cx="514500" cy="5145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978;p290">
              <a:extLst>
                <a:ext uri="{FF2B5EF4-FFF2-40B4-BE49-F238E27FC236}">
                  <a16:creationId xmlns:a16="http://schemas.microsoft.com/office/drawing/2014/main" id="{DFD70416-664F-F16E-5691-E570E20F75C3}"/>
                </a:ext>
              </a:extLst>
            </p:cNvPr>
            <p:cNvSpPr/>
            <p:nvPr/>
          </p:nvSpPr>
          <p:spPr>
            <a:xfrm>
              <a:off x="7051776"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979;p290">
              <a:extLst>
                <a:ext uri="{FF2B5EF4-FFF2-40B4-BE49-F238E27FC236}">
                  <a16:creationId xmlns:a16="http://schemas.microsoft.com/office/drawing/2014/main" id="{6C45FEE0-7BAD-B436-522A-F61118AF1B16}"/>
                </a:ext>
              </a:extLst>
            </p:cNvPr>
            <p:cNvSpPr/>
            <p:nvPr/>
          </p:nvSpPr>
          <p:spPr>
            <a:xfrm>
              <a:off x="7711255"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980;p290">
              <a:extLst>
                <a:ext uri="{FF2B5EF4-FFF2-40B4-BE49-F238E27FC236}">
                  <a16:creationId xmlns:a16="http://schemas.microsoft.com/office/drawing/2014/main" id="{0D4B5A28-D15D-A8F1-2F34-5193C25B5241}"/>
                </a:ext>
              </a:extLst>
            </p:cNvPr>
            <p:cNvSpPr/>
            <p:nvPr/>
          </p:nvSpPr>
          <p:spPr>
            <a:xfrm>
              <a:off x="8370733"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981;p290">
              <a:extLst>
                <a:ext uri="{FF2B5EF4-FFF2-40B4-BE49-F238E27FC236}">
                  <a16:creationId xmlns:a16="http://schemas.microsoft.com/office/drawing/2014/main" id="{330CB656-7E40-F68B-4DA8-7E82F47895F2}"/>
                </a:ext>
              </a:extLst>
            </p:cNvPr>
            <p:cNvSpPr/>
            <p:nvPr/>
          </p:nvSpPr>
          <p:spPr>
            <a:xfrm>
              <a:off x="9030211" y="1202918"/>
              <a:ext cx="514500" cy="51450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itle 1">
            <a:extLst>
              <a:ext uri="{FF2B5EF4-FFF2-40B4-BE49-F238E27FC236}">
                <a16:creationId xmlns:a16="http://schemas.microsoft.com/office/drawing/2014/main" id="{213D8751-9E1D-0459-6200-5CC86AAA475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1.1</a:t>
            </a:r>
            <a:endParaRPr lang="en-US" b="1" dirty="0">
              <a:latin typeface="+mn-lt"/>
              <a:cs typeface="Calibri" panose="020F0502020204030204" pitchFamily="34" charset="0"/>
            </a:endParaRPr>
          </a:p>
        </p:txBody>
      </p:sp>
    </p:spTree>
    <p:extLst>
      <p:ext uri="{BB962C8B-B14F-4D97-AF65-F5344CB8AC3E}">
        <p14:creationId xmlns:p14="http://schemas.microsoft.com/office/powerpoint/2010/main" val="2819061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DC234-9276-037B-F322-DD720F873794}"/>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775C641-F3C6-766A-AAA2-B45733B27700}"/>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loses a coin and has these three coins left.</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How much money could she have had originally?</a:t>
            </a:r>
            <a:br>
              <a:rPr lang="en-US" dirty="0"/>
            </a:br>
            <a:endParaRPr lang="en-US" dirty="0"/>
          </a:p>
        </p:txBody>
      </p:sp>
      <p:pic>
        <p:nvPicPr>
          <p:cNvPr id="11" name="Google Shape;10558;p329">
            <a:extLst>
              <a:ext uri="{FF2B5EF4-FFF2-40B4-BE49-F238E27FC236}">
                <a16:creationId xmlns:a16="http://schemas.microsoft.com/office/drawing/2014/main" id="{94C15CAA-BC9F-D2BC-8B63-08999A91DFD2}"/>
              </a:ext>
            </a:extLst>
          </p:cNvPr>
          <p:cNvPicPr preferRelativeResize="0"/>
          <p:nvPr/>
        </p:nvPicPr>
        <p:blipFill>
          <a:blip r:embed="rId3">
            <a:alphaModFix/>
          </a:blip>
          <a:stretch>
            <a:fillRect/>
          </a:stretch>
        </p:blipFill>
        <p:spPr>
          <a:xfrm>
            <a:off x="3876363" y="2490366"/>
            <a:ext cx="1312527" cy="1312527"/>
          </a:xfrm>
          <a:prstGeom prst="rect">
            <a:avLst/>
          </a:prstGeom>
          <a:noFill/>
          <a:ln>
            <a:noFill/>
          </a:ln>
        </p:spPr>
      </p:pic>
      <p:pic>
        <p:nvPicPr>
          <p:cNvPr id="12" name="Google Shape;10560;p329">
            <a:extLst>
              <a:ext uri="{FF2B5EF4-FFF2-40B4-BE49-F238E27FC236}">
                <a16:creationId xmlns:a16="http://schemas.microsoft.com/office/drawing/2014/main" id="{412C1C3B-D30E-E32A-3CD7-C71C60218A7C}"/>
              </a:ext>
            </a:extLst>
          </p:cNvPr>
          <p:cNvPicPr preferRelativeResize="0"/>
          <p:nvPr/>
        </p:nvPicPr>
        <p:blipFill>
          <a:blip r:embed="rId4">
            <a:alphaModFix/>
          </a:blip>
          <a:stretch>
            <a:fillRect/>
          </a:stretch>
        </p:blipFill>
        <p:spPr>
          <a:xfrm>
            <a:off x="5810864" y="2598088"/>
            <a:ext cx="1147556" cy="1147556"/>
          </a:xfrm>
          <a:prstGeom prst="rect">
            <a:avLst/>
          </a:prstGeom>
          <a:noFill/>
          <a:ln>
            <a:noFill/>
          </a:ln>
        </p:spPr>
      </p:pic>
      <p:pic>
        <p:nvPicPr>
          <p:cNvPr id="13" name="Google Shape;10561;p329">
            <a:extLst>
              <a:ext uri="{FF2B5EF4-FFF2-40B4-BE49-F238E27FC236}">
                <a16:creationId xmlns:a16="http://schemas.microsoft.com/office/drawing/2014/main" id="{87936FC4-EC67-973B-B8D3-D4D5D25E00A6}"/>
              </a:ext>
            </a:extLst>
          </p:cNvPr>
          <p:cNvPicPr preferRelativeResize="0"/>
          <p:nvPr/>
        </p:nvPicPr>
        <p:blipFill>
          <a:blip r:embed="rId5">
            <a:alphaModFix/>
          </a:blip>
          <a:stretch>
            <a:fillRect/>
          </a:stretch>
        </p:blipFill>
        <p:spPr>
          <a:xfrm>
            <a:off x="7554234" y="2342356"/>
            <a:ext cx="1565967" cy="1565967"/>
          </a:xfrm>
          <a:prstGeom prst="rect">
            <a:avLst/>
          </a:prstGeom>
          <a:noFill/>
          <a:ln>
            <a:noFill/>
          </a:ln>
        </p:spPr>
      </p:pic>
      <p:sp>
        <p:nvSpPr>
          <p:cNvPr id="4" name="Title 1">
            <a:extLst>
              <a:ext uri="{FF2B5EF4-FFF2-40B4-BE49-F238E27FC236}">
                <a16:creationId xmlns:a16="http://schemas.microsoft.com/office/drawing/2014/main" id="{F4DCB239-326E-EBE6-62A2-BB8C3710C94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11.2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426630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D92DE-A45E-01A6-B7EB-EAC8575A4379}"/>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37829EEF-7FF2-93A2-35FA-A3040C774BA6}"/>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Hannah has 2 silver coins and Millie has 8 bronze coins.</a:t>
            </a:r>
          </a:p>
          <a:p>
            <a:pPr marL="0" indent="0">
              <a:buNone/>
            </a:pPr>
            <a:endParaRPr lang="en-US" dirty="0"/>
          </a:p>
          <a:p>
            <a:pPr marL="0" indent="0">
              <a:buNone/>
            </a:pPr>
            <a:r>
              <a:rPr lang="en-US" dirty="0"/>
              <a:t>Millie says the value of her coins is greater than Hannahs. </a:t>
            </a:r>
          </a:p>
          <a:p>
            <a:pPr marL="0" indent="0">
              <a:buNone/>
            </a:pPr>
            <a:endParaRPr lang="en-US" dirty="0"/>
          </a:p>
          <a:p>
            <a:pPr marL="0" indent="0">
              <a:buNone/>
            </a:pPr>
            <a:r>
              <a:rPr lang="en-US" dirty="0"/>
              <a:t>What coins might they have?</a:t>
            </a:r>
            <a:br>
              <a:rPr lang="en-US" dirty="0"/>
            </a:br>
            <a:endParaRPr lang="en-US" dirty="0"/>
          </a:p>
        </p:txBody>
      </p:sp>
      <p:sp>
        <p:nvSpPr>
          <p:cNvPr id="4" name="Title 1">
            <a:extLst>
              <a:ext uri="{FF2B5EF4-FFF2-40B4-BE49-F238E27FC236}">
                <a16:creationId xmlns:a16="http://schemas.microsoft.com/office/drawing/2014/main" id="{3C366029-61D6-80C8-2C34-7E8FFDB4B6C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39361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FF38F-428F-43F3-9436-B418F4D42305}"/>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9C182CCB-F941-24BA-0B09-C963B8CE7518}"/>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Joseph counts his money and has 17p. </a:t>
            </a:r>
          </a:p>
          <a:p>
            <a:pPr marL="0" indent="0">
              <a:buNone/>
            </a:pPr>
            <a:endParaRPr lang="en-US" dirty="0"/>
          </a:p>
          <a:p>
            <a:pPr marL="0" indent="0">
              <a:buNone/>
            </a:pPr>
            <a:r>
              <a:rPr lang="en-US" dirty="0"/>
              <a:t>What coins could he have?</a:t>
            </a:r>
            <a:br>
              <a:rPr lang="en-US" dirty="0"/>
            </a:br>
            <a:endParaRPr lang="en-US" dirty="0"/>
          </a:p>
        </p:txBody>
      </p:sp>
      <p:sp>
        <p:nvSpPr>
          <p:cNvPr id="8" name="Title 1">
            <a:extLst>
              <a:ext uri="{FF2B5EF4-FFF2-40B4-BE49-F238E27FC236}">
                <a16:creationId xmlns:a16="http://schemas.microsoft.com/office/drawing/2014/main" id="{926263ED-311E-D814-FBD3-B79A9CD4435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08465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6259A-7ED1-DE14-E6C6-C7BCF80749F2}"/>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449D655D-25E1-1D44-BAAD-1882A96D126B}"/>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Joseph counts his money and has 10p. </a:t>
            </a:r>
          </a:p>
          <a:p>
            <a:pPr marL="0" indent="0">
              <a:buNone/>
            </a:pPr>
            <a:endParaRPr lang="en-US" dirty="0"/>
          </a:p>
          <a:p>
            <a:pPr marL="0" indent="0">
              <a:buNone/>
            </a:pPr>
            <a:r>
              <a:rPr lang="en-US" dirty="0"/>
              <a:t>What coins could he have?</a:t>
            </a:r>
            <a:br>
              <a:rPr lang="en-US" dirty="0"/>
            </a:br>
            <a:endParaRPr lang="en-US" dirty="0"/>
          </a:p>
        </p:txBody>
      </p:sp>
      <p:sp>
        <p:nvSpPr>
          <p:cNvPr id="8" name="Title 1">
            <a:extLst>
              <a:ext uri="{FF2B5EF4-FFF2-40B4-BE49-F238E27FC236}">
                <a16:creationId xmlns:a16="http://schemas.microsoft.com/office/drawing/2014/main" id="{BDDBA4FB-9BA5-C905-880B-F2FCC45115D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13.1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05620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7EBB-DDE8-207B-0410-F4776D525B26}"/>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871CF920-C239-3DEF-57A8-205E07B3ED72}"/>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Joseph counts his money and has 36p. </a:t>
            </a:r>
          </a:p>
          <a:p>
            <a:pPr marL="0" indent="0">
              <a:buNone/>
            </a:pPr>
            <a:endParaRPr lang="en-US" dirty="0"/>
          </a:p>
          <a:p>
            <a:pPr marL="0" indent="0">
              <a:buNone/>
            </a:pPr>
            <a:r>
              <a:rPr lang="en-US" dirty="0"/>
              <a:t>What is the smallest number of coins he could have?</a:t>
            </a:r>
          </a:p>
          <a:p>
            <a:pPr marL="0" indent="0">
              <a:buNone/>
            </a:pPr>
            <a:endParaRPr lang="en-US" dirty="0"/>
          </a:p>
          <a:p>
            <a:pPr marL="0" indent="0">
              <a:buNone/>
            </a:pPr>
            <a:r>
              <a:rPr lang="en-US" dirty="0"/>
              <a:t>What is the largest number of silver coins he could have?</a:t>
            </a:r>
            <a:br>
              <a:rPr lang="en-US" dirty="0"/>
            </a:br>
            <a:endParaRPr lang="en-US" dirty="0"/>
          </a:p>
        </p:txBody>
      </p:sp>
      <p:sp>
        <p:nvSpPr>
          <p:cNvPr id="8" name="Title 1">
            <a:extLst>
              <a:ext uri="{FF2B5EF4-FFF2-40B4-BE49-F238E27FC236}">
                <a16:creationId xmlns:a16="http://schemas.microsoft.com/office/drawing/2014/main" id="{62557B26-6145-4DEE-26F8-F531F51EDCC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13.2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3196958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4D93-47C6-612E-718A-5612866025F4}"/>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0C6D353F-B8DB-70C8-F748-5E07A2F839B4}"/>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 square is cut into four equal triangles. </a:t>
            </a:r>
          </a:p>
          <a:p>
            <a:pPr marL="0" indent="0">
              <a:buNone/>
            </a:pPr>
            <a:endParaRPr lang="en-US" dirty="0"/>
          </a:p>
          <a:p>
            <a:pPr marL="0" indent="0">
              <a:buNone/>
            </a:pPr>
            <a:r>
              <a:rPr lang="en-US" dirty="0"/>
              <a:t>How many different shapes can you make by placing the sides edge to edge? Can you draw them?</a:t>
            </a:r>
          </a:p>
          <a:p>
            <a:pPr marL="0" indent="0">
              <a:buNone/>
            </a:pPr>
            <a:endParaRPr lang="en-US" dirty="0"/>
          </a:p>
        </p:txBody>
      </p:sp>
      <p:sp>
        <p:nvSpPr>
          <p:cNvPr id="5" name="Title 1">
            <a:extLst>
              <a:ext uri="{FF2B5EF4-FFF2-40B4-BE49-F238E27FC236}">
                <a16:creationId xmlns:a16="http://schemas.microsoft.com/office/drawing/2014/main" id="{13A0F80E-5FC9-F97E-9E95-884AF088D43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14</a:t>
            </a:r>
            <a:endParaRPr lang="en-US" b="1" dirty="0">
              <a:latin typeface="Aptos" panose="020B000402020202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97B782-8A4A-EF52-8C01-E650D03C2D19}"/>
              </a:ext>
            </a:extLst>
          </p:cNvPr>
          <p:cNvGrpSpPr/>
          <p:nvPr/>
        </p:nvGrpSpPr>
        <p:grpSpPr>
          <a:xfrm>
            <a:off x="4752975" y="3429000"/>
            <a:ext cx="2686050" cy="2686050"/>
            <a:chOff x="4972050" y="4286250"/>
            <a:chExt cx="2171700" cy="2171700"/>
          </a:xfrm>
        </p:grpSpPr>
        <p:sp>
          <p:nvSpPr>
            <p:cNvPr id="11" name="Rectangle 10">
              <a:extLst>
                <a:ext uri="{FF2B5EF4-FFF2-40B4-BE49-F238E27FC236}">
                  <a16:creationId xmlns:a16="http://schemas.microsoft.com/office/drawing/2014/main" id="{0D847C2F-F4CD-27FA-3A3C-FEBC388091E4}"/>
                </a:ext>
              </a:extLst>
            </p:cNvPr>
            <p:cNvSpPr/>
            <p:nvPr/>
          </p:nvSpPr>
          <p:spPr>
            <a:xfrm>
              <a:off x="4972050" y="4286250"/>
              <a:ext cx="2171700" cy="21717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5962D39-43A9-D124-E004-64D1F78E3D61}"/>
                </a:ext>
              </a:extLst>
            </p:cNvPr>
            <p:cNvCxnSpPr/>
            <p:nvPr/>
          </p:nvCxnSpPr>
          <p:spPr>
            <a:xfrm>
              <a:off x="4972050" y="4286250"/>
              <a:ext cx="2171700" cy="217170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F284280-81E1-836A-C2C2-4EABF723BAB2}"/>
                </a:ext>
              </a:extLst>
            </p:cNvPr>
            <p:cNvCxnSpPr>
              <a:cxnSpLocks/>
            </p:cNvCxnSpPr>
            <p:nvPr/>
          </p:nvCxnSpPr>
          <p:spPr>
            <a:xfrm flipV="1">
              <a:off x="4972050" y="4286250"/>
              <a:ext cx="2171700" cy="217170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92888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9C4FA-7B51-DA4D-ED97-44EEC26472F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63FA514-0EE9-02F6-7231-2DE1297CF01B}"/>
              </a:ext>
            </a:extLst>
          </p:cNvPr>
          <p:cNvSpPr/>
          <p:nvPr/>
        </p:nvSpPr>
        <p:spPr>
          <a:xfrm>
            <a:off x="1919134" y="3585087"/>
            <a:ext cx="2035277" cy="85540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D8B38F0-F03B-28CD-9A5D-008445215764}"/>
              </a:ext>
            </a:extLst>
          </p:cNvPr>
          <p:cNvSpPr/>
          <p:nvPr/>
        </p:nvSpPr>
        <p:spPr>
          <a:xfrm>
            <a:off x="4780321" y="3585087"/>
            <a:ext cx="1029929" cy="1029929"/>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40F2FAC9-8F78-129F-EF2C-138F9EE691B4}"/>
              </a:ext>
            </a:extLst>
          </p:cNvPr>
          <p:cNvSpPr/>
          <p:nvPr/>
        </p:nvSpPr>
        <p:spPr>
          <a:xfrm>
            <a:off x="6636160" y="3429000"/>
            <a:ext cx="1342103" cy="1342103"/>
          </a:xfrm>
          <a:prstGeom prst="ellipse">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B1835663-D571-9067-3C0F-ACE8D97525DC}"/>
              </a:ext>
            </a:extLst>
          </p:cNvPr>
          <p:cNvSpPr/>
          <p:nvPr/>
        </p:nvSpPr>
        <p:spPr>
          <a:xfrm rot="5400000">
            <a:off x="9113889" y="3429000"/>
            <a:ext cx="1401097" cy="1401097"/>
          </a:xfrm>
          <a:prstGeom prst="rtTriangle">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
            <a:extLst>
              <a:ext uri="{FF2B5EF4-FFF2-40B4-BE49-F238E27FC236}">
                <a16:creationId xmlns:a16="http://schemas.microsoft.com/office/drawing/2014/main" id="{AA6E1DC4-E9F4-C00D-E143-E50A85A1AA3D}"/>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give a reason why each shape might be the odd one out?</a:t>
            </a:r>
            <a:br>
              <a:rPr lang="en-US" dirty="0"/>
            </a:br>
            <a:endParaRPr lang="en-US" dirty="0"/>
          </a:p>
        </p:txBody>
      </p:sp>
      <p:sp>
        <p:nvSpPr>
          <p:cNvPr id="10" name="Title 1">
            <a:extLst>
              <a:ext uri="{FF2B5EF4-FFF2-40B4-BE49-F238E27FC236}">
                <a16:creationId xmlns:a16="http://schemas.microsoft.com/office/drawing/2014/main" id="{7C304316-A09D-C05E-0DAB-7762563B5D1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06377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77D94-E628-4C03-A89F-D0ADBD79BB70}"/>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85E3B970-D3F3-6888-0348-4D16237EBF46}"/>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Which of these numbers could be placed in two boxes?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Snip and Round Single Corner of Rectangle 2">
            <a:extLst>
              <a:ext uri="{FF2B5EF4-FFF2-40B4-BE49-F238E27FC236}">
                <a16:creationId xmlns:a16="http://schemas.microsoft.com/office/drawing/2014/main" id="{7D668246-9061-6BF8-15DC-80E32EE6E1F8}"/>
              </a:ext>
            </a:extLst>
          </p:cNvPr>
          <p:cNvSpPr/>
          <p:nvPr/>
        </p:nvSpPr>
        <p:spPr>
          <a:xfrm>
            <a:off x="3347353" y="2048367"/>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10</a:t>
            </a:r>
          </a:p>
        </p:txBody>
      </p:sp>
      <p:sp>
        <p:nvSpPr>
          <p:cNvPr id="4" name="Snip and Round Single Corner of Rectangle 3">
            <a:extLst>
              <a:ext uri="{FF2B5EF4-FFF2-40B4-BE49-F238E27FC236}">
                <a16:creationId xmlns:a16="http://schemas.microsoft.com/office/drawing/2014/main" id="{AD35E07D-9310-68E1-E32D-55D5DE6D705C}"/>
              </a:ext>
            </a:extLst>
          </p:cNvPr>
          <p:cNvSpPr/>
          <p:nvPr/>
        </p:nvSpPr>
        <p:spPr>
          <a:xfrm>
            <a:off x="4721676"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8" name="Snip and Round Single Corner of Rectangle 7">
            <a:extLst>
              <a:ext uri="{FF2B5EF4-FFF2-40B4-BE49-F238E27FC236}">
                <a16:creationId xmlns:a16="http://schemas.microsoft.com/office/drawing/2014/main" id="{3486117D-DB6A-F1B2-814F-14BE16C32999}"/>
              </a:ext>
            </a:extLst>
          </p:cNvPr>
          <p:cNvSpPr/>
          <p:nvPr/>
        </p:nvSpPr>
        <p:spPr>
          <a:xfrm>
            <a:off x="60960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6</a:t>
            </a:r>
          </a:p>
        </p:txBody>
      </p:sp>
      <p:sp>
        <p:nvSpPr>
          <p:cNvPr id="9" name="Title 1">
            <a:extLst>
              <a:ext uri="{FF2B5EF4-FFF2-40B4-BE49-F238E27FC236}">
                <a16:creationId xmlns:a16="http://schemas.microsoft.com/office/drawing/2014/main" id="{FB352449-FDA5-1BFC-30C3-D13A184BF15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16</a:t>
            </a:r>
            <a:endParaRPr lang="en-US" b="1" dirty="0">
              <a:latin typeface="Aptos" panose="020B000402020202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9247FAB0-276F-0BD7-5D3E-C7D6E6E460FB}"/>
              </a:ext>
            </a:extLst>
          </p:cNvPr>
          <p:cNvSpPr/>
          <p:nvPr/>
        </p:nvSpPr>
        <p:spPr>
          <a:xfrm>
            <a:off x="911653"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Odd Numbers</a:t>
            </a:r>
          </a:p>
        </p:txBody>
      </p:sp>
      <p:sp>
        <p:nvSpPr>
          <p:cNvPr id="13" name="Rectangle 12">
            <a:extLst>
              <a:ext uri="{FF2B5EF4-FFF2-40B4-BE49-F238E27FC236}">
                <a16:creationId xmlns:a16="http://schemas.microsoft.com/office/drawing/2014/main" id="{09340E0D-1665-AE2A-9317-A3A9198C2E8C}"/>
              </a:ext>
            </a:extLst>
          </p:cNvPr>
          <p:cNvSpPr/>
          <p:nvPr/>
        </p:nvSpPr>
        <p:spPr>
          <a:xfrm>
            <a:off x="4546600"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One Digit Numbers</a:t>
            </a:r>
          </a:p>
        </p:txBody>
      </p:sp>
      <p:sp>
        <p:nvSpPr>
          <p:cNvPr id="14" name="Rectangle 13">
            <a:extLst>
              <a:ext uri="{FF2B5EF4-FFF2-40B4-BE49-F238E27FC236}">
                <a16:creationId xmlns:a16="http://schemas.microsoft.com/office/drawing/2014/main" id="{AA70406F-01F8-E27E-DD94-D2E9ECE05642}"/>
              </a:ext>
            </a:extLst>
          </p:cNvPr>
          <p:cNvSpPr/>
          <p:nvPr/>
        </p:nvSpPr>
        <p:spPr>
          <a:xfrm>
            <a:off x="8181547"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Two Digit Numbers</a:t>
            </a:r>
          </a:p>
        </p:txBody>
      </p:sp>
      <p:sp>
        <p:nvSpPr>
          <p:cNvPr id="15" name="Snip and Round Single Corner of Rectangle 14">
            <a:extLst>
              <a:ext uri="{FF2B5EF4-FFF2-40B4-BE49-F238E27FC236}">
                <a16:creationId xmlns:a16="http://schemas.microsoft.com/office/drawing/2014/main" id="{10610D9C-FF09-C202-8743-11A2BBD0344B}"/>
              </a:ext>
            </a:extLst>
          </p:cNvPr>
          <p:cNvSpPr/>
          <p:nvPr/>
        </p:nvSpPr>
        <p:spPr>
          <a:xfrm>
            <a:off x="74930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13</a:t>
            </a:r>
          </a:p>
        </p:txBody>
      </p:sp>
    </p:spTree>
    <p:extLst>
      <p:ext uri="{BB962C8B-B14F-4D97-AF65-F5344CB8AC3E}">
        <p14:creationId xmlns:p14="http://schemas.microsoft.com/office/powerpoint/2010/main" val="1930016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315E2-0760-47AF-9ABA-1A9292ECB257}"/>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0CA8AA22-4260-ECB6-AC35-11E7CC42AC0F}"/>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Which of these numbers can go in either box?</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Snip and Round Single Corner of Rectangle 2">
            <a:extLst>
              <a:ext uri="{FF2B5EF4-FFF2-40B4-BE49-F238E27FC236}">
                <a16:creationId xmlns:a16="http://schemas.microsoft.com/office/drawing/2014/main" id="{743B1DF1-3B15-C52A-ED6F-C31D09B2D35C}"/>
              </a:ext>
            </a:extLst>
          </p:cNvPr>
          <p:cNvSpPr/>
          <p:nvPr/>
        </p:nvSpPr>
        <p:spPr>
          <a:xfrm>
            <a:off x="4922153" y="2048367"/>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10</a:t>
            </a:r>
          </a:p>
        </p:txBody>
      </p:sp>
      <p:sp>
        <p:nvSpPr>
          <p:cNvPr id="4" name="Snip and Round Single Corner of Rectangle 3">
            <a:extLst>
              <a:ext uri="{FF2B5EF4-FFF2-40B4-BE49-F238E27FC236}">
                <a16:creationId xmlns:a16="http://schemas.microsoft.com/office/drawing/2014/main" id="{3D6FAAAB-E67D-B450-3B74-57624919BD0A}"/>
              </a:ext>
            </a:extLst>
          </p:cNvPr>
          <p:cNvSpPr/>
          <p:nvPr/>
        </p:nvSpPr>
        <p:spPr>
          <a:xfrm>
            <a:off x="6296476"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8" name="Snip and Round Single Corner of Rectangle 7">
            <a:extLst>
              <a:ext uri="{FF2B5EF4-FFF2-40B4-BE49-F238E27FC236}">
                <a16:creationId xmlns:a16="http://schemas.microsoft.com/office/drawing/2014/main" id="{E7AA5796-FDDC-1E08-8C55-6803589A3F69}"/>
              </a:ext>
            </a:extLst>
          </p:cNvPr>
          <p:cNvSpPr/>
          <p:nvPr/>
        </p:nvSpPr>
        <p:spPr>
          <a:xfrm>
            <a:off x="76708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6</a:t>
            </a:r>
          </a:p>
        </p:txBody>
      </p:sp>
      <p:sp>
        <p:nvSpPr>
          <p:cNvPr id="9" name="Title 1">
            <a:extLst>
              <a:ext uri="{FF2B5EF4-FFF2-40B4-BE49-F238E27FC236}">
                <a16:creationId xmlns:a16="http://schemas.microsoft.com/office/drawing/2014/main" id="{4DDCA47B-AB97-5F6F-41FB-BBDFE43EED2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16.1</a:t>
            </a:r>
            <a:endParaRPr lang="en-US" b="1" dirty="0">
              <a:latin typeface="Aptos" panose="020B000402020202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BCF1C774-A7A2-F16D-C00B-6641F39F44CA}"/>
              </a:ext>
            </a:extLst>
          </p:cNvPr>
          <p:cNvSpPr/>
          <p:nvPr/>
        </p:nvSpPr>
        <p:spPr>
          <a:xfrm>
            <a:off x="1622876"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Odd Numbers</a:t>
            </a:r>
          </a:p>
        </p:txBody>
      </p:sp>
      <p:sp>
        <p:nvSpPr>
          <p:cNvPr id="14" name="Rectangle 13">
            <a:extLst>
              <a:ext uri="{FF2B5EF4-FFF2-40B4-BE49-F238E27FC236}">
                <a16:creationId xmlns:a16="http://schemas.microsoft.com/office/drawing/2014/main" id="{FC347F04-8CCE-87B8-91F3-5B37883C31CD}"/>
              </a:ext>
            </a:extLst>
          </p:cNvPr>
          <p:cNvSpPr/>
          <p:nvPr/>
        </p:nvSpPr>
        <p:spPr>
          <a:xfrm>
            <a:off x="7521147"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Two Digit Numbers</a:t>
            </a:r>
          </a:p>
        </p:txBody>
      </p:sp>
      <p:sp>
        <p:nvSpPr>
          <p:cNvPr id="15" name="Snip and Round Single Corner of Rectangle 14">
            <a:extLst>
              <a:ext uri="{FF2B5EF4-FFF2-40B4-BE49-F238E27FC236}">
                <a16:creationId xmlns:a16="http://schemas.microsoft.com/office/drawing/2014/main" id="{61203A17-645C-ABB1-9973-061ABB9DDE8D}"/>
              </a:ext>
            </a:extLst>
          </p:cNvPr>
          <p:cNvSpPr/>
          <p:nvPr/>
        </p:nvSpPr>
        <p:spPr>
          <a:xfrm>
            <a:off x="90678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13</a:t>
            </a:r>
          </a:p>
        </p:txBody>
      </p:sp>
      <p:sp>
        <p:nvSpPr>
          <p:cNvPr id="2" name="Snip and Round Single Corner of Rectangle 1">
            <a:extLst>
              <a:ext uri="{FF2B5EF4-FFF2-40B4-BE49-F238E27FC236}">
                <a16:creationId xmlns:a16="http://schemas.microsoft.com/office/drawing/2014/main" id="{4FB12D42-BF9F-0BE8-E12A-828EF8CE1E78}"/>
              </a:ext>
            </a:extLst>
          </p:cNvPr>
          <p:cNvSpPr/>
          <p:nvPr/>
        </p:nvSpPr>
        <p:spPr>
          <a:xfrm>
            <a:off x="2173506" y="20295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2</a:t>
            </a:r>
          </a:p>
        </p:txBody>
      </p:sp>
      <p:sp>
        <p:nvSpPr>
          <p:cNvPr id="6" name="Snip and Round Single Corner of Rectangle 5">
            <a:extLst>
              <a:ext uri="{FF2B5EF4-FFF2-40B4-BE49-F238E27FC236}">
                <a16:creationId xmlns:a16="http://schemas.microsoft.com/office/drawing/2014/main" id="{D821FB5B-E91B-AC00-28A4-80AB5C0B0CD9}"/>
              </a:ext>
            </a:extLst>
          </p:cNvPr>
          <p:cNvSpPr/>
          <p:nvPr/>
        </p:nvSpPr>
        <p:spPr>
          <a:xfrm>
            <a:off x="3547830" y="20295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17</a:t>
            </a:r>
          </a:p>
        </p:txBody>
      </p:sp>
    </p:spTree>
    <p:extLst>
      <p:ext uri="{BB962C8B-B14F-4D97-AF65-F5344CB8AC3E}">
        <p14:creationId xmlns:p14="http://schemas.microsoft.com/office/powerpoint/2010/main" val="4170829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792F1-89C9-E9CF-0316-625C93510FC4}"/>
            </a:ext>
          </a:extLst>
        </p:cNvPr>
        <p:cNvGrpSpPr/>
        <p:nvPr/>
      </p:nvGrpSpPr>
      <p:grpSpPr>
        <a:xfrm>
          <a:off x="0" y="0"/>
          <a:ext cx="0" cy="0"/>
          <a:chOff x="0" y="0"/>
          <a:chExt cx="0" cy="0"/>
        </a:xfrm>
      </p:grpSpPr>
      <p:sp>
        <p:nvSpPr>
          <p:cNvPr id="5" name="Content Placeholder 1">
            <a:extLst>
              <a:ext uri="{FF2B5EF4-FFF2-40B4-BE49-F238E27FC236}">
                <a16:creationId xmlns:a16="http://schemas.microsoft.com/office/drawing/2014/main" id="{33A172F2-989B-4690-B98B-094E03C9EF79}"/>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Which of these numbers cannot go in any box?</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Snip and Round Single Corner of Rectangle 2">
            <a:extLst>
              <a:ext uri="{FF2B5EF4-FFF2-40B4-BE49-F238E27FC236}">
                <a16:creationId xmlns:a16="http://schemas.microsoft.com/office/drawing/2014/main" id="{EF685456-E501-D171-FB42-B08C3FDAFADA}"/>
              </a:ext>
            </a:extLst>
          </p:cNvPr>
          <p:cNvSpPr/>
          <p:nvPr/>
        </p:nvSpPr>
        <p:spPr>
          <a:xfrm>
            <a:off x="3347353" y="2048367"/>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18</a:t>
            </a:r>
          </a:p>
        </p:txBody>
      </p:sp>
      <p:sp>
        <p:nvSpPr>
          <p:cNvPr id="4" name="Snip and Round Single Corner of Rectangle 3">
            <a:extLst>
              <a:ext uri="{FF2B5EF4-FFF2-40B4-BE49-F238E27FC236}">
                <a16:creationId xmlns:a16="http://schemas.microsoft.com/office/drawing/2014/main" id="{075C1964-A681-1ADE-D752-AE3A56F8393D}"/>
              </a:ext>
            </a:extLst>
          </p:cNvPr>
          <p:cNvSpPr/>
          <p:nvPr/>
        </p:nvSpPr>
        <p:spPr>
          <a:xfrm>
            <a:off x="4721676"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8" name="Snip and Round Single Corner of Rectangle 7">
            <a:extLst>
              <a:ext uri="{FF2B5EF4-FFF2-40B4-BE49-F238E27FC236}">
                <a16:creationId xmlns:a16="http://schemas.microsoft.com/office/drawing/2014/main" id="{2ED6B19B-B5B6-0B49-8C31-4FB45E70B95E}"/>
              </a:ext>
            </a:extLst>
          </p:cNvPr>
          <p:cNvSpPr/>
          <p:nvPr/>
        </p:nvSpPr>
        <p:spPr>
          <a:xfrm>
            <a:off x="60960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8</a:t>
            </a:r>
          </a:p>
        </p:txBody>
      </p:sp>
      <p:sp>
        <p:nvSpPr>
          <p:cNvPr id="9" name="Title 1">
            <a:extLst>
              <a:ext uri="{FF2B5EF4-FFF2-40B4-BE49-F238E27FC236}">
                <a16:creationId xmlns:a16="http://schemas.microsoft.com/office/drawing/2014/main" id="{534A9D5F-8057-340E-E89F-19EFC6B1255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16.2</a:t>
            </a:r>
            <a:endParaRPr lang="en-US" b="1" dirty="0">
              <a:latin typeface="Aptos" panose="020B000402020202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D5CFE142-8D14-328C-54A2-21ECA9C47DF9}"/>
              </a:ext>
            </a:extLst>
          </p:cNvPr>
          <p:cNvSpPr/>
          <p:nvPr/>
        </p:nvSpPr>
        <p:spPr>
          <a:xfrm>
            <a:off x="911653"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Odd Numbers</a:t>
            </a:r>
          </a:p>
        </p:txBody>
      </p:sp>
      <p:sp>
        <p:nvSpPr>
          <p:cNvPr id="13" name="Rectangle 12">
            <a:extLst>
              <a:ext uri="{FF2B5EF4-FFF2-40B4-BE49-F238E27FC236}">
                <a16:creationId xmlns:a16="http://schemas.microsoft.com/office/drawing/2014/main" id="{30EFA2CD-1D15-1B7E-8A94-A03A098587D0}"/>
              </a:ext>
            </a:extLst>
          </p:cNvPr>
          <p:cNvSpPr/>
          <p:nvPr/>
        </p:nvSpPr>
        <p:spPr>
          <a:xfrm>
            <a:off x="4546600"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Numbers Less Than 5</a:t>
            </a:r>
          </a:p>
        </p:txBody>
      </p:sp>
      <p:sp>
        <p:nvSpPr>
          <p:cNvPr id="14" name="Rectangle 13">
            <a:extLst>
              <a:ext uri="{FF2B5EF4-FFF2-40B4-BE49-F238E27FC236}">
                <a16:creationId xmlns:a16="http://schemas.microsoft.com/office/drawing/2014/main" id="{DEB8435D-3926-C023-8DD2-79D13FE62ACA}"/>
              </a:ext>
            </a:extLst>
          </p:cNvPr>
          <p:cNvSpPr/>
          <p:nvPr/>
        </p:nvSpPr>
        <p:spPr>
          <a:xfrm>
            <a:off x="8181547" y="3578054"/>
            <a:ext cx="3098800" cy="18288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3200" dirty="0">
                <a:solidFill>
                  <a:schemeClr val="tx1"/>
                </a:solidFill>
              </a:rPr>
              <a:t>Two Digit Numbers</a:t>
            </a:r>
          </a:p>
        </p:txBody>
      </p:sp>
      <p:sp>
        <p:nvSpPr>
          <p:cNvPr id="15" name="Snip and Round Single Corner of Rectangle 14">
            <a:extLst>
              <a:ext uri="{FF2B5EF4-FFF2-40B4-BE49-F238E27FC236}">
                <a16:creationId xmlns:a16="http://schemas.microsoft.com/office/drawing/2014/main" id="{C3DF08F8-058E-2A82-594F-343C1DA7C13C}"/>
              </a:ext>
            </a:extLst>
          </p:cNvPr>
          <p:cNvSpPr/>
          <p:nvPr/>
        </p:nvSpPr>
        <p:spPr>
          <a:xfrm>
            <a:off x="7493000" y="2054914"/>
            <a:ext cx="1114203" cy="1179339"/>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13</a:t>
            </a:r>
          </a:p>
        </p:txBody>
      </p:sp>
    </p:spTree>
    <p:extLst>
      <p:ext uri="{BB962C8B-B14F-4D97-AF65-F5344CB8AC3E}">
        <p14:creationId xmlns:p14="http://schemas.microsoft.com/office/powerpoint/2010/main" val="2061693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CEFF0-25FE-42D9-FC27-EA590964FF5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E9558F-AD2C-DBA3-F1FC-2690C3D915CF}"/>
              </a:ext>
            </a:extLst>
          </p:cNvPr>
          <p:cNvSpPr>
            <a:spLocks noGrp="1"/>
          </p:cNvSpPr>
          <p:nvPr>
            <p:ph idx="1"/>
          </p:nvPr>
        </p:nvSpPr>
        <p:spPr>
          <a:xfrm>
            <a:off x="762000" y="1410963"/>
            <a:ext cx="10515600" cy="784783"/>
          </a:xfrm>
        </p:spPr>
        <p:txBody>
          <a:bodyPr/>
          <a:lstStyle/>
          <a:p>
            <a:pPr marL="0" indent="0">
              <a:buNone/>
            </a:pPr>
            <a:r>
              <a:rPr lang="en-GB" dirty="0"/>
              <a:t>Spot the mistakes</a:t>
            </a:r>
          </a:p>
        </p:txBody>
      </p:sp>
      <p:sp>
        <p:nvSpPr>
          <p:cNvPr id="4" name="Title 1">
            <a:extLst>
              <a:ext uri="{FF2B5EF4-FFF2-40B4-BE49-F238E27FC236}">
                <a16:creationId xmlns:a16="http://schemas.microsoft.com/office/drawing/2014/main" id="{C4349BEB-3783-1975-8017-53BFE24AB1D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1.2</a:t>
            </a:r>
            <a:endParaRPr lang="en-US" b="1" dirty="0">
              <a:latin typeface="+mn-lt"/>
              <a:cs typeface="Calibri" panose="020F0502020204030204" pitchFamily="34" charset="0"/>
            </a:endParaRPr>
          </a:p>
        </p:txBody>
      </p:sp>
      <p:sp>
        <p:nvSpPr>
          <p:cNvPr id="6" name="TextBox 5">
            <a:extLst>
              <a:ext uri="{FF2B5EF4-FFF2-40B4-BE49-F238E27FC236}">
                <a16:creationId xmlns:a16="http://schemas.microsoft.com/office/drawing/2014/main" id="{09890569-41EB-87F9-4C5F-B1AABD5B865F}"/>
              </a:ext>
            </a:extLst>
          </p:cNvPr>
          <p:cNvSpPr txBox="1"/>
          <p:nvPr/>
        </p:nvSpPr>
        <p:spPr>
          <a:xfrm>
            <a:off x="5289453" y="2059311"/>
            <a:ext cx="795120" cy="523220"/>
          </a:xfrm>
          <a:prstGeom prst="rect">
            <a:avLst/>
          </a:prstGeom>
          <a:noFill/>
          <a:ln w="28575">
            <a:solidFill>
              <a:schemeClr val="tx1"/>
            </a:solidFill>
          </a:ln>
        </p:spPr>
        <p:txBody>
          <a:bodyPr wrap="square" rtlCol="0" anchor="ctr">
            <a:spAutoFit/>
          </a:bodyPr>
          <a:lstStyle/>
          <a:p>
            <a:pPr algn="ctr"/>
            <a:r>
              <a:rPr lang="en-GB" sz="2800" dirty="0"/>
              <a:t>10</a:t>
            </a:r>
          </a:p>
        </p:txBody>
      </p:sp>
      <p:sp>
        <p:nvSpPr>
          <p:cNvPr id="7" name="TextBox 6">
            <a:extLst>
              <a:ext uri="{FF2B5EF4-FFF2-40B4-BE49-F238E27FC236}">
                <a16:creationId xmlns:a16="http://schemas.microsoft.com/office/drawing/2014/main" id="{A27A1FE2-1B86-0733-24E5-3A04B9920454}"/>
              </a:ext>
            </a:extLst>
          </p:cNvPr>
          <p:cNvSpPr txBox="1"/>
          <p:nvPr/>
        </p:nvSpPr>
        <p:spPr>
          <a:xfrm>
            <a:off x="5296268" y="2702976"/>
            <a:ext cx="795120" cy="523220"/>
          </a:xfrm>
          <a:prstGeom prst="rect">
            <a:avLst/>
          </a:prstGeom>
          <a:noFill/>
          <a:ln w="28575">
            <a:solidFill>
              <a:schemeClr val="tx1"/>
            </a:solidFill>
          </a:ln>
        </p:spPr>
        <p:txBody>
          <a:bodyPr wrap="square" rtlCol="0" anchor="ctr">
            <a:spAutoFit/>
          </a:bodyPr>
          <a:lstStyle/>
          <a:p>
            <a:pPr algn="ctr"/>
            <a:r>
              <a:rPr lang="en-GB" sz="2800" dirty="0"/>
              <a:t>6</a:t>
            </a:r>
          </a:p>
        </p:txBody>
      </p:sp>
      <p:sp>
        <p:nvSpPr>
          <p:cNvPr id="8" name="TextBox 7">
            <a:extLst>
              <a:ext uri="{FF2B5EF4-FFF2-40B4-BE49-F238E27FC236}">
                <a16:creationId xmlns:a16="http://schemas.microsoft.com/office/drawing/2014/main" id="{217676F1-ED10-BC83-6092-6F88B7E3A529}"/>
              </a:ext>
            </a:extLst>
          </p:cNvPr>
          <p:cNvSpPr txBox="1"/>
          <p:nvPr/>
        </p:nvSpPr>
        <p:spPr>
          <a:xfrm>
            <a:off x="5289453" y="3352784"/>
            <a:ext cx="795120" cy="523220"/>
          </a:xfrm>
          <a:prstGeom prst="rect">
            <a:avLst/>
          </a:prstGeom>
          <a:noFill/>
          <a:ln w="28575">
            <a:solidFill>
              <a:schemeClr val="tx1"/>
            </a:solidFill>
          </a:ln>
        </p:spPr>
        <p:txBody>
          <a:bodyPr wrap="square" rtlCol="0" anchor="ctr">
            <a:spAutoFit/>
          </a:bodyPr>
          <a:lstStyle/>
          <a:p>
            <a:pPr algn="ctr"/>
            <a:r>
              <a:rPr lang="en-GB" sz="2800" dirty="0"/>
              <a:t>4</a:t>
            </a:r>
          </a:p>
        </p:txBody>
      </p:sp>
      <p:sp>
        <p:nvSpPr>
          <p:cNvPr id="10" name="TextBox 9">
            <a:extLst>
              <a:ext uri="{FF2B5EF4-FFF2-40B4-BE49-F238E27FC236}">
                <a16:creationId xmlns:a16="http://schemas.microsoft.com/office/drawing/2014/main" id="{97E66726-8DD7-CEC2-8B76-7A330987D2CF}"/>
              </a:ext>
            </a:extLst>
          </p:cNvPr>
          <p:cNvSpPr txBox="1"/>
          <p:nvPr/>
        </p:nvSpPr>
        <p:spPr>
          <a:xfrm>
            <a:off x="5289453" y="4001050"/>
            <a:ext cx="795120" cy="523220"/>
          </a:xfrm>
          <a:prstGeom prst="rect">
            <a:avLst/>
          </a:prstGeom>
          <a:noFill/>
          <a:ln w="28575">
            <a:solidFill>
              <a:schemeClr val="tx1"/>
            </a:solidFill>
          </a:ln>
        </p:spPr>
        <p:txBody>
          <a:bodyPr wrap="square" rtlCol="0" anchor="ctr">
            <a:spAutoFit/>
          </a:bodyPr>
          <a:lstStyle/>
          <a:p>
            <a:pPr algn="ctr"/>
            <a:r>
              <a:rPr lang="en-GB" sz="2800" dirty="0"/>
              <a:t>5</a:t>
            </a:r>
          </a:p>
        </p:txBody>
      </p:sp>
      <p:grpSp>
        <p:nvGrpSpPr>
          <p:cNvPr id="21" name="Group 20">
            <a:extLst>
              <a:ext uri="{FF2B5EF4-FFF2-40B4-BE49-F238E27FC236}">
                <a16:creationId xmlns:a16="http://schemas.microsoft.com/office/drawing/2014/main" id="{5A8DF907-A0E7-DF03-FD81-D127AAA3EB0D}"/>
              </a:ext>
            </a:extLst>
          </p:cNvPr>
          <p:cNvGrpSpPr/>
          <p:nvPr/>
        </p:nvGrpSpPr>
        <p:grpSpPr>
          <a:xfrm>
            <a:off x="7289850" y="3398043"/>
            <a:ext cx="2627225" cy="1014164"/>
            <a:chOff x="6321412" y="1141746"/>
            <a:chExt cx="3718696" cy="1435495"/>
          </a:xfrm>
        </p:grpSpPr>
        <p:graphicFrame>
          <p:nvGraphicFramePr>
            <p:cNvPr id="30" name="Google Shape;7970;p290">
              <a:extLst>
                <a:ext uri="{FF2B5EF4-FFF2-40B4-BE49-F238E27FC236}">
                  <a16:creationId xmlns:a16="http://schemas.microsoft.com/office/drawing/2014/main" id="{BC3C700F-4A16-B96B-ADF8-EF168D0159C6}"/>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1" name="Google Shape;7975;p290">
              <a:extLst>
                <a:ext uri="{FF2B5EF4-FFF2-40B4-BE49-F238E27FC236}">
                  <a16:creationId xmlns:a16="http://schemas.microsoft.com/office/drawing/2014/main" id="{ED806F57-2EDA-CA7A-6886-D056475BE2EB}"/>
                </a:ext>
              </a:extLst>
            </p:cNvPr>
            <p:cNvSpPr/>
            <p:nvPr/>
          </p:nvSpPr>
          <p:spPr>
            <a:xfrm>
              <a:off x="7180970"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976;p290">
              <a:extLst>
                <a:ext uri="{FF2B5EF4-FFF2-40B4-BE49-F238E27FC236}">
                  <a16:creationId xmlns:a16="http://schemas.microsoft.com/office/drawing/2014/main" id="{AE18044F-F275-1D08-64CD-DB37A835AE86}"/>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977;p290">
              <a:extLst>
                <a:ext uri="{FF2B5EF4-FFF2-40B4-BE49-F238E27FC236}">
                  <a16:creationId xmlns:a16="http://schemas.microsoft.com/office/drawing/2014/main" id="{44C10391-B067-C1EC-1375-9DFC04364253}"/>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978;p290">
              <a:extLst>
                <a:ext uri="{FF2B5EF4-FFF2-40B4-BE49-F238E27FC236}">
                  <a16:creationId xmlns:a16="http://schemas.microsoft.com/office/drawing/2014/main" id="{4165A344-ABE8-496E-6C49-6811931EB673}"/>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7975;p290">
            <a:extLst>
              <a:ext uri="{FF2B5EF4-FFF2-40B4-BE49-F238E27FC236}">
                <a16:creationId xmlns:a16="http://schemas.microsoft.com/office/drawing/2014/main" id="{C67AD775-1AB7-9603-4483-B10F80FFA2DA}"/>
              </a:ext>
            </a:extLst>
          </p:cNvPr>
          <p:cNvSpPr/>
          <p:nvPr/>
        </p:nvSpPr>
        <p:spPr>
          <a:xfrm>
            <a:off x="8942150" y="3982281"/>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978;p290">
            <a:extLst>
              <a:ext uri="{FF2B5EF4-FFF2-40B4-BE49-F238E27FC236}">
                <a16:creationId xmlns:a16="http://schemas.microsoft.com/office/drawing/2014/main" id="{2578E7C8-F930-E541-0F3E-A71CE1EBC09F}"/>
              </a:ext>
            </a:extLst>
          </p:cNvPr>
          <p:cNvSpPr/>
          <p:nvPr/>
        </p:nvSpPr>
        <p:spPr>
          <a:xfrm>
            <a:off x="8935334" y="3464715"/>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975;p290">
            <a:extLst>
              <a:ext uri="{FF2B5EF4-FFF2-40B4-BE49-F238E27FC236}">
                <a16:creationId xmlns:a16="http://schemas.microsoft.com/office/drawing/2014/main" id="{77C39158-CB81-1A15-260B-9DFAB8E1E0FB}"/>
              </a:ext>
            </a:extLst>
          </p:cNvPr>
          <p:cNvSpPr/>
          <p:nvPr/>
        </p:nvSpPr>
        <p:spPr>
          <a:xfrm>
            <a:off x="9465887" y="3985900"/>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978;p290">
            <a:extLst>
              <a:ext uri="{FF2B5EF4-FFF2-40B4-BE49-F238E27FC236}">
                <a16:creationId xmlns:a16="http://schemas.microsoft.com/office/drawing/2014/main" id="{C2D948D9-3AC0-3B90-D781-8ADEA1A2E1DD}"/>
              </a:ext>
            </a:extLst>
          </p:cNvPr>
          <p:cNvSpPr/>
          <p:nvPr/>
        </p:nvSpPr>
        <p:spPr>
          <a:xfrm>
            <a:off x="9459071" y="3468334"/>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roup 68">
            <a:extLst>
              <a:ext uri="{FF2B5EF4-FFF2-40B4-BE49-F238E27FC236}">
                <a16:creationId xmlns:a16="http://schemas.microsoft.com/office/drawing/2014/main" id="{64505D6C-F9CB-7B1B-20DF-DBCD6AFEA974}"/>
              </a:ext>
            </a:extLst>
          </p:cNvPr>
          <p:cNvGrpSpPr/>
          <p:nvPr/>
        </p:nvGrpSpPr>
        <p:grpSpPr>
          <a:xfrm>
            <a:off x="7289850" y="4720916"/>
            <a:ext cx="2627225" cy="1014164"/>
            <a:chOff x="6321412" y="1141746"/>
            <a:chExt cx="3718696" cy="1435495"/>
          </a:xfrm>
        </p:grpSpPr>
        <p:graphicFrame>
          <p:nvGraphicFramePr>
            <p:cNvPr id="70" name="Google Shape;7970;p290">
              <a:extLst>
                <a:ext uri="{FF2B5EF4-FFF2-40B4-BE49-F238E27FC236}">
                  <a16:creationId xmlns:a16="http://schemas.microsoft.com/office/drawing/2014/main" id="{D52DA52D-3CFA-68D4-E202-20F5A14A7A9A}"/>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71" name="Google Shape;7975;p290">
              <a:extLst>
                <a:ext uri="{FF2B5EF4-FFF2-40B4-BE49-F238E27FC236}">
                  <a16:creationId xmlns:a16="http://schemas.microsoft.com/office/drawing/2014/main" id="{E4726041-D9EF-0380-0C24-D8931C06A7D0}"/>
                </a:ext>
              </a:extLst>
            </p:cNvPr>
            <p:cNvSpPr/>
            <p:nvPr/>
          </p:nvSpPr>
          <p:spPr>
            <a:xfrm>
              <a:off x="7180970"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976;p290">
              <a:extLst>
                <a:ext uri="{FF2B5EF4-FFF2-40B4-BE49-F238E27FC236}">
                  <a16:creationId xmlns:a16="http://schemas.microsoft.com/office/drawing/2014/main" id="{6F28F432-22B9-6A74-6822-64BBA9A17B03}"/>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977;p290">
              <a:extLst>
                <a:ext uri="{FF2B5EF4-FFF2-40B4-BE49-F238E27FC236}">
                  <a16:creationId xmlns:a16="http://schemas.microsoft.com/office/drawing/2014/main" id="{776F8450-7BB8-FD91-A527-7C2A9921C562}"/>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978;p290">
              <a:extLst>
                <a:ext uri="{FF2B5EF4-FFF2-40B4-BE49-F238E27FC236}">
                  <a16:creationId xmlns:a16="http://schemas.microsoft.com/office/drawing/2014/main" id="{3B0C4EBE-7C27-31B8-1C4F-60D124F42223}"/>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975;p290">
            <a:extLst>
              <a:ext uri="{FF2B5EF4-FFF2-40B4-BE49-F238E27FC236}">
                <a16:creationId xmlns:a16="http://schemas.microsoft.com/office/drawing/2014/main" id="{281B7345-9FF2-2688-BC96-14F70E31CB3E}"/>
              </a:ext>
            </a:extLst>
          </p:cNvPr>
          <p:cNvSpPr/>
          <p:nvPr/>
        </p:nvSpPr>
        <p:spPr>
          <a:xfrm>
            <a:off x="8942150" y="5305154"/>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977;p290">
            <a:extLst>
              <a:ext uri="{FF2B5EF4-FFF2-40B4-BE49-F238E27FC236}">
                <a16:creationId xmlns:a16="http://schemas.microsoft.com/office/drawing/2014/main" id="{E7285D64-5A93-6D28-8744-9938F021B361}"/>
              </a:ext>
            </a:extLst>
          </p:cNvPr>
          <p:cNvSpPr/>
          <p:nvPr/>
        </p:nvSpPr>
        <p:spPr>
          <a:xfrm>
            <a:off x="8418413" y="5305154"/>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978;p290">
            <a:extLst>
              <a:ext uri="{FF2B5EF4-FFF2-40B4-BE49-F238E27FC236}">
                <a16:creationId xmlns:a16="http://schemas.microsoft.com/office/drawing/2014/main" id="{A2A8B0BB-4E36-71D2-AD6E-CB8B4B569E9F}"/>
              </a:ext>
            </a:extLst>
          </p:cNvPr>
          <p:cNvSpPr/>
          <p:nvPr/>
        </p:nvSpPr>
        <p:spPr>
          <a:xfrm>
            <a:off x="8418413" y="4787588"/>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roup 80">
            <a:extLst>
              <a:ext uri="{FF2B5EF4-FFF2-40B4-BE49-F238E27FC236}">
                <a16:creationId xmlns:a16="http://schemas.microsoft.com/office/drawing/2014/main" id="{BA450920-24A0-1F89-33DF-9FEF000FC18E}"/>
              </a:ext>
            </a:extLst>
          </p:cNvPr>
          <p:cNvGrpSpPr/>
          <p:nvPr/>
        </p:nvGrpSpPr>
        <p:grpSpPr>
          <a:xfrm>
            <a:off x="7289850" y="2075170"/>
            <a:ext cx="2627225" cy="1014164"/>
            <a:chOff x="6321412" y="1141746"/>
            <a:chExt cx="3718696" cy="1435495"/>
          </a:xfrm>
        </p:grpSpPr>
        <p:graphicFrame>
          <p:nvGraphicFramePr>
            <p:cNvPr id="82" name="Google Shape;7970;p290">
              <a:extLst>
                <a:ext uri="{FF2B5EF4-FFF2-40B4-BE49-F238E27FC236}">
                  <a16:creationId xmlns:a16="http://schemas.microsoft.com/office/drawing/2014/main" id="{4158B797-FE4D-6802-DB31-94BDB333EA33}"/>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83" name="Google Shape;7975;p290">
              <a:extLst>
                <a:ext uri="{FF2B5EF4-FFF2-40B4-BE49-F238E27FC236}">
                  <a16:creationId xmlns:a16="http://schemas.microsoft.com/office/drawing/2014/main" id="{91B59BB5-5582-1F6A-B214-6D5DE5C4BAEA}"/>
                </a:ext>
              </a:extLst>
            </p:cNvPr>
            <p:cNvSpPr/>
            <p:nvPr/>
          </p:nvSpPr>
          <p:spPr>
            <a:xfrm>
              <a:off x="7180970"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976;p290">
              <a:extLst>
                <a:ext uri="{FF2B5EF4-FFF2-40B4-BE49-F238E27FC236}">
                  <a16:creationId xmlns:a16="http://schemas.microsoft.com/office/drawing/2014/main" id="{AF29A613-B98C-7DE8-B202-EE8EC8FB6267}"/>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977;p290">
              <a:extLst>
                <a:ext uri="{FF2B5EF4-FFF2-40B4-BE49-F238E27FC236}">
                  <a16:creationId xmlns:a16="http://schemas.microsoft.com/office/drawing/2014/main" id="{0472B357-46AA-8624-5B81-AC2417404BB5}"/>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978;p290">
              <a:extLst>
                <a:ext uri="{FF2B5EF4-FFF2-40B4-BE49-F238E27FC236}">
                  <a16:creationId xmlns:a16="http://schemas.microsoft.com/office/drawing/2014/main" id="{12127B14-D448-C68E-B981-74CBACE36063}"/>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roup 93">
            <a:extLst>
              <a:ext uri="{FF2B5EF4-FFF2-40B4-BE49-F238E27FC236}">
                <a16:creationId xmlns:a16="http://schemas.microsoft.com/office/drawing/2014/main" id="{A1A3844E-54F8-B2D6-D609-EF81B3A7BE81}"/>
              </a:ext>
            </a:extLst>
          </p:cNvPr>
          <p:cNvGrpSpPr/>
          <p:nvPr/>
        </p:nvGrpSpPr>
        <p:grpSpPr>
          <a:xfrm>
            <a:off x="1585973" y="3403600"/>
            <a:ext cx="2627225" cy="1014164"/>
            <a:chOff x="6321412" y="1141746"/>
            <a:chExt cx="3718696" cy="1435495"/>
          </a:xfrm>
        </p:grpSpPr>
        <p:graphicFrame>
          <p:nvGraphicFramePr>
            <p:cNvPr id="101" name="Google Shape;7970;p290">
              <a:extLst>
                <a:ext uri="{FF2B5EF4-FFF2-40B4-BE49-F238E27FC236}">
                  <a16:creationId xmlns:a16="http://schemas.microsoft.com/office/drawing/2014/main" id="{76DB68F3-6D06-776A-3FAB-CB3853A9D80C}"/>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02" name="Google Shape;7975;p290">
              <a:extLst>
                <a:ext uri="{FF2B5EF4-FFF2-40B4-BE49-F238E27FC236}">
                  <a16:creationId xmlns:a16="http://schemas.microsoft.com/office/drawing/2014/main" id="{EC2FC298-6BC3-6F30-B314-748C91F55D83}"/>
                </a:ext>
              </a:extLst>
            </p:cNvPr>
            <p:cNvSpPr/>
            <p:nvPr/>
          </p:nvSpPr>
          <p:spPr>
            <a:xfrm>
              <a:off x="7180970"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6;p290">
              <a:extLst>
                <a:ext uri="{FF2B5EF4-FFF2-40B4-BE49-F238E27FC236}">
                  <a16:creationId xmlns:a16="http://schemas.microsoft.com/office/drawing/2014/main" id="{C380CCD9-6EF9-2302-2387-61558009596D}"/>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77;p290">
              <a:extLst>
                <a:ext uri="{FF2B5EF4-FFF2-40B4-BE49-F238E27FC236}">
                  <a16:creationId xmlns:a16="http://schemas.microsoft.com/office/drawing/2014/main" id="{67146C4C-6D17-CB03-E334-28C0476C1658}"/>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978;p290">
              <a:extLst>
                <a:ext uri="{FF2B5EF4-FFF2-40B4-BE49-F238E27FC236}">
                  <a16:creationId xmlns:a16="http://schemas.microsoft.com/office/drawing/2014/main" id="{88E804B4-A125-9CE5-7D1C-BCB69FEC9774}"/>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7976;p290">
            <a:extLst>
              <a:ext uri="{FF2B5EF4-FFF2-40B4-BE49-F238E27FC236}">
                <a16:creationId xmlns:a16="http://schemas.microsoft.com/office/drawing/2014/main" id="{738D98DB-5B20-9A4B-7AE3-ACF9A27AC2CD}"/>
              </a:ext>
            </a:extLst>
          </p:cNvPr>
          <p:cNvSpPr/>
          <p:nvPr/>
        </p:nvSpPr>
        <p:spPr>
          <a:xfrm>
            <a:off x="2714536" y="3470272"/>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978;p290">
            <a:extLst>
              <a:ext uri="{FF2B5EF4-FFF2-40B4-BE49-F238E27FC236}">
                <a16:creationId xmlns:a16="http://schemas.microsoft.com/office/drawing/2014/main" id="{CE6F1653-A266-352F-8426-DEEAF7242872}"/>
              </a:ext>
            </a:extLst>
          </p:cNvPr>
          <p:cNvSpPr/>
          <p:nvPr/>
        </p:nvSpPr>
        <p:spPr>
          <a:xfrm>
            <a:off x="3231457" y="3470272"/>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978;p290">
            <a:extLst>
              <a:ext uri="{FF2B5EF4-FFF2-40B4-BE49-F238E27FC236}">
                <a16:creationId xmlns:a16="http://schemas.microsoft.com/office/drawing/2014/main" id="{F8EC54D8-E1C7-6697-260F-BB086CAFDAAF}"/>
              </a:ext>
            </a:extLst>
          </p:cNvPr>
          <p:cNvSpPr/>
          <p:nvPr/>
        </p:nvSpPr>
        <p:spPr>
          <a:xfrm>
            <a:off x="3755194" y="3473891"/>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roup 134">
            <a:extLst>
              <a:ext uri="{FF2B5EF4-FFF2-40B4-BE49-F238E27FC236}">
                <a16:creationId xmlns:a16="http://schemas.microsoft.com/office/drawing/2014/main" id="{6505B667-026F-52B6-DB85-4E53164EA35E}"/>
              </a:ext>
            </a:extLst>
          </p:cNvPr>
          <p:cNvGrpSpPr/>
          <p:nvPr/>
        </p:nvGrpSpPr>
        <p:grpSpPr>
          <a:xfrm>
            <a:off x="1585973" y="4726473"/>
            <a:ext cx="2627225" cy="1014164"/>
            <a:chOff x="6321412" y="1141746"/>
            <a:chExt cx="3718696" cy="1435495"/>
          </a:xfrm>
        </p:grpSpPr>
        <p:graphicFrame>
          <p:nvGraphicFramePr>
            <p:cNvPr id="136" name="Google Shape;7970;p290">
              <a:extLst>
                <a:ext uri="{FF2B5EF4-FFF2-40B4-BE49-F238E27FC236}">
                  <a16:creationId xmlns:a16="http://schemas.microsoft.com/office/drawing/2014/main" id="{AD77DB33-57B0-5F67-799A-9A35A5BE464F}"/>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38" name="Google Shape;7976;p290">
              <a:extLst>
                <a:ext uri="{FF2B5EF4-FFF2-40B4-BE49-F238E27FC236}">
                  <a16:creationId xmlns:a16="http://schemas.microsoft.com/office/drawing/2014/main" id="{4754F798-E489-42CD-81DE-984D231A1B2E}"/>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977;p290">
              <a:extLst>
                <a:ext uri="{FF2B5EF4-FFF2-40B4-BE49-F238E27FC236}">
                  <a16:creationId xmlns:a16="http://schemas.microsoft.com/office/drawing/2014/main" id="{17B73B27-53CE-4AB8-15BB-E39E41E91004}"/>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978;p290">
              <a:extLst>
                <a:ext uri="{FF2B5EF4-FFF2-40B4-BE49-F238E27FC236}">
                  <a16:creationId xmlns:a16="http://schemas.microsoft.com/office/drawing/2014/main" id="{7BC28570-F6C0-0FEB-1EB9-A2B76888D95D}"/>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Google Shape;7976;p290">
            <a:extLst>
              <a:ext uri="{FF2B5EF4-FFF2-40B4-BE49-F238E27FC236}">
                <a16:creationId xmlns:a16="http://schemas.microsoft.com/office/drawing/2014/main" id="{428AE23B-E53B-E043-8160-97D77BDBD1A1}"/>
              </a:ext>
            </a:extLst>
          </p:cNvPr>
          <p:cNvSpPr/>
          <p:nvPr/>
        </p:nvSpPr>
        <p:spPr>
          <a:xfrm>
            <a:off x="2714536" y="4793145"/>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978;p290">
            <a:extLst>
              <a:ext uri="{FF2B5EF4-FFF2-40B4-BE49-F238E27FC236}">
                <a16:creationId xmlns:a16="http://schemas.microsoft.com/office/drawing/2014/main" id="{F94BBE43-DD0B-3C1E-A25F-CD6763793646}"/>
              </a:ext>
            </a:extLst>
          </p:cNvPr>
          <p:cNvSpPr/>
          <p:nvPr/>
        </p:nvSpPr>
        <p:spPr>
          <a:xfrm>
            <a:off x="3231457" y="4793145"/>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978;p290">
            <a:extLst>
              <a:ext uri="{FF2B5EF4-FFF2-40B4-BE49-F238E27FC236}">
                <a16:creationId xmlns:a16="http://schemas.microsoft.com/office/drawing/2014/main" id="{050A332E-909F-4932-B1AF-0E6D0711D03E}"/>
              </a:ext>
            </a:extLst>
          </p:cNvPr>
          <p:cNvSpPr/>
          <p:nvPr/>
        </p:nvSpPr>
        <p:spPr>
          <a:xfrm>
            <a:off x="3755194" y="4796764"/>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roup 146">
            <a:extLst>
              <a:ext uri="{FF2B5EF4-FFF2-40B4-BE49-F238E27FC236}">
                <a16:creationId xmlns:a16="http://schemas.microsoft.com/office/drawing/2014/main" id="{058AEE56-84D4-8BB8-D7DE-5E7A1F2DB3EF}"/>
              </a:ext>
            </a:extLst>
          </p:cNvPr>
          <p:cNvGrpSpPr/>
          <p:nvPr/>
        </p:nvGrpSpPr>
        <p:grpSpPr>
          <a:xfrm>
            <a:off x="1585973" y="2080727"/>
            <a:ext cx="2627225" cy="1014164"/>
            <a:chOff x="6321412" y="1141746"/>
            <a:chExt cx="3718696" cy="1435495"/>
          </a:xfrm>
        </p:grpSpPr>
        <p:graphicFrame>
          <p:nvGraphicFramePr>
            <p:cNvPr id="148" name="Google Shape;7970;p290">
              <a:extLst>
                <a:ext uri="{FF2B5EF4-FFF2-40B4-BE49-F238E27FC236}">
                  <a16:creationId xmlns:a16="http://schemas.microsoft.com/office/drawing/2014/main" id="{D3D10ED4-300D-DA5F-B77C-E00233260DEE}"/>
                </a:ext>
              </a:extLst>
            </p:cNvPr>
            <p:cNvGraphicFramePr/>
            <p:nvPr/>
          </p:nvGraphicFramePr>
          <p:xfrm>
            <a:off x="6321412" y="1141746"/>
            <a:ext cx="3718696" cy="1435495"/>
          </p:xfrm>
          <a:graphic>
            <a:graphicData uri="http://schemas.openxmlformats.org/drawingml/2006/table">
              <a:tbl>
                <a:tblPr>
                  <a:noFill/>
                </a:tblPr>
                <a:tblGrid>
                  <a:gridCol w="525445">
                    <a:extLst>
                      <a:ext uri="{9D8B030D-6E8A-4147-A177-3AD203B41FA5}">
                        <a16:colId xmlns:a16="http://schemas.microsoft.com/office/drawing/2014/main" val="20000"/>
                      </a:ext>
                    </a:extLst>
                  </a:gridCol>
                  <a:gridCol w="525445">
                    <a:extLst>
                      <a:ext uri="{9D8B030D-6E8A-4147-A177-3AD203B41FA5}">
                        <a16:colId xmlns:a16="http://schemas.microsoft.com/office/drawing/2014/main" val="20001"/>
                      </a:ext>
                    </a:extLst>
                  </a:gridCol>
                  <a:gridCol w="525445">
                    <a:extLst>
                      <a:ext uri="{9D8B030D-6E8A-4147-A177-3AD203B41FA5}">
                        <a16:colId xmlns:a16="http://schemas.microsoft.com/office/drawing/2014/main" val="20002"/>
                      </a:ext>
                    </a:extLst>
                  </a:gridCol>
                  <a:gridCol w="525445">
                    <a:extLst>
                      <a:ext uri="{9D8B030D-6E8A-4147-A177-3AD203B41FA5}">
                        <a16:colId xmlns:a16="http://schemas.microsoft.com/office/drawing/2014/main" val="20003"/>
                      </a:ext>
                    </a:extLst>
                  </a:gridCol>
                  <a:gridCol w="525445">
                    <a:extLst>
                      <a:ext uri="{9D8B030D-6E8A-4147-A177-3AD203B41FA5}">
                        <a16:colId xmlns:a16="http://schemas.microsoft.com/office/drawing/2014/main" val="20004"/>
                      </a:ext>
                    </a:extLst>
                  </a:gridCol>
                </a:tblGrid>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07082">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sz="1400" dirty="0">
                          <a:solidFill>
                            <a:schemeClr val="dk1"/>
                          </a:solidFill>
                          <a:highlight>
                            <a:schemeClr val="dk1"/>
                          </a:highlight>
                        </a:endParaRPr>
                      </a:p>
                    </a:txBody>
                    <a:tcPr marL="72913" marR="72913" marT="72913" marB="72913">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49" name="Google Shape;7975;p290">
              <a:extLst>
                <a:ext uri="{FF2B5EF4-FFF2-40B4-BE49-F238E27FC236}">
                  <a16:creationId xmlns:a16="http://schemas.microsoft.com/office/drawing/2014/main" id="{D8F726E9-5A36-4BDE-2495-FD38238CAE7D}"/>
                </a:ext>
              </a:extLst>
            </p:cNvPr>
            <p:cNvSpPr/>
            <p:nvPr/>
          </p:nvSpPr>
          <p:spPr>
            <a:xfrm>
              <a:off x="7180970"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976;p290">
              <a:extLst>
                <a:ext uri="{FF2B5EF4-FFF2-40B4-BE49-F238E27FC236}">
                  <a16:creationId xmlns:a16="http://schemas.microsoft.com/office/drawing/2014/main" id="{1D860E03-4AF3-401F-D95C-BD5911C88194}"/>
                </a:ext>
              </a:extLst>
            </p:cNvPr>
            <p:cNvSpPr/>
            <p:nvPr/>
          </p:nvSpPr>
          <p:spPr>
            <a:xfrm>
              <a:off x="6439648"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977;p290">
              <a:extLst>
                <a:ext uri="{FF2B5EF4-FFF2-40B4-BE49-F238E27FC236}">
                  <a16:creationId xmlns:a16="http://schemas.microsoft.com/office/drawing/2014/main" id="{3A907FD2-470D-73F9-75FA-878CAFBDA178}"/>
                </a:ext>
              </a:extLst>
            </p:cNvPr>
            <p:cNvSpPr/>
            <p:nvPr/>
          </p:nvSpPr>
          <p:spPr>
            <a:xfrm>
              <a:off x="6439648" y="1959472"/>
              <a:ext cx="514501" cy="514501"/>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978;p290">
              <a:extLst>
                <a:ext uri="{FF2B5EF4-FFF2-40B4-BE49-F238E27FC236}">
                  <a16:creationId xmlns:a16="http://schemas.microsoft.com/office/drawing/2014/main" id="{D9B71563-BC26-BBC1-ECC4-0C1DB15BEBF7}"/>
                </a:ext>
              </a:extLst>
            </p:cNvPr>
            <p:cNvSpPr/>
            <p:nvPr/>
          </p:nvSpPr>
          <p:spPr>
            <a:xfrm>
              <a:off x="7171322" y="1226885"/>
              <a:ext cx="514501" cy="514501"/>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7975;p290">
            <a:extLst>
              <a:ext uri="{FF2B5EF4-FFF2-40B4-BE49-F238E27FC236}">
                <a16:creationId xmlns:a16="http://schemas.microsoft.com/office/drawing/2014/main" id="{C3496935-7E05-F5D5-C358-516B3FF2CA75}"/>
              </a:ext>
            </a:extLst>
          </p:cNvPr>
          <p:cNvSpPr/>
          <p:nvPr/>
        </p:nvSpPr>
        <p:spPr>
          <a:xfrm>
            <a:off x="3238273" y="2664965"/>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976;p290">
            <a:extLst>
              <a:ext uri="{FF2B5EF4-FFF2-40B4-BE49-F238E27FC236}">
                <a16:creationId xmlns:a16="http://schemas.microsoft.com/office/drawing/2014/main" id="{C6B2EA2B-AA68-8C9D-36E7-FDFAF48AD2C4}"/>
              </a:ext>
            </a:extLst>
          </p:cNvPr>
          <p:cNvSpPr/>
          <p:nvPr/>
        </p:nvSpPr>
        <p:spPr>
          <a:xfrm>
            <a:off x="2714536" y="2147399"/>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977;p290">
            <a:extLst>
              <a:ext uri="{FF2B5EF4-FFF2-40B4-BE49-F238E27FC236}">
                <a16:creationId xmlns:a16="http://schemas.microsoft.com/office/drawing/2014/main" id="{0EDBBC3C-7A63-03E5-64FD-342E5553DEAD}"/>
              </a:ext>
            </a:extLst>
          </p:cNvPr>
          <p:cNvSpPr/>
          <p:nvPr/>
        </p:nvSpPr>
        <p:spPr>
          <a:xfrm>
            <a:off x="2714536" y="2664965"/>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7978;p290">
            <a:extLst>
              <a:ext uri="{FF2B5EF4-FFF2-40B4-BE49-F238E27FC236}">
                <a16:creationId xmlns:a16="http://schemas.microsoft.com/office/drawing/2014/main" id="{ED46D72D-2665-09F2-02C2-5D037E828D0B}"/>
              </a:ext>
            </a:extLst>
          </p:cNvPr>
          <p:cNvSpPr/>
          <p:nvPr/>
        </p:nvSpPr>
        <p:spPr>
          <a:xfrm>
            <a:off x="3231457" y="2147399"/>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7975;p290">
            <a:extLst>
              <a:ext uri="{FF2B5EF4-FFF2-40B4-BE49-F238E27FC236}">
                <a16:creationId xmlns:a16="http://schemas.microsoft.com/office/drawing/2014/main" id="{9C9A3973-F627-19F1-91D1-B09FE9806820}"/>
              </a:ext>
            </a:extLst>
          </p:cNvPr>
          <p:cNvSpPr/>
          <p:nvPr/>
        </p:nvSpPr>
        <p:spPr>
          <a:xfrm>
            <a:off x="3762010" y="2668584"/>
            <a:ext cx="363490" cy="36349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7978;p290">
            <a:extLst>
              <a:ext uri="{FF2B5EF4-FFF2-40B4-BE49-F238E27FC236}">
                <a16:creationId xmlns:a16="http://schemas.microsoft.com/office/drawing/2014/main" id="{7CA78F9F-35DD-667C-3182-9A1A65A2614E}"/>
              </a:ext>
            </a:extLst>
          </p:cNvPr>
          <p:cNvSpPr/>
          <p:nvPr/>
        </p:nvSpPr>
        <p:spPr>
          <a:xfrm>
            <a:off x="3755194" y="2151018"/>
            <a:ext cx="363490" cy="363490"/>
          </a:xfrm>
          <a:prstGeom prst="ellipse">
            <a:avLst/>
          </a:prstGeom>
          <a:solidFill>
            <a:srgbClr val="00B0F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TextBox 158">
            <a:extLst>
              <a:ext uri="{FF2B5EF4-FFF2-40B4-BE49-F238E27FC236}">
                <a16:creationId xmlns:a16="http://schemas.microsoft.com/office/drawing/2014/main" id="{2735981D-79B4-A476-DCA2-79C5EE9FADC2}"/>
              </a:ext>
            </a:extLst>
          </p:cNvPr>
          <p:cNvSpPr txBox="1"/>
          <p:nvPr/>
        </p:nvSpPr>
        <p:spPr>
          <a:xfrm>
            <a:off x="5296268" y="4652401"/>
            <a:ext cx="795120" cy="523220"/>
          </a:xfrm>
          <a:prstGeom prst="rect">
            <a:avLst/>
          </a:prstGeom>
          <a:noFill/>
          <a:ln w="28575">
            <a:solidFill>
              <a:schemeClr val="tx1"/>
            </a:solidFill>
          </a:ln>
        </p:spPr>
        <p:txBody>
          <a:bodyPr wrap="square" rtlCol="0" anchor="ctr">
            <a:spAutoFit/>
          </a:bodyPr>
          <a:lstStyle/>
          <a:p>
            <a:pPr algn="ctr"/>
            <a:r>
              <a:rPr lang="en-GB" sz="2800" dirty="0"/>
              <a:t>2</a:t>
            </a:r>
          </a:p>
        </p:txBody>
      </p:sp>
      <p:sp>
        <p:nvSpPr>
          <p:cNvPr id="160" name="TextBox 159">
            <a:extLst>
              <a:ext uri="{FF2B5EF4-FFF2-40B4-BE49-F238E27FC236}">
                <a16:creationId xmlns:a16="http://schemas.microsoft.com/office/drawing/2014/main" id="{CB44AED7-B35A-624F-3184-2E36A03545D7}"/>
              </a:ext>
            </a:extLst>
          </p:cNvPr>
          <p:cNvSpPr txBox="1"/>
          <p:nvPr/>
        </p:nvSpPr>
        <p:spPr>
          <a:xfrm>
            <a:off x="5296268" y="5303752"/>
            <a:ext cx="795120" cy="523220"/>
          </a:xfrm>
          <a:prstGeom prst="rect">
            <a:avLst/>
          </a:prstGeom>
          <a:noFill/>
          <a:ln w="28575">
            <a:solidFill>
              <a:schemeClr val="tx1"/>
            </a:solidFill>
          </a:ln>
        </p:spPr>
        <p:txBody>
          <a:bodyPr wrap="square" rtlCol="0" anchor="ctr">
            <a:spAutoFit/>
          </a:bodyPr>
          <a:lstStyle/>
          <a:p>
            <a:pPr algn="ctr"/>
            <a:r>
              <a:rPr lang="en-GB" sz="2800" dirty="0"/>
              <a:t>7</a:t>
            </a:r>
          </a:p>
        </p:txBody>
      </p:sp>
      <p:cxnSp>
        <p:nvCxnSpPr>
          <p:cNvPr id="162" name="Straight Connector 161">
            <a:extLst>
              <a:ext uri="{FF2B5EF4-FFF2-40B4-BE49-F238E27FC236}">
                <a16:creationId xmlns:a16="http://schemas.microsoft.com/office/drawing/2014/main" id="{35C0C3B8-2E6B-9588-500F-00BB8D10784E}"/>
              </a:ext>
            </a:extLst>
          </p:cNvPr>
          <p:cNvCxnSpPr>
            <a:cxnSpLocks/>
            <a:stCxn id="7" idx="1"/>
            <a:endCxn id="136" idx="3"/>
          </p:cNvCxnSpPr>
          <p:nvPr/>
        </p:nvCxnSpPr>
        <p:spPr>
          <a:xfrm flipH="1">
            <a:off x="4213198" y="2964586"/>
            <a:ext cx="1083070" cy="2268969"/>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9BC4CAEA-1607-00EB-7022-C65546C97051}"/>
              </a:ext>
            </a:extLst>
          </p:cNvPr>
          <p:cNvCxnSpPr>
            <a:cxnSpLocks/>
            <a:stCxn id="6" idx="1"/>
            <a:endCxn id="148" idx="3"/>
          </p:cNvCxnSpPr>
          <p:nvPr/>
        </p:nvCxnSpPr>
        <p:spPr>
          <a:xfrm flipH="1">
            <a:off x="4213198" y="2320921"/>
            <a:ext cx="1076255" cy="26688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id="{2FE1C82C-0D23-DA38-4AB0-51D4EE25DFE8}"/>
              </a:ext>
            </a:extLst>
          </p:cNvPr>
          <p:cNvCxnSpPr>
            <a:cxnSpLocks/>
            <a:stCxn id="8" idx="3"/>
            <a:endCxn id="30" idx="1"/>
          </p:cNvCxnSpPr>
          <p:nvPr/>
        </p:nvCxnSpPr>
        <p:spPr>
          <a:xfrm>
            <a:off x="6084573" y="3614394"/>
            <a:ext cx="1205277" cy="290731"/>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231F5532-0365-1699-6E55-55CD3B687F32}"/>
              </a:ext>
            </a:extLst>
          </p:cNvPr>
          <p:cNvCxnSpPr>
            <a:cxnSpLocks/>
            <a:stCxn id="10" idx="1"/>
            <a:endCxn id="101" idx="3"/>
          </p:cNvCxnSpPr>
          <p:nvPr/>
        </p:nvCxnSpPr>
        <p:spPr>
          <a:xfrm flipH="1" flipV="1">
            <a:off x="4213198" y="3910682"/>
            <a:ext cx="1076255" cy="35197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4" name="Straight Connector 173">
            <a:extLst>
              <a:ext uri="{FF2B5EF4-FFF2-40B4-BE49-F238E27FC236}">
                <a16:creationId xmlns:a16="http://schemas.microsoft.com/office/drawing/2014/main" id="{49B9CFE1-E14E-33E2-F988-4DCBECC749D9}"/>
              </a:ext>
            </a:extLst>
          </p:cNvPr>
          <p:cNvCxnSpPr>
            <a:cxnSpLocks/>
            <a:stCxn id="159" idx="3"/>
            <a:endCxn id="82" idx="1"/>
          </p:cNvCxnSpPr>
          <p:nvPr/>
        </p:nvCxnSpPr>
        <p:spPr>
          <a:xfrm flipV="1">
            <a:off x="6091388" y="2582252"/>
            <a:ext cx="1198462" cy="2331759"/>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7" name="Straight Connector 176">
            <a:extLst>
              <a:ext uri="{FF2B5EF4-FFF2-40B4-BE49-F238E27FC236}">
                <a16:creationId xmlns:a16="http://schemas.microsoft.com/office/drawing/2014/main" id="{DEEBCFCE-B230-99AA-0D7B-7E9E7792B93C}"/>
              </a:ext>
            </a:extLst>
          </p:cNvPr>
          <p:cNvCxnSpPr>
            <a:cxnSpLocks/>
            <a:stCxn id="160" idx="3"/>
            <a:endCxn id="70" idx="1"/>
          </p:cNvCxnSpPr>
          <p:nvPr/>
        </p:nvCxnSpPr>
        <p:spPr>
          <a:xfrm flipV="1">
            <a:off x="6091388" y="5227998"/>
            <a:ext cx="1198462" cy="337364"/>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6175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C6F71-1D35-D7DE-063F-CFAB6D076A2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22B8E59-ACD6-3290-780C-204070603D5F}"/>
              </a:ext>
            </a:extLst>
          </p:cNvPr>
          <p:cNvPicPr>
            <a:picLocks noChangeAspect="1"/>
          </p:cNvPicPr>
          <p:nvPr/>
        </p:nvPicPr>
        <p:blipFill>
          <a:blip r:embed="rId3"/>
          <a:stretch>
            <a:fillRect/>
          </a:stretch>
        </p:blipFill>
        <p:spPr>
          <a:xfrm>
            <a:off x="777016" y="2204711"/>
            <a:ext cx="6426200" cy="2871281"/>
          </a:xfrm>
          <a:prstGeom prst="rect">
            <a:avLst/>
          </a:prstGeom>
        </p:spPr>
      </p:pic>
      <p:sp>
        <p:nvSpPr>
          <p:cNvPr id="13" name="Google Shape;8092;p292">
            <a:extLst>
              <a:ext uri="{FF2B5EF4-FFF2-40B4-BE49-F238E27FC236}">
                <a16:creationId xmlns:a16="http://schemas.microsoft.com/office/drawing/2014/main" id="{7EC91D99-478E-8407-C2F2-1DF15F04E45F}"/>
              </a:ext>
            </a:extLst>
          </p:cNvPr>
          <p:cNvSpPr/>
          <p:nvPr/>
        </p:nvSpPr>
        <p:spPr>
          <a:xfrm>
            <a:off x="8670008" y="2880026"/>
            <a:ext cx="708454" cy="708454"/>
          </a:xfrm>
          <a:prstGeom prst="ellipse">
            <a:avLst/>
          </a:prstGeom>
          <a:solidFill>
            <a:schemeClr val="tx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092;p292">
            <a:extLst>
              <a:ext uri="{FF2B5EF4-FFF2-40B4-BE49-F238E27FC236}">
                <a16:creationId xmlns:a16="http://schemas.microsoft.com/office/drawing/2014/main" id="{96C82BCC-C917-F900-3D56-5B8847DF8784}"/>
              </a:ext>
            </a:extLst>
          </p:cNvPr>
          <p:cNvSpPr/>
          <p:nvPr/>
        </p:nvSpPr>
        <p:spPr>
          <a:xfrm>
            <a:off x="9600110" y="2880026"/>
            <a:ext cx="708454" cy="708454"/>
          </a:xfrm>
          <a:prstGeom prst="ellipse">
            <a:avLst/>
          </a:prstGeom>
          <a:solidFill>
            <a:schemeClr val="bg1">
              <a:lumMod val="85000"/>
            </a:schemeClr>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Content Placeholder 1">
            <a:extLst>
              <a:ext uri="{FF2B5EF4-FFF2-40B4-BE49-F238E27FC236}">
                <a16:creationId xmlns:a16="http://schemas.microsoft.com/office/drawing/2014/main" id="{CFFBFBAB-C476-78FD-5467-008F274D0A7D}"/>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How many ways can you arrange these counters on a ten-frame?</a:t>
            </a:r>
          </a:p>
        </p:txBody>
      </p:sp>
      <p:sp>
        <p:nvSpPr>
          <p:cNvPr id="18" name="Title 1">
            <a:extLst>
              <a:ext uri="{FF2B5EF4-FFF2-40B4-BE49-F238E27FC236}">
                <a16:creationId xmlns:a16="http://schemas.microsoft.com/office/drawing/2014/main" id="{E7611AEE-DB9D-1BAB-21AA-1FB93EEE6C4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974478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CCE10-9DAD-188E-78DD-A968FCBC131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9C2B62-CA8B-007F-96F1-45B4195460C7}"/>
              </a:ext>
            </a:extLst>
          </p:cNvPr>
          <p:cNvPicPr>
            <a:picLocks noChangeAspect="1"/>
          </p:cNvPicPr>
          <p:nvPr/>
        </p:nvPicPr>
        <p:blipFill>
          <a:blip r:embed="rId3"/>
          <a:stretch>
            <a:fillRect/>
          </a:stretch>
        </p:blipFill>
        <p:spPr>
          <a:xfrm>
            <a:off x="777016" y="2204711"/>
            <a:ext cx="6426200" cy="2871281"/>
          </a:xfrm>
          <a:prstGeom prst="rect">
            <a:avLst/>
          </a:prstGeom>
        </p:spPr>
      </p:pic>
      <p:sp>
        <p:nvSpPr>
          <p:cNvPr id="3" name="Google Shape;8092;p292">
            <a:extLst>
              <a:ext uri="{FF2B5EF4-FFF2-40B4-BE49-F238E27FC236}">
                <a16:creationId xmlns:a16="http://schemas.microsoft.com/office/drawing/2014/main" id="{02C0D1DD-EF9E-E8FC-88D4-C59A93B9DF58}"/>
              </a:ext>
            </a:extLst>
          </p:cNvPr>
          <p:cNvSpPr/>
          <p:nvPr/>
        </p:nvSpPr>
        <p:spPr>
          <a:xfrm>
            <a:off x="8670008" y="2880026"/>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092;p292">
            <a:extLst>
              <a:ext uri="{FF2B5EF4-FFF2-40B4-BE49-F238E27FC236}">
                <a16:creationId xmlns:a16="http://schemas.microsoft.com/office/drawing/2014/main" id="{BFE8C061-D512-0A64-7637-A9E5C83455CC}"/>
              </a:ext>
            </a:extLst>
          </p:cNvPr>
          <p:cNvSpPr/>
          <p:nvPr/>
        </p:nvSpPr>
        <p:spPr>
          <a:xfrm>
            <a:off x="9600110" y="2880026"/>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092;p292">
            <a:extLst>
              <a:ext uri="{FF2B5EF4-FFF2-40B4-BE49-F238E27FC236}">
                <a16:creationId xmlns:a16="http://schemas.microsoft.com/office/drawing/2014/main" id="{3A619184-9827-363F-F07F-8D09DBC24157}"/>
              </a:ext>
            </a:extLst>
          </p:cNvPr>
          <p:cNvSpPr/>
          <p:nvPr/>
        </p:nvSpPr>
        <p:spPr>
          <a:xfrm>
            <a:off x="8670008" y="3818564"/>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092;p292">
            <a:extLst>
              <a:ext uri="{FF2B5EF4-FFF2-40B4-BE49-F238E27FC236}">
                <a16:creationId xmlns:a16="http://schemas.microsoft.com/office/drawing/2014/main" id="{46B5730A-D86A-7F7C-5E0E-9960C075E420}"/>
              </a:ext>
            </a:extLst>
          </p:cNvPr>
          <p:cNvSpPr/>
          <p:nvPr/>
        </p:nvSpPr>
        <p:spPr>
          <a:xfrm>
            <a:off x="9600110" y="3818564"/>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092;p292">
            <a:extLst>
              <a:ext uri="{FF2B5EF4-FFF2-40B4-BE49-F238E27FC236}">
                <a16:creationId xmlns:a16="http://schemas.microsoft.com/office/drawing/2014/main" id="{56B926FC-0D0C-3680-0272-DD39499A2C7B}"/>
              </a:ext>
            </a:extLst>
          </p:cNvPr>
          <p:cNvSpPr/>
          <p:nvPr/>
        </p:nvSpPr>
        <p:spPr>
          <a:xfrm>
            <a:off x="10524067" y="2880026"/>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Content Placeholder 1">
            <a:extLst>
              <a:ext uri="{FF2B5EF4-FFF2-40B4-BE49-F238E27FC236}">
                <a16:creationId xmlns:a16="http://schemas.microsoft.com/office/drawing/2014/main" id="{06B1371E-CA41-A147-896B-6ECD0D1F5180}"/>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How many ways can you arrange five counters on a ten-frame?</a:t>
            </a:r>
          </a:p>
        </p:txBody>
      </p:sp>
      <p:sp>
        <p:nvSpPr>
          <p:cNvPr id="12" name="Title 1">
            <a:extLst>
              <a:ext uri="{FF2B5EF4-FFF2-40B4-BE49-F238E27FC236}">
                <a16:creationId xmlns:a16="http://schemas.microsoft.com/office/drawing/2014/main" id="{FC33A720-B088-2301-A568-431BA18F798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17.1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094550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82BE-254C-5BAD-1AB2-7432855C76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EDA93FC-336F-6411-8A38-197FC58A0FD7}"/>
              </a:ext>
            </a:extLst>
          </p:cNvPr>
          <p:cNvPicPr>
            <a:picLocks noChangeAspect="1"/>
          </p:cNvPicPr>
          <p:nvPr/>
        </p:nvPicPr>
        <p:blipFill>
          <a:blip r:embed="rId3"/>
          <a:stretch>
            <a:fillRect/>
          </a:stretch>
        </p:blipFill>
        <p:spPr>
          <a:xfrm>
            <a:off x="5424812" y="2683737"/>
            <a:ext cx="6426200" cy="2871281"/>
          </a:xfrm>
          <a:prstGeom prst="rect">
            <a:avLst/>
          </a:prstGeom>
        </p:spPr>
      </p:pic>
      <p:sp>
        <p:nvSpPr>
          <p:cNvPr id="3" name="Google Shape;8092;p292">
            <a:extLst>
              <a:ext uri="{FF2B5EF4-FFF2-40B4-BE49-F238E27FC236}">
                <a16:creationId xmlns:a16="http://schemas.microsoft.com/office/drawing/2014/main" id="{9BD8B5EB-BC07-0899-B996-797FF0837A00}"/>
              </a:ext>
            </a:extLst>
          </p:cNvPr>
          <p:cNvSpPr/>
          <p:nvPr/>
        </p:nvSpPr>
        <p:spPr>
          <a:xfrm>
            <a:off x="1187114" y="2996530"/>
            <a:ext cx="708454" cy="708454"/>
          </a:xfrm>
          <a:prstGeom prst="ellipse">
            <a:avLst/>
          </a:prstGeom>
          <a:solidFill>
            <a:schemeClr val="tx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092;p292">
            <a:extLst>
              <a:ext uri="{FF2B5EF4-FFF2-40B4-BE49-F238E27FC236}">
                <a16:creationId xmlns:a16="http://schemas.microsoft.com/office/drawing/2014/main" id="{F770F79E-472B-9896-911E-588E68CD3001}"/>
              </a:ext>
            </a:extLst>
          </p:cNvPr>
          <p:cNvSpPr/>
          <p:nvPr/>
        </p:nvSpPr>
        <p:spPr>
          <a:xfrm>
            <a:off x="1187114" y="3808068"/>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092;p292">
            <a:extLst>
              <a:ext uri="{FF2B5EF4-FFF2-40B4-BE49-F238E27FC236}">
                <a16:creationId xmlns:a16="http://schemas.microsoft.com/office/drawing/2014/main" id="{9A074FB8-C255-C9E4-0D6F-F096906BD90E}"/>
              </a:ext>
            </a:extLst>
          </p:cNvPr>
          <p:cNvSpPr/>
          <p:nvPr/>
        </p:nvSpPr>
        <p:spPr>
          <a:xfrm>
            <a:off x="3835259" y="3808068"/>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092;p292">
            <a:extLst>
              <a:ext uri="{FF2B5EF4-FFF2-40B4-BE49-F238E27FC236}">
                <a16:creationId xmlns:a16="http://schemas.microsoft.com/office/drawing/2014/main" id="{12D6AA99-CD6F-2985-4707-61581F33BB8C}"/>
              </a:ext>
            </a:extLst>
          </p:cNvPr>
          <p:cNvSpPr/>
          <p:nvPr/>
        </p:nvSpPr>
        <p:spPr>
          <a:xfrm>
            <a:off x="3835259" y="2996530"/>
            <a:ext cx="708454" cy="708454"/>
          </a:xfrm>
          <a:prstGeom prst="ellipse">
            <a:avLst/>
          </a:prstGeom>
          <a:solidFill>
            <a:srgbClr val="D9D9D9"/>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Content Placeholder 1">
            <a:extLst>
              <a:ext uri="{FF2B5EF4-FFF2-40B4-BE49-F238E27FC236}">
                <a16:creationId xmlns:a16="http://schemas.microsoft.com/office/drawing/2014/main" id="{48B446A5-A4FC-FFE4-ED30-6A696F9F1E70}"/>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Are there more or fewer ways to arrange the counters in Group A than Group B? </a:t>
            </a:r>
          </a:p>
        </p:txBody>
      </p:sp>
      <p:sp>
        <p:nvSpPr>
          <p:cNvPr id="12" name="Title 1">
            <a:extLst>
              <a:ext uri="{FF2B5EF4-FFF2-40B4-BE49-F238E27FC236}">
                <a16:creationId xmlns:a16="http://schemas.microsoft.com/office/drawing/2014/main" id="{DA96C757-B4E9-0756-3FC1-38222B211FB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17.2</a:t>
            </a:r>
            <a:endParaRPr lang="en-US" b="1" dirty="0">
              <a:latin typeface="Aptos" panose="020B000402020202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2E7AD58-2C28-04F6-4A10-DD9BA20314CC}"/>
              </a:ext>
            </a:extLst>
          </p:cNvPr>
          <p:cNvSpPr txBox="1"/>
          <p:nvPr/>
        </p:nvSpPr>
        <p:spPr>
          <a:xfrm>
            <a:off x="762000" y="5048289"/>
            <a:ext cx="1491883" cy="523220"/>
          </a:xfrm>
          <a:prstGeom prst="rect">
            <a:avLst/>
          </a:prstGeom>
          <a:noFill/>
        </p:spPr>
        <p:txBody>
          <a:bodyPr wrap="none" rtlCol="0">
            <a:spAutoFit/>
          </a:bodyPr>
          <a:lstStyle/>
          <a:p>
            <a:r>
              <a:rPr lang="en-US" sz="2800" b="1" dirty="0"/>
              <a:t>Group A</a:t>
            </a:r>
          </a:p>
        </p:txBody>
      </p:sp>
      <p:sp>
        <p:nvSpPr>
          <p:cNvPr id="6" name="TextBox 5">
            <a:extLst>
              <a:ext uri="{FF2B5EF4-FFF2-40B4-BE49-F238E27FC236}">
                <a16:creationId xmlns:a16="http://schemas.microsoft.com/office/drawing/2014/main" id="{214420E4-693A-A8F3-5591-743319E98557}"/>
              </a:ext>
            </a:extLst>
          </p:cNvPr>
          <p:cNvSpPr txBox="1"/>
          <p:nvPr/>
        </p:nvSpPr>
        <p:spPr>
          <a:xfrm>
            <a:off x="3492379" y="5048289"/>
            <a:ext cx="1491883" cy="523220"/>
          </a:xfrm>
          <a:prstGeom prst="rect">
            <a:avLst/>
          </a:prstGeom>
          <a:noFill/>
        </p:spPr>
        <p:txBody>
          <a:bodyPr wrap="none" rtlCol="0">
            <a:spAutoFit/>
          </a:bodyPr>
          <a:lstStyle/>
          <a:p>
            <a:r>
              <a:rPr lang="en-US" sz="2800" b="1" dirty="0"/>
              <a:t>Group B</a:t>
            </a:r>
          </a:p>
        </p:txBody>
      </p:sp>
    </p:spTree>
    <p:extLst>
      <p:ext uri="{BB962C8B-B14F-4D97-AF65-F5344CB8AC3E}">
        <p14:creationId xmlns:p14="http://schemas.microsoft.com/office/powerpoint/2010/main" val="27379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518584BE-DF54-510E-C7AC-B30F5FB2FE17}"/>
              </a:ext>
            </a:extLst>
          </p:cNvPr>
          <p:cNvSpPr/>
          <p:nvPr/>
        </p:nvSpPr>
        <p:spPr>
          <a:xfrm rot="8100000">
            <a:off x="7272750" y="3348225"/>
            <a:ext cx="2145745" cy="2145745"/>
          </a:xfrm>
          <a:prstGeom prst="rtTriangle">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1">
            <a:extLst>
              <a:ext uri="{FF2B5EF4-FFF2-40B4-BE49-F238E27FC236}">
                <a16:creationId xmlns:a16="http://schemas.microsoft.com/office/drawing/2014/main" id="{014B04B9-12A4-9A5B-9014-E76177B968DB}"/>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add to this shape to make it into:</a:t>
            </a:r>
          </a:p>
          <a:p>
            <a:pPr marL="0" indent="0">
              <a:buNone/>
            </a:pPr>
            <a:endParaRPr lang="en-US" dirty="0"/>
          </a:p>
          <a:p>
            <a:pPr marL="0" indent="0">
              <a:buNone/>
            </a:pPr>
            <a:r>
              <a:rPr lang="en-US" dirty="0"/>
              <a:t>A rectangle</a:t>
            </a:r>
          </a:p>
          <a:p>
            <a:pPr marL="0" indent="0">
              <a:buNone/>
            </a:pPr>
            <a:r>
              <a:rPr lang="en-US" dirty="0"/>
              <a:t>A square</a:t>
            </a:r>
          </a:p>
          <a:p>
            <a:pPr marL="0" indent="0">
              <a:buNone/>
            </a:pPr>
            <a:r>
              <a:rPr lang="en-US" dirty="0"/>
              <a:t>A hexagon</a:t>
            </a:r>
          </a:p>
          <a:p>
            <a:pPr marL="0" indent="0">
              <a:buNone/>
            </a:pPr>
            <a:r>
              <a:rPr lang="en-US" dirty="0"/>
              <a:t>A different triangle</a:t>
            </a:r>
          </a:p>
          <a:p>
            <a:pPr marL="0" indent="0">
              <a:buNone/>
            </a:pPr>
            <a:endParaRPr lang="en-US" dirty="0"/>
          </a:p>
        </p:txBody>
      </p:sp>
      <p:sp>
        <p:nvSpPr>
          <p:cNvPr id="6" name="Title 1">
            <a:extLst>
              <a:ext uri="{FF2B5EF4-FFF2-40B4-BE49-F238E27FC236}">
                <a16:creationId xmlns:a16="http://schemas.microsoft.com/office/drawing/2014/main" id="{01383182-30B2-1728-83B4-E60800EF704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887182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E22AB-9597-E0D5-825D-A0FB3E20478D}"/>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B12B08FE-8272-ABA4-355D-B8232219811C}"/>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add to this shape to make it into:</a:t>
            </a:r>
          </a:p>
          <a:p>
            <a:pPr marL="0" indent="0">
              <a:buNone/>
            </a:pPr>
            <a:endParaRPr lang="en-US" dirty="0"/>
          </a:p>
          <a:p>
            <a:pPr marL="0" indent="0">
              <a:buNone/>
            </a:pPr>
            <a:r>
              <a:rPr lang="en-US" dirty="0"/>
              <a:t>An oblong</a:t>
            </a:r>
          </a:p>
          <a:p>
            <a:pPr marL="0" indent="0">
              <a:buNone/>
            </a:pPr>
            <a:r>
              <a:rPr lang="en-US" dirty="0"/>
              <a:t>A larger square</a:t>
            </a:r>
          </a:p>
          <a:p>
            <a:pPr marL="0" indent="0">
              <a:buNone/>
            </a:pPr>
            <a:r>
              <a:rPr lang="en-US" dirty="0"/>
              <a:t>A pentagon</a:t>
            </a:r>
          </a:p>
          <a:p>
            <a:pPr marL="0" indent="0">
              <a:buNone/>
            </a:pPr>
            <a:endParaRPr lang="en-US" dirty="0"/>
          </a:p>
        </p:txBody>
      </p:sp>
      <p:sp>
        <p:nvSpPr>
          <p:cNvPr id="6" name="Title 1">
            <a:extLst>
              <a:ext uri="{FF2B5EF4-FFF2-40B4-BE49-F238E27FC236}">
                <a16:creationId xmlns:a16="http://schemas.microsoft.com/office/drawing/2014/main" id="{D923AAF3-0798-0CD7-7B1B-380DB058FE9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18.1</a:t>
            </a:r>
            <a:endParaRPr lang="en-US" b="1" dirty="0">
              <a:latin typeface="Aptos" panose="020B000402020202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32CD77A3-C0D2-3D14-CD28-B7BAA0743BB0}"/>
              </a:ext>
            </a:extLst>
          </p:cNvPr>
          <p:cNvSpPr/>
          <p:nvPr/>
        </p:nvSpPr>
        <p:spPr>
          <a:xfrm>
            <a:off x="6959600" y="2743200"/>
            <a:ext cx="2159000" cy="2159000"/>
          </a:xfrm>
          <a:prstGeom prst="rect">
            <a:avLst/>
          </a:prstGeom>
          <a:solidFill>
            <a:srgbClr val="D9D9D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983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F3690-2B41-ACBA-7592-03D529575A7E}"/>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429FCC4D-0016-4F1E-9C0C-69C11DA4C110}"/>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divide this shape into:</a:t>
            </a:r>
          </a:p>
          <a:p>
            <a:pPr marL="0" indent="0">
              <a:buNone/>
            </a:pPr>
            <a:endParaRPr lang="en-US" dirty="0"/>
          </a:p>
          <a:p>
            <a:pPr marL="0" indent="0">
              <a:buNone/>
            </a:pPr>
            <a:r>
              <a:rPr lang="en-US" dirty="0"/>
              <a:t>Six equal triangles</a:t>
            </a:r>
          </a:p>
          <a:p>
            <a:pPr marL="0" indent="0">
              <a:buNone/>
            </a:pPr>
            <a:r>
              <a:rPr lang="en-US" dirty="0"/>
              <a:t>Two trapeziums</a:t>
            </a:r>
          </a:p>
          <a:p>
            <a:pPr marL="0" indent="0">
              <a:buNone/>
            </a:pPr>
            <a:r>
              <a:rPr lang="en-US" dirty="0"/>
              <a:t>A rectangle and two isosceles triangles</a:t>
            </a:r>
          </a:p>
          <a:p>
            <a:pPr marL="0" indent="0">
              <a:buNone/>
            </a:pPr>
            <a:r>
              <a:rPr lang="en-US" dirty="0"/>
              <a:t>A trapezium and two different types </a:t>
            </a:r>
            <a:br>
              <a:rPr lang="en-US" dirty="0"/>
            </a:br>
            <a:r>
              <a:rPr lang="en-US" dirty="0"/>
              <a:t>of triangle</a:t>
            </a:r>
          </a:p>
          <a:p>
            <a:pPr marL="0" indent="0">
              <a:buNone/>
            </a:pPr>
            <a:endParaRPr lang="en-US" dirty="0"/>
          </a:p>
        </p:txBody>
      </p:sp>
      <p:sp>
        <p:nvSpPr>
          <p:cNvPr id="6" name="Title 1">
            <a:extLst>
              <a:ext uri="{FF2B5EF4-FFF2-40B4-BE49-F238E27FC236}">
                <a16:creationId xmlns:a16="http://schemas.microsoft.com/office/drawing/2014/main" id="{BCE7185D-A7C7-0EBA-983A-2FCA4103B79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18.2</a:t>
            </a:r>
            <a:endParaRPr lang="en-US" b="1" dirty="0">
              <a:latin typeface="Aptos" panose="020B0004020202020204" pitchFamily="34" charset="0"/>
              <a:cs typeface="Calibri" panose="020F0502020204030204" pitchFamily="34" charset="0"/>
            </a:endParaRPr>
          </a:p>
        </p:txBody>
      </p:sp>
      <p:sp>
        <p:nvSpPr>
          <p:cNvPr id="2" name="Hexagon 1">
            <a:extLst>
              <a:ext uri="{FF2B5EF4-FFF2-40B4-BE49-F238E27FC236}">
                <a16:creationId xmlns:a16="http://schemas.microsoft.com/office/drawing/2014/main" id="{40B2CE71-A7DD-C751-2868-69EB35DC2C20}"/>
              </a:ext>
            </a:extLst>
          </p:cNvPr>
          <p:cNvSpPr/>
          <p:nvPr/>
        </p:nvSpPr>
        <p:spPr>
          <a:xfrm>
            <a:off x="7747000" y="2195746"/>
            <a:ext cx="3241040" cy="2794000"/>
          </a:xfrm>
          <a:prstGeom prst="hexagon">
            <a:avLst/>
          </a:prstGeom>
          <a:solidFill>
            <a:srgbClr val="D9D9D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4993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72783-EF53-48C9-A810-D9F52275FD2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111F0C-6E8F-CD87-D5CE-D5603AF028B9}"/>
              </a:ext>
            </a:extLst>
          </p:cNvPr>
          <p:cNvPicPr>
            <a:picLocks noChangeAspect="1"/>
          </p:cNvPicPr>
          <p:nvPr/>
        </p:nvPicPr>
        <p:blipFill>
          <a:blip r:embed="rId3"/>
          <a:stretch>
            <a:fillRect/>
          </a:stretch>
        </p:blipFill>
        <p:spPr>
          <a:xfrm>
            <a:off x="902208" y="3407595"/>
            <a:ext cx="10287000" cy="508000"/>
          </a:xfrm>
          <a:prstGeom prst="rect">
            <a:avLst/>
          </a:prstGeom>
        </p:spPr>
      </p:pic>
      <p:sp>
        <p:nvSpPr>
          <p:cNvPr id="5" name="TextBox 4">
            <a:extLst>
              <a:ext uri="{FF2B5EF4-FFF2-40B4-BE49-F238E27FC236}">
                <a16:creationId xmlns:a16="http://schemas.microsoft.com/office/drawing/2014/main" id="{46ED642B-B029-8AAB-E94F-3A135B2BABFE}"/>
              </a:ext>
            </a:extLst>
          </p:cNvPr>
          <p:cNvSpPr txBox="1"/>
          <p:nvPr/>
        </p:nvSpPr>
        <p:spPr>
          <a:xfrm>
            <a:off x="902208" y="4121177"/>
            <a:ext cx="1186972" cy="523220"/>
          </a:xfrm>
          <a:prstGeom prst="rect">
            <a:avLst/>
          </a:prstGeom>
          <a:noFill/>
        </p:spPr>
        <p:txBody>
          <a:bodyPr wrap="square" rtlCol="0">
            <a:spAutoFit/>
          </a:bodyPr>
          <a:lstStyle/>
          <a:p>
            <a:r>
              <a:rPr lang="en-US" sz="2800" dirty="0"/>
              <a:t>0</a:t>
            </a:r>
          </a:p>
        </p:txBody>
      </p:sp>
      <p:sp>
        <p:nvSpPr>
          <p:cNvPr id="8" name="TextBox 7">
            <a:extLst>
              <a:ext uri="{FF2B5EF4-FFF2-40B4-BE49-F238E27FC236}">
                <a16:creationId xmlns:a16="http://schemas.microsoft.com/office/drawing/2014/main" id="{73DF45B1-3535-BA55-2569-8B9FCB549FF5}"/>
              </a:ext>
            </a:extLst>
          </p:cNvPr>
          <p:cNvSpPr txBox="1"/>
          <p:nvPr/>
        </p:nvSpPr>
        <p:spPr>
          <a:xfrm>
            <a:off x="10595722" y="4158096"/>
            <a:ext cx="1186972" cy="523220"/>
          </a:xfrm>
          <a:prstGeom prst="rect">
            <a:avLst/>
          </a:prstGeom>
          <a:noFill/>
        </p:spPr>
        <p:txBody>
          <a:bodyPr wrap="square" rtlCol="0">
            <a:spAutoFit/>
          </a:bodyPr>
          <a:lstStyle/>
          <a:p>
            <a:r>
              <a:rPr lang="en-US" sz="2800" dirty="0"/>
              <a:t>100</a:t>
            </a:r>
          </a:p>
        </p:txBody>
      </p:sp>
      <p:sp>
        <p:nvSpPr>
          <p:cNvPr id="3" name="TextBox 2">
            <a:extLst>
              <a:ext uri="{FF2B5EF4-FFF2-40B4-BE49-F238E27FC236}">
                <a16:creationId xmlns:a16="http://schemas.microsoft.com/office/drawing/2014/main" id="{985BA80E-8F94-21BF-9256-E1FA35C7F83E}"/>
              </a:ext>
            </a:extLst>
          </p:cNvPr>
          <p:cNvSpPr txBox="1"/>
          <p:nvPr/>
        </p:nvSpPr>
        <p:spPr>
          <a:xfrm>
            <a:off x="902208" y="4923817"/>
            <a:ext cx="9965267" cy="523220"/>
          </a:xfrm>
          <a:prstGeom prst="rect">
            <a:avLst/>
          </a:prstGeom>
          <a:noFill/>
        </p:spPr>
        <p:txBody>
          <a:bodyPr wrap="square" rtlCol="0">
            <a:spAutoFit/>
          </a:bodyPr>
          <a:lstStyle/>
          <a:p>
            <a:r>
              <a:rPr lang="en-US" sz="2800" dirty="0"/>
              <a:t>Now choose your own number and mark on the number line.</a:t>
            </a:r>
          </a:p>
        </p:txBody>
      </p:sp>
      <p:sp>
        <p:nvSpPr>
          <p:cNvPr id="9" name="Content Placeholder 1">
            <a:extLst>
              <a:ext uri="{FF2B5EF4-FFF2-40B4-BE49-F238E27FC236}">
                <a16:creationId xmlns:a16="http://schemas.microsoft.com/office/drawing/2014/main" id="{279F2C4A-0F54-A1E7-C0DA-EBA3CDEE7C3D}"/>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Mark each of these numbers on the number line:</a:t>
            </a:r>
          </a:p>
          <a:p>
            <a:pPr marL="0" indent="0">
              <a:buNone/>
            </a:pPr>
            <a:endParaRPr lang="en-US" dirty="0"/>
          </a:p>
          <a:p>
            <a:pPr marL="0" indent="0">
              <a:buNone/>
            </a:pPr>
            <a:r>
              <a:rPr lang="en-US" dirty="0"/>
              <a:t>25, 55, 85</a:t>
            </a:r>
          </a:p>
        </p:txBody>
      </p:sp>
      <p:sp>
        <p:nvSpPr>
          <p:cNvPr id="10" name="Title 1">
            <a:extLst>
              <a:ext uri="{FF2B5EF4-FFF2-40B4-BE49-F238E27FC236}">
                <a16:creationId xmlns:a16="http://schemas.microsoft.com/office/drawing/2014/main" id="{2F605FC1-2BC1-86F2-F893-98E77DD0698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19</a:t>
            </a:r>
            <a:endParaRPr lang="en-US" b="1" dirty="0">
              <a:latin typeface="Aptos" panose="020B000402020202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6F518548-680B-AB70-B5C1-7A514D9B74BD}"/>
              </a:ext>
            </a:extLst>
          </p:cNvPr>
          <p:cNvCxnSpPr>
            <a:cxnSpLocks/>
          </p:cNvCxnSpPr>
          <p:nvPr/>
        </p:nvCxnSpPr>
        <p:spPr>
          <a:xfrm>
            <a:off x="2071037" y="3536187"/>
            <a:ext cx="0" cy="364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EE1BE10-DE14-266D-A26D-3D33A2BCD81D}"/>
              </a:ext>
            </a:extLst>
          </p:cNvPr>
          <p:cNvCxnSpPr>
            <a:cxnSpLocks/>
          </p:cNvCxnSpPr>
          <p:nvPr/>
        </p:nvCxnSpPr>
        <p:spPr>
          <a:xfrm>
            <a:off x="3886196" y="3535828"/>
            <a:ext cx="0" cy="364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39799CD-B98C-0456-E1F0-C9821B9BF381}"/>
              </a:ext>
            </a:extLst>
          </p:cNvPr>
          <p:cNvCxnSpPr>
            <a:cxnSpLocks/>
          </p:cNvCxnSpPr>
          <p:nvPr/>
        </p:nvCxnSpPr>
        <p:spPr>
          <a:xfrm>
            <a:off x="9538855" y="3535829"/>
            <a:ext cx="0" cy="364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357B80EA-E0C7-641F-FAC6-699BB77B3145}"/>
              </a:ext>
            </a:extLst>
          </p:cNvPr>
          <p:cNvCxnSpPr>
            <a:cxnSpLocks/>
          </p:cNvCxnSpPr>
          <p:nvPr/>
        </p:nvCxnSpPr>
        <p:spPr>
          <a:xfrm>
            <a:off x="6490855" y="3535827"/>
            <a:ext cx="0" cy="364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9077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CFDB1-FD24-97E3-03E9-BB6E9DBEA3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F3FB10-04B2-82F1-18B0-738832952AD1}"/>
              </a:ext>
            </a:extLst>
          </p:cNvPr>
          <p:cNvPicPr>
            <a:picLocks noChangeAspect="1"/>
          </p:cNvPicPr>
          <p:nvPr/>
        </p:nvPicPr>
        <p:blipFill>
          <a:blip r:embed="rId3"/>
          <a:stretch>
            <a:fillRect/>
          </a:stretch>
        </p:blipFill>
        <p:spPr>
          <a:xfrm>
            <a:off x="902208" y="3407595"/>
            <a:ext cx="10287000" cy="508000"/>
          </a:xfrm>
          <a:prstGeom prst="rect">
            <a:avLst/>
          </a:prstGeom>
        </p:spPr>
      </p:pic>
      <p:sp>
        <p:nvSpPr>
          <p:cNvPr id="5" name="TextBox 4">
            <a:extLst>
              <a:ext uri="{FF2B5EF4-FFF2-40B4-BE49-F238E27FC236}">
                <a16:creationId xmlns:a16="http://schemas.microsoft.com/office/drawing/2014/main" id="{937767AE-E018-39A3-5ADF-195BCFA1D6BD}"/>
              </a:ext>
            </a:extLst>
          </p:cNvPr>
          <p:cNvSpPr txBox="1"/>
          <p:nvPr/>
        </p:nvSpPr>
        <p:spPr>
          <a:xfrm>
            <a:off x="902208" y="4121177"/>
            <a:ext cx="1186972" cy="523220"/>
          </a:xfrm>
          <a:prstGeom prst="rect">
            <a:avLst/>
          </a:prstGeom>
          <a:noFill/>
        </p:spPr>
        <p:txBody>
          <a:bodyPr wrap="square" rtlCol="0">
            <a:spAutoFit/>
          </a:bodyPr>
          <a:lstStyle/>
          <a:p>
            <a:r>
              <a:rPr lang="en-US" sz="2800" dirty="0"/>
              <a:t>0</a:t>
            </a:r>
          </a:p>
        </p:txBody>
      </p:sp>
      <p:sp>
        <p:nvSpPr>
          <p:cNvPr id="8" name="TextBox 7">
            <a:extLst>
              <a:ext uri="{FF2B5EF4-FFF2-40B4-BE49-F238E27FC236}">
                <a16:creationId xmlns:a16="http://schemas.microsoft.com/office/drawing/2014/main" id="{33F734FB-C040-A338-3B32-13A9BC25D8D9}"/>
              </a:ext>
            </a:extLst>
          </p:cNvPr>
          <p:cNvSpPr txBox="1"/>
          <p:nvPr/>
        </p:nvSpPr>
        <p:spPr>
          <a:xfrm>
            <a:off x="10595722" y="4158096"/>
            <a:ext cx="1186972" cy="523220"/>
          </a:xfrm>
          <a:prstGeom prst="rect">
            <a:avLst/>
          </a:prstGeom>
          <a:noFill/>
        </p:spPr>
        <p:txBody>
          <a:bodyPr wrap="square" rtlCol="0">
            <a:spAutoFit/>
          </a:bodyPr>
          <a:lstStyle/>
          <a:p>
            <a:r>
              <a:rPr lang="en-US" sz="2800" dirty="0"/>
              <a:t>100</a:t>
            </a:r>
          </a:p>
        </p:txBody>
      </p:sp>
      <p:sp>
        <p:nvSpPr>
          <p:cNvPr id="3" name="TextBox 2">
            <a:extLst>
              <a:ext uri="{FF2B5EF4-FFF2-40B4-BE49-F238E27FC236}">
                <a16:creationId xmlns:a16="http://schemas.microsoft.com/office/drawing/2014/main" id="{B587E487-E3CA-BA0B-7BF9-9C133184C932}"/>
              </a:ext>
            </a:extLst>
          </p:cNvPr>
          <p:cNvSpPr txBox="1"/>
          <p:nvPr/>
        </p:nvSpPr>
        <p:spPr>
          <a:xfrm>
            <a:off x="902208" y="4923817"/>
            <a:ext cx="9965267" cy="523220"/>
          </a:xfrm>
          <a:prstGeom prst="rect">
            <a:avLst/>
          </a:prstGeom>
          <a:noFill/>
        </p:spPr>
        <p:txBody>
          <a:bodyPr wrap="square" rtlCol="0">
            <a:spAutoFit/>
          </a:bodyPr>
          <a:lstStyle/>
          <a:p>
            <a:r>
              <a:rPr lang="en-US" sz="2800" dirty="0"/>
              <a:t>Now choose your own number and mark on the number line.</a:t>
            </a:r>
          </a:p>
        </p:txBody>
      </p:sp>
      <p:sp>
        <p:nvSpPr>
          <p:cNvPr id="9" name="Content Placeholder 1">
            <a:extLst>
              <a:ext uri="{FF2B5EF4-FFF2-40B4-BE49-F238E27FC236}">
                <a16:creationId xmlns:a16="http://schemas.microsoft.com/office/drawing/2014/main" id="{7CD29ECA-5231-FD26-0766-F31C4B967E7C}"/>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Mark each of these numbers on the number line:</a:t>
            </a:r>
          </a:p>
          <a:p>
            <a:pPr marL="0" indent="0">
              <a:buNone/>
            </a:pPr>
            <a:endParaRPr lang="en-US" dirty="0"/>
          </a:p>
          <a:p>
            <a:pPr marL="0" indent="0">
              <a:buNone/>
            </a:pPr>
            <a:r>
              <a:rPr lang="en-US" dirty="0"/>
              <a:t>25, 75, 90</a:t>
            </a:r>
          </a:p>
        </p:txBody>
      </p:sp>
      <p:sp>
        <p:nvSpPr>
          <p:cNvPr id="10" name="Title 1">
            <a:extLst>
              <a:ext uri="{FF2B5EF4-FFF2-40B4-BE49-F238E27FC236}">
                <a16:creationId xmlns:a16="http://schemas.microsoft.com/office/drawing/2014/main" id="{8945F0FA-7D86-2FF5-4122-07E90F1EF0A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19.1</a:t>
            </a:r>
            <a:endParaRPr lang="en-US" b="1" dirty="0">
              <a:latin typeface="Aptos" panose="020B000402020202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8BE9E439-B24B-10C2-53E2-BF651FB3B5CD}"/>
              </a:ext>
            </a:extLst>
          </p:cNvPr>
          <p:cNvCxnSpPr>
            <a:cxnSpLocks/>
          </p:cNvCxnSpPr>
          <p:nvPr/>
        </p:nvCxnSpPr>
        <p:spPr>
          <a:xfrm>
            <a:off x="5923297" y="3535827"/>
            <a:ext cx="0" cy="36430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2931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E28-F893-EB8E-0956-2967A812B54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0E52D36-F43C-44BC-9F2D-E5E90E2FED63}"/>
              </a:ext>
            </a:extLst>
          </p:cNvPr>
          <p:cNvPicPr>
            <a:picLocks noChangeAspect="1"/>
          </p:cNvPicPr>
          <p:nvPr/>
        </p:nvPicPr>
        <p:blipFill>
          <a:blip r:embed="rId3"/>
          <a:stretch>
            <a:fillRect/>
          </a:stretch>
        </p:blipFill>
        <p:spPr>
          <a:xfrm>
            <a:off x="902208" y="3407595"/>
            <a:ext cx="10287000" cy="508000"/>
          </a:xfrm>
          <a:prstGeom prst="rect">
            <a:avLst/>
          </a:prstGeom>
        </p:spPr>
      </p:pic>
      <p:sp>
        <p:nvSpPr>
          <p:cNvPr id="5" name="TextBox 4">
            <a:extLst>
              <a:ext uri="{FF2B5EF4-FFF2-40B4-BE49-F238E27FC236}">
                <a16:creationId xmlns:a16="http://schemas.microsoft.com/office/drawing/2014/main" id="{91E32F91-6EB1-0580-6398-22C308A6C318}"/>
              </a:ext>
            </a:extLst>
          </p:cNvPr>
          <p:cNvSpPr txBox="1"/>
          <p:nvPr/>
        </p:nvSpPr>
        <p:spPr>
          <a:xfrm>
            <a:off x="902208" y="4121177"/>
            <a:ext cx="1186972" cy="523220"/>
          </a:xfrm>
          <a:prstGeom prst="rect">
            <a:avLst/>
          </a:prstGeom>
          <a:noFill/>
        </p:spPr>
        <p:txBody>
          <a:bodyPr wrap="square" rtlCol="0">
            <a:spAutoFit/>
          </a:bodyPr>
          <a:lstStyle/>
          <a:p>
            <a:r>
              <a:rPr lang="en-US" sz="2800" dirty="0"/>
              <a:t>0</a:t>
            </a:r>
          </a:p>
        </p:txBody>
      </p:sp>
      <p:sp>
        <p:nvSpPr>
          <p:cNvPr id="8" name="TextBox 7">
            <a:extLst>
              <a:ext uri="{FF2B5EF4-FFF2-40B4-BE49-F238E27FC236}">
                <a16:creationId xmlns:a16="http://schemas.microsoft.com/office/drawing/2014/main" id="{A35CDAE3-8840-99E8-0667-DAA74786F4F3}"/>
              </a:ext>
            </a:extLst>
          </p:cNvPr>
          <p:cNvSpPr txBox="1"/>
          <p:nvPr/>
        </p:nvSpPr>
        <p:spPr>
          <a:xfrm>
            <a:off x="10847970" y="4158096"/>
            <a:ext cx="1186972" cy="523220"/>
          </a:xfrm>
          <a:prstGeom prst="rect">
            <a:avLst/>
          </a:prstGeom>
          <a:noFill/>
        </p:spPr>
        <p:txBody>
          <a:bodyPr wrap="square" rtlCol="0">
            <a:spAutoFit/>
          </a:bodyPr>
          <a:lstStyle/>
          <a:p>
            <a:r>
              <a:rPr lang="en-US" sz="2800" dirty="0"/>
              <a:t>60</a:t>
            </a:r>
          </a:p>
        </p:txBody>
      </p:sp>
      <p:sp>
        <p:nvSpPr>
          <p:cNvPr id="3" name="TextBox 2">
            <a:extLst>
              <a:ext uri="{FF2B5EF4-FFF2-40B4-BE49-F238E27FC236}">
                <a16:creationId xmlns:a16="http://schemas.microsoft.com/office/drawing/2014/main" id="{068DF043-5B34-CC0A-B2D2-BC24A7229834}"/>
              </a:ext>
            </a:extLst>
          </p:cNvPr>
          <p:cNvSpPr txBox="1"/>
          <p:nvPr/>
        </p:nvSpPr>
        <p:spPr>
          <a:xfrm>
            <a:off x="902208" y="4923817"/>
            <a:ext cx="9965267" cy="523220"/>
          </a:xfrm>
          <a:prstGeom prst="rect">
            <a:avLst/>
          </a:prstGeom>
          <a:noFill/>
        </p:spPr>
        <p:txBody>
          <a:bodyPr wrap="square" rtlCol="0">
            <a:spAutoFit/>
          </a:bodyPr>
          <a:lstStyle/>
          <a:p>
            <a:r>
              <a:rPr lang="en-US" sz="2800" dirty="0"/>
              <a:t>Now choose your own number and mark on the number line.</a:t>
            </a:r>
          </a:p>
        </p:txBody>
      </p:sp>
      <p:sp>
        <p:nvSpPr>
          <p:cNvPr id="9" name="Content Placeholder 1">
            <a:extLst>
              <a:ext uri="{FF2B5EF4-FFF2-40B4-BE49-F238E27FC236}">
                <a16:creationId xmlns:a16="http://schemas.microsoft.com/office/drawing/2014/main" id="{09A4183E-C160-ACBE-2ED5-0027E795F8FB}"/>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Mark each of these numbers on the number line:</a:t>
            </a:r>
          </a:p>
          <a:p>
            <a:pPr marL="0" indent="0">
              <a:buNone/>
            </a:pPr>
            <a:endParaRPr lang="en-US" dirty="0"/>
          </a:p>
          <a:p>
            <a:pPr marL="0" indent="0">
              <a:buNone/>
            </a:pPr>
            <a:r>
              <a:rPr lang="en-US" dirty="0"/>
              <a:t>15, 45, 50</a:t>
            </a:r>
          </a:p>
        </p:txBody>
      </p:sp>
      <p:sp>
        <p:nvSpPr>
          <p:cNvPr id="10" name="Title 1">
            <a:extLst>
              <a:ext uri="{FF2B5EF4-FFF2-40B4-BE49-F238E27FC236}">
                <a16:creationId xmlns:a16="http://schemas.microsoft.com/office/drawing/2014/main" id="{6790AB97-B3FA-BE2C-1BD4-EADEB2BF895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19.2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25533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C0F20-F384-988D-5D2F-1B605989EB3E}"/>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AD95FB85-CA6E-15D0-AD7F-2A372F750EE5}"/>
              </a:ext>
            </a:extLst>
          </p:cNvPr>
          <p:cNvGrpSpPr/>
          <p:nvPr/>
        </p:nvGrpSpPr>
        <p:grpSpPr>
          <a:xfrm rot="16200000">
            <a:off x="4671401" y="274868"/>
            <a:ext cx="2849197" cy="7495140"/>
            <a:chOff x="6529266" y="-1970917"/>
            <a:chExt cx="2849197" cy="7495140"/>
          </a:xfrm>
        </p:grpSpPr>
        <p:sp>
          <p:nvSpPr>
            <p:cNvPr id="3" name="Rectangle 2">
              <a:extLst>
                <a:ext uri="{FF2B5EF4-FFF2-40B4-BE49-F238E27FC236}">
                  <a16:creationId xmlns:a16="http://schemas.microsoft.com/office/drawing/2014/main" id="{8C1714F4-855C-EB1C-9DFE-C25E9B3CE39E}"/>
                </a:ext>
              </a:extLst>
            </p:cNvPr>
            <p:cNvSpPr/>
            <p:nvPr/>
          </p:nvSpPr>
          <p:spPr>
            <a:xfrm>
              <a:off x="6529266" y="-1970917"/>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C155D26-13FF-0C7B-F171-2C584E9D3EEB}"/>
                </a:ext>
              </a:extLst>
            </p:cNvPr>
            <p:cNvSpPr/>
            <p:nvPr/>
          </p:nvSpPr>
          <p:spPr>
            <a:xfrm>
              <a:off x="6529266" y="-1257094"/>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FD98CD0-6645-85DD-B521-A9426A955CEC}"/>
                </a:ext>
              </a:extLst>
            </p:cNvPr>
            <p:cNvSpPr/>
            <p:nvPr/>
          </p:nvSpPr>
          <p:spPr>
            <a:xfrm>
              <a:off x="6529267" y="-543271"/>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234C2AD-2EE1-B6C1-DE3E-1BD5BF00B87D}"/>
                </a:ext>
              </a:extLst>
            </p:cNvPr>
            <p:cNvSpPr/>
            <p:nvPr/>
          </p:nvSpPr>
          <p:spPr>
            <a:xfrm>
              <a:off x="6529267" y="170552"/>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2A5259A-2949-45EA-FD3A-0495D0915D4B}"/>
                </a:ext>
              </a:extLst>
            </p:cNvPr>
            <p:cNvSpPr/>
            <p:nvPr/>
          </p:nvSpPr>
          <p:spPr>
            <a:xfrm>
              <a:off x="7240041" y="-1970917"/>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039B1D8-0539-1EC4-B97B-4537CF43CF8D}"/>
                </a:ext>
              </a:extLst>
            </p:cNvPr>
            <p:cNvSpPr/>
            <p:nvPr/>
          </p:nvSpPr>
          <p:spPr>
            <a:xfrm>
              <a:off x="7240041" y="-125709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47325D6-CBEF-0202-E2B0-20F84EAB3F60}"/>
                </a:ext>
              </a:extLst>
            </p:cNvPr>
            <p:cNvSpPr/>
            <p:nvPr/>
          </p:nvSpPr>
          <p:spPr>
            <a:xfrm>
              <a:off x="7240042" y="-543271"/>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51DD63-3B38-014F-C270-691493187EBE}"/>
                </a:ext>
              </a:extLst>
            </p:cNvPr>
            <p:cNvSpPr/>
            <p:nvPr/>
          </p:nvSpPr>
          <p:spPr>
            <a:xfrm>
              <a:off x="7240042" y="170552"/>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4ED126E-F029-C3E9-EBF7-9F9E960276A2}"/>
                </a:ext>
              </a:extLst>
            </p:cNvPr>
            <p:cNvSpPr/>
            <p:nvPr/>
          </p:nvSpPr>
          <p:spPr>
            <a:xfrm>
              <a:off x="7953864" y="-1970917"/>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E779BA4-2A6D-105B-4D81-86385ACC4963}"/>
                </a:ext>
              </a:extLst>
            </p:cNvPr>
            <p:cNvSpPr/>
            <p:nvPr/>
          </p:nvSpPr>
          <p:spPr>
            <a:xfrm>
              <a:off x="7953864" y="-125709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82E8703-1E97-9D5D-B6A5-028012DC3053}"/>
                </a:ext>
              </a:extLst>
            </p:cNvPr>
            <p:cNvSpPr/>
            <p:nvPr/>
          </p:nvSpPr>
          <p:spPr>
            <a:xfrm>
              <a:off x="7953865" y="-543271"/>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3C41B52-FBBB-03F7-FAE8-5BB7045CDCAD}"/>
                </a:ext>
              </a:extLst>
            </p:cNvPr>
            <p:cNvSpPr/>
            <p:nvPr/>
          </p:nvSpPr>
          <p:spPr>
            <a:xfrm>
              <a:off x="7953865" y="170552"/>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C46BABC-B0F1-FFF2-E446-8C4451785EA0}"/>
                </a:ext>
              </a:extLst>
            </p:cNvPr>
            <p:cNvSpPr/>
            <p:nvPr/>
          </p:nvSpPr>
          <p:spPr>
            <a:xfrm>
              <a:off x="8664640" y="-1970917"/>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B23DA41-588E-A8C3-18CA-AB42ABE25AC1}"/>
                </a:ext>
              </a:extLst>
            </p:cNvPr>
            <p:cNvSpPr/>
            <p:nvPr/>
          </p:nvSpPr>
          <p:spPr>
            <a:xfrm>
              <a:off x="8664640" y="-125709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C58D9FC-A60D-F74F-A011-E571A85D4C76}"/>
                </a:ext>
              </a:extLst>
            </p:cNvPr>
            <p:cNvSpPr/>
            <p:nvPr/>
          </p:nvSpPr>
          <p:spPr>
            <a:xfrm>
              <a:off x="8664640" y="-543271"/>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6F02B88-BC8B-F300-D5E8-8F8CAE91A660}"/>
                </a:ext>
              </a:extLst>
            </p:cNvPr>
            <p:cNvSpPr/>
            <p:nvPr/>
          </p:nvSpPr>
          <p:spPr>
            <a:xfrm>
              <a:off x="8664640" y="170552"/>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F4448DE-8247-E785-B0D3-FA7E76E64B64}"/>
                </a:ext>
              </a:extLst>
            </p:cNvPr>
            <p:cNvSpPr/>
            <p:nvPr/>
          </p:nvSpPr>
          <p:spPr>
            <a:xfrm>
              <a:off x="6529266" y="2668931"/>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8495655-2809-7A38-63FF-E15893EA44C6}"/>
                </a:ext>
              </a:extLst>
            </p:cNvPr>
            <p:cNvSpPr/>
            <p:nvPr/>
          </p:nvSpPr>
          <p:spPr>
            <a:xfrm>
              <a:off x="6529266" y="338275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1F25849-F114-7852-D036-EC7410F7E82A}"/>
                </a:ext>
              </a:extLst>
            </p:cNvPr>
            <p:cNvSpPr/>
            <p:nvPr/>
          </p:nvSpPr>
          <p:spPr>
            <a:xfrm>
              <a:off x="6529266" y="4096577"/>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F68866E-4C54-695F-65C7-4A5B0180AB10}"/>
                </a:ext>
              </a:extLst>
            </p:cNvPr>
            <p:cNvSpPr/>
            <p:nvPr/>
          </p:nvSpPr>
          <p:spPr>
            <a:xfrm>
              <a:off x="6529266" y="4810400"/>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3D65AD5-5226-4664-C366-750A38DA59B1}"/>
                </a:ext>
              </a:extLst>
            </p:cNvPr>
            <p:cNvSpPr/>
            <p:nvPr/>
          </p:nvSpPr>
          <p:spPr>
            <a:xfrm>
              <a:off x="7240041" y="2668931"/>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4059E7B-837F-4646-84E4-CA79DD736EB5}"/>
                </a:ext>
              </a:extLst>
            </p:cNvPr>
            <p:cNvSpPr/>
            <p:nvPr/>
          </p:nvSpPr>
          <p:spPr>
            <a:xfrm>
              <a:off x="7240041" y="338275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4CE5A01-8256-584F-2865-F00A8C9485B4}"/>
                </a:ext>
              </a:extLst>
            </p:cNvPr>
            <p:cNvSpPr/>
            <p:nvPr/>
          </p:nvSpPr>
          <p:spPr>
            <a:xfrm>
              <a:off x="7240041" y="4096577"/>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327F4AD-9954-6A3E-D0DA-56F2D3B57282}"/>
                </a:ext>
              </a:extLst>
            </p:cNvPr>
            <p:cNvSpPr/>
            <p:nvPr/>
          </p:nvSpPr>
          <p:spPr>
            <a:xfrm>
              <a:off x="7240041" y="4810400"/>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E5D7950-CDAC-8577-5F4A-7891DEA60E11}"/>
                </a:ext>
              </a:extLst>
            </p:cNvPr>
            <p:cNvSpPr/>
            <p:nvPr/>
          </p:nvSpPr>
          <p:spPr>
            <a:xfrm>
              <a:off x="7953864" y="2668931"/>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2D3F37D-169A-25C3-A019-05A5A22DCD46}"/>
                </a:ext>
              </a:extLst>
            </p:cNvPr>
            <p:cNvSpPr/>
            <p:nvPr/>
          </p:nvSpPr>
          <p:spPr>
            <a:xfrm>
              <a:off x="7953864" y="3382754"/>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F388D58-4F95-F59C-9CA6-3F22C17BA100}"/>
                </a:ext>
              </a:extLst>
            </p:cNvPr>
            <p:cNvSpPr/>
            <p:nvPr/>
          </p:nvSpPr>
          <p:spPr>
            <a:xfrm>
              <a:off x="7953864" y="4096577"/>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5F12130-2149-A947-68D5-CA8196F6F986}"/>
                </a:ext>
              </a:extLst>
            </p:cNvPr>
            <p:cNvSpPr/>
            <p:nvPr/>
          </p:nvSpPr>
          <p:spPr>
            <a:xfrm>
              <a:off x="7953864" y="4810400"/>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7B617A7-EAD1-51C5-518A-CE0F44BBDB54}"/>
                </a:ext>
              </a:extLst>
            </p:cNvPr>
            <p:cNvSpPr/>
            <p:nvPr/>
          </p:nvSpPr>
          <p:spPr>
            <a:xfrm>
              <a:off x="8664639" y="2668931"/>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DE12E73-A7C9-43B8-0F1D-E9FC00E005EF}"/>
                </a:ext>
              </a:extLst>
            </p:cNvPr>
            <p:cNvSpPr/>
            <p:nvPr/>
          </p:nvSpPr>
          <p:spPr>
            <a:xfrm>
              <a:off x="8664639" y="3382754"/>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0162B0A-3F78-4054-6017-076F12A0ADE4}"/>
                </a:ext>
              </a:extLst>
            </p:cNvPr>
            <p:cNvSpPr/>
            <p:nvPr/>
          </p:nvSpPr>
          <p:spPr>
            <a:xfrm>
              <a:off x="8664639" y="4096577"/>
              <a:ext cx="713823" cy="7138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C800B92-A4DB-AED1-FDDE-3F6369FF1033}"/>
                </a:ext>
              </a:extLst>
            </p:cNvPr>
            <p:cNvSpPr/>
            <p:nvPr/>
          </p:nvSpPr>
          <p:spPr>
            <a:xfrm>
              <a:off x="8664639" y="4810400"/>
              <a:ext cx="713823" cy="713823"/>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1">
            <a:extLst>
              <a:ext uri="{FF2B5EF4-FFF2-40B4-BE49-F238E27FC236}">
                <a16:creationId xmlns:a16="http://schemas.microsoft.com/office/drawing/2014/main" id="{1C847A3B-A56A-37AA-FE65-FCFA4B69A017}"/>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What is the same and different about these two patterns?</a:t>
            </a:r>
          </a:p>
        </p:txBody>
      </p:sp>
      <p:sp>
        <p:nvSpPr>
          <p:cNvPr id="8" name="Title 1">
            <a:extLst>
              <a:ext uri="{FF2B5EF4-FFF2-40B4-BE49-F238E27FC236}">
                <a16:creationId xmlns:a16="http://schemas.microsoft.com/office/drawing/2014/main" id="{547DC1C1-4820-4309-CA41-325FE5ADAF4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256554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25937-E3B9-617A-EC1F-486AA43889D8}"/>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ED7FCFD3-16A4-F73B-B8FA-983EDCC238C5}"/>
              </a:ext>
            </a:extLst>
          </p:cNvPr>
          <p:cNvSpPr>
            <a:spLocks noGrp="1"/>
          </p:cNvSpPr>
          <p:nvPr>
            <p:ph idx="1"/>
          </p:nvPr>
        </p:nvSpPr>
        <p:spPr>
          <a:xfrm>
            <a:off x="762000" y="1378656"/>
            <a:ext cx="10515600" cy="626209"/>
          </a:xfrm>
        </p:spPr>
        <p:txBody>
          <a:bodyPr vert="horz" lIns="91440" tIns="45720" rIns="91440" bIns="45720" rtlCol="0" anchor="t">
            <a:normAutofit/>
          </a:bodyPr>
          <a:lstStyle/>
          <a:p>
            <a:pPr marL="0" indent="0">
              <a:buNone/>
            </a:pPr>
            <a:r>
              <a:rPr lang="en-GB" dirty="0"/>
              <a:t>Match the equation to the ten frame</a:t>
            </a:r>
          </a:p>
        </p:txBody>
      </p:sp>
      <p:sp>
        <p:nvSpPr>
          <p:cNvPr id="3" name="Title 1">
            <a:extLst>
              <a:ext uri="{FF2B5EF4-FFF2-40B4-BE49-F238E27FC236}">
                <a16:creationId xmlns:a16="http://schemas.microsoft.com/office/drawing/2014/main" id="{1D6FDBAB-D88F-B098-431B-D8B65E8D413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2</a:t>
            </a:r>
            <a:endParaRPr lang="en-US" b="1" dirty="0">
              <a:latin typeface="+mn-lt"/>
              <a:cs typeface="Calibri" panose="020F0502020204030204" pitchFamily="34" charset="0"/>
            </a:endParaRPr>
          </a:p>
        </p:txBody>
      </p:sp>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AE4EBC87-E1C6-2DE0-8537-600BF5DB2B5D}"/>
                  </a:ext>
                </a:extLst>
              </p:cNvPr>
              <p:cNvSpPr txBox="1"/>
              <p:nvPr/>
            </p:nvSpPr>
            <p:spPr>
              <a:xfrm>
                <a:off x="4675058" y="2004865"/>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2+6=8 </m:t>
                      </m:r>
                    </m:oMath>
                  </m:oMathPara>
                </a14:m>
                <a:endParaRPr lang="en-US" sz="2800" dirty="0"/>
              </a:p>
            </p:txBody>
          </p:sp>
        </mc:Choice>
        <mc:Fallback xmlns="">
          <p:sp>
            <p:nvSpPr>
              <p:cNvPr id="163" name="TextBox 162">
                <a:extLst>
                  <a:ext uri="{FF2B5EF4-FFF2-40B4-BE49-F238E27FC236}">
                    <a16:creationId xmlns:a16="http://schemas.microsoft.com/office/drawing/2014/main" id="{AE4EBC87-E1C6-2DE0-8537-600BF5DB2B5D}"/>
                  </a:ext>
                </a:extLst>
              </p:cNvPr>
              <p:cNvSpPr txBox="1">
                <a:spLocks noRot="1" noChangeAspect="1" noMove="1" noResize="1" noEditPoints="1" noAdjustHandles="1" noChangeArrowheads="1" noChangeShapeType="1" noTextEdit="1"/>
              </p:cNvSpPr>
              <p:nvPr/>
            </p:nvSpPr>
            <p:spPr>
              <a:xfrm>
                <a:off x="4675058" y="2004865"/>
                <a:ext cx="1721625" cy="430887"/>
              </a:xfrm>
              <a:prstGeom prst="rect">
                <a:avLst/>
              </a:prstGeom>
              <a:blipFill>
                <a:blip r:embed="rId3"/>
                <a:stretch>
                  <a:fillRect l="-6475" t="-2632" r="-7194"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TextBox 163">
                <a:extLst>
                  <a:ext uri="{FF2B5EF4-FFF2-40B4-BE49-F238E27FC236}">
                    <a16:creationId xmlns:a16="http://schemas.microsoft.com/office/drawing/2014/main" id="{EF3E16F6-3142-286D-DE72-00ED55AC94B7}"/>
                  </a:ext>
                </a:extLst>
              </p:cNvPr>
              <p:cNvSpPr txBox="1"/>
              <p:nvPr/>
            </p:nvSpPr>
            <p:spPr>
              <a:xfrm>
                <a:off x="4687425" y="2870767"/>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5+3=8 </m:t>
                      </m:r>
                    </m:oMath>
                  </m:oMathPara>
                </a14:m>
                <a:endParaRPr lang="en-US" sz="2800" dirty="0"/>
              </a:p>
            </p:txBody>
          </p:sp>
        </mc:Choice>
        <mc:Fallback xmlns="">
          <p:sp>
            <p:nvSpPr>
              <p:cNvPr id="164" name="TextBox 163">
                <a:extLst>
                  <a:ext uri="{FF2B5EF4-FFF2-40B4-BE49-F238E27FC236}">
                    <a16:creationId xmlns:a16="http://schemas.microsoft.com/office/drawing/2014/main" id="{EF3E16F6-3142-286D-DE72-00ED55AC94B7}"/>
                  </a:ext>
                </a:extLst>
              </p:cNvPr>
              <p:cNvSpPr txBox="1">
                <a:spLocks noRot="1" noChangeAspect="1" noMove="1" noResize="1" noEditPoints="1" noAdjustHandles="1" noChangeArrowheads="1" noChangeShapeType="1" noTextEdit="1"/>
              </p:cNvSpPr>
              <p:nvPr/>
            </p:nvSpPr>
            <p:spPr>
              <a:xfrm>
                <a:off x="4687425" y="2870767"/>
                <a:ext cx="1721625" cy="430887"/>
              </a:xfrm>
              <a:prstGeom prst="rect">
                <a:avLst/>
              </a:prstGeom>
              <a:blipFill>
                <a:blip r:embed="rId4"/>
                <a:stretch>
                  <a:fillRect l="-6475" t="-2632" r="-7194"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A1151B99-8CE2-A65D-C717-204F7A4E75D6}"/>
                  </a:ext>
                </a:extLst>
              </p:cNvPr>
              <p:cNvSpPr txBox="1"/>
              <p:nvPr/>
            </p:nvSpPr>
            <p:spPr>
              <a:xfrm>
                <a:off x="4675059" y="3647887"/>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4+4=8 </m:t>
                      </m:r>
                    </m:oMath>
                  </m:oMathPara>
                </a14:m>
                <a:endParaRPr lang="en-US" sz="2800" dirty="0"/>
              </a:p>
            </p:txBody>
          </p:sp>
        </mc:Choice>
        <mc:Fallback xmlns="">
          <p:sp>
            <p:nvSpPr>
              <p:cNvPr id="165" name="TextBox 164">
                <a:extLst>
                  <a:ext uri="{FF2B5EF4-FFF2-40B4-BE49-F238E27FC236}">
                    <a16:creationId xmlns:a16="http://schemas.microsoft.com/office/drawing/2014/main" id="{A1151B99-8CE2-A65D-C717-204F7A4E75D6}"/>
                  </a:ext>
                </a:extLst>
              </p:cNvPr>
              <p:cNvSpPr txBox="1">
                <a:spLocks noRot="1" noChangeAspect="1" noMove="1" noResize="1" noEditPoints="1" noAdjustHandles="1" noChangeArrowheads="1" noChangeShapeType="1" noTextEdit="1"/>
              </p:cNvSpPr>
              <p:nvPr/>
            </p:nvSpPr>
            <p:spPr>
              <a:xfrm>
                <a:off x="4675059" y="3647887"/>
                <a:ext cx="1721625" cy="430887"/>
              </a:xfrm>
              <a:prstGeom prst="rect">
                <a:avLst/>
              </a:prstGeom>
              <a:blipFill>
                <a:blip r:embed="rId5"/>
                <a:stretch>
                  <a:fillRect l="-6475" t="-2632" r="-7194" b="-28947"/>
                </a:stretch>
              </a:blipFill>
              <a:ln w="38100">
                <a:solidFill>
                  <a:schemeClr val="tx1"/>
                </a:solidFill>
              </a:ln>
            </p:spPr>
            <p:txBody>
              <a:bodyPr/>
              <a:lstStyle/>
              <a:p>
                <a:r>
                  <a:rPr lang="en-US">
                    <a:noFill/>
                  </a:rPr>
                  <a:t> </a:t>
                </a:r>
              </a:p>
            </p:txBody>
          </p:sp>
        </mc:Fallback>
      </mc:AlternateContent>
      <p:grpSp>
        <p:nvGrpSpPr>
          <p:cNvPr id="195" name="Group 194">
            <a:extLst>
              <a:ext uri="{FF2B5EF4-FFF2-40B4-BE49-F238E27FC236}">
                <a16:creationId xmlns:a16="http://schemas.microsoft.com/office/drawing/2014/main" id="{29301CDD-5C63-36AA-058F-ECDEA4209180}"/>
              </a:ext>
            </a:extLst>
          </p:cNvPr>
          <p:cNvGrpSpPr/>
          <p:nvPr/>
        </p:nvGrpSpPr>
        <p:grpSpPr>
          <a:xfrm>
            <a:off x="914400" y="2004865"/>
            <a:ext cx="2708695" cy="1083478"/>
            <a:chOff x="4776303" y="915705"/>
            <a:chExt cx="3273750" cy="1309500"/>
          </a:xfrm>
        </p:grpSpPr>
        <p:grpSp>
          <p:nvGrpSpPr>
            <p:cNvPr id="196" name="Google Shape;7937;p288">
              <a:extLst>
                <a:ext uri="{FF2B5EF4-FFF2-40B4-BE49-F238E27FC236}">
                  <a16:creationId xmlns:a16="http://schemas.microsoft.com/office/drawing/2014/main" id="{06B6AEE5-7704-E878-7021-66E576902DF0}"/>
                </a:ext>
              </a:extLst>
            </p:cNvPr>
            <p:cNvGrpSpPr/>
            <p:nvPr/>
          </p:nvGrpSpPr>
          <p:grpSpPr>
            <a:xfrm>
              <a:off x="4776303" y="915705"/>
              <a:ext cx="3273750" cy="1309500"/>
              <a:chOff x="1759500" y="884250"/>
              <a:chExt cx="5625000" cy="2250000"/>
            </a:xfrm>
          </p:grpSpPr>
          <p:sp>
            <p:nvSpPr>
              <p:cNvPr id="205" name="Google Shape;7938;p288">
                <a:extLst>
                  <a:ext uri="{FF2B5EF4-FFF2-40B4-BE49-F238E27FC236}">
                    <a16:creationId xmlns:a16="http://schemas.microsoft.com/office/drawing/2014/main" id="{517DB746-E96F-1EA0-A0B7-C464BF6FD209}"/>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40;p288">
                <a:extLst>
                  <a:ext uri="{FF2B5EF4-FFF2-40B4-BE49-F238E27FC236}">
                    <a16:creationId xmlns:a16="http://schemas.microsoft.com/office/drawing/2014/main" id="{B4FE4DC9-D34C-E62F-9E9D-82D5F7F9F678}"/>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7942;p288">
                <a:extLst>
                  <a:ext uri="{FF2B5EF4-FFF2-40B4-BE49-F238E27FC236}">
                    <a16:creationId xmlns:a16="http://schemas.microsoft.com/office/drawing/2014/main" id="{50BE74C8-8701-F893-B8B4-1378FF3B7A41}"/>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7944;p288">
                <a:extLst>
                  <a:ext uri="{FF2B5EF4-FFF2-40B4-BE49-F238E27FC236}">
                    <a16:creationId xmlns:a16="http://schemas.microsoft.com/office/drawing/2014/main" id="{59B8DDD7-F3EB-FCEA-F115-91BB7D73A57D}"/>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7946;p288">
                <a:extLst>
                  <a:ext uri="{FF2B5EF4-FFF2-40B4-BE49-F238E27FC236}">
                    <a16:creationId xmlns:a16="http://schemas.microsoft.com/office/drawing/2014/main" id="{DB73BB77-D2C9-D283-818A-565F6026C9B5}"/>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7947;p288">
                <a:extLst>
                  <a:ext uri="{FF2B5EF4-FFF2-40B4-BE49-F238E27FC236}">
                    <a16:creationId xmlns:a16="http://schemas.microsoft.com/office/drawing/2014/main" id="{8A8D0CD9-5D09-7F99-06E1-11C3B80F2BD4}"/>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7949;p288">
                <a:extLst>
                  <a:ext uri="{FF2B5EF4-FFF2-40B4-BE49-F238E27FC236}">
                    <a16:creationId xmlns:a16="http://schemas.microsoft.com/office/drawing/2014/main" id="{8CC4D8B5-50D6-63F3-6FF9-9F3C78AF4926}"/>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7951;p288">
                <a:extLst>
                  <a:ext uri="{FF2B5EF4-FFF2-40B4-BE49-F238E27FC236}">
                    <a16:creationId xmlns:a16="http://schemas.microsoft.com/office/drawing/2014/main" id="{2663B4A9-8BC6-FAA0-03B5-E1989C20FD45}"/>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7953;p288">
                <a:extLst>
                  <a:ext uri="{FF2B5EF4-FFF2-40B4-BE49-F238E27FC236}">
                    <a16:creationId xmlns:a16="http://schemas.microsoft.com/office/drawing/2014/main" id="{58E1D898-96E6-2DDF-C119-8B3B3C68C229}"/>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7955;p288">
                <a:extLst>
                  <a:ext uri="{FF2B5EF4-FFF2-40B4-BE49-F238E27FC236}">
                    <a16:creationId xmlns:a16="http://schemas.microsoft.com/office/drawing/2014/main" id="{DE274786-1577-48E8-6625-2439C28ACB13}"/>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7956;p288">
                <a:extLst>
                  <a:ext uri="{FF2B5EF4-FFF2-40B4-BE49-F238E27FC236}">
                    <a16:creationId xmlns:a16="http://schemas.microsoft.com/office/drawing/2014/main" id="{4F5067E6-8301-86A9-89D8-1F1916ACB8A5}"/>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7957;p288">
                <a:extLst>
                  <a:ext uri="{FF2B5EF4-FFF2-40B4-BE49-F238E27FC236}">
                    <a16:creationId xmlns:a16="http://schemas.microsoft.com/office/drawing/2014/main" id="{B8FFD5FF-5202-6837-0C43-914CEDF69640}"/>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7" name="Google Shape;7956;p288">
              <a:extLst>
                <a:ext uri="{FF2B5EF4-FFF2-40B4-BE49-F238E27FC236}">
                  <a16:creationId xmlns:a16="http://schemas.microsoft.com/office/drawing/2014/main" id="{4784A58A-234B-1F2E-680B-3AB3EAA57262}"/>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57;p288">
              <a:extLst>
                <a:ext uri="{FF2B5EF4-FFF2-40B4-BE49-F238E27FC236}">
                  <a16:creationId xmlns:a16="http://schemas.microsoft.com/office/drawing/2014/main" id="{14A3EA32-F97C-BFEF-137A-779960FDB791}"/>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56;p288">
              <a:extLst>
                <a:ext uri="{FF2B5EF4-FFF2-40B4-BE49-F238E27FC236}">
                  <a16:creationId xmlns:a16="http://schemas.microsoft.com/office/drawing/2014/main" id="{AE03069F-3C20-07EE-CCE5-92FE9EA16DF8}"/>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56;p288">
              <a:extLst>
                <a:ext uri="{FF2B5EF4-FFF2-40B4-BE49-F238E27FC236}">
                  <a16:creationId xmlns:a16="http://schemas.microsoft.com/office/drawing/2014/main" id="{99277232-35C5-0349-6B58-BFCD14E4BC66}"/>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56;p288">
              <a:extLst>
                <a:ext uri="{FF2B5EF4-FFF2-40B4-BE49-F238E27FC236}">
                  <a16:creationId xmlns:a16="http://schemas.microsoft.com/office/drawing/2014/main" id="{2BDD3920-7EE6-8CEC-0BF2-9239BEE5983C}"/>
                </a:ext>
              </a:extLst>
            </p:cNvPr>
            <p:cNvSpPr/>
            <p:nvPr/>
          </p:nvSpPr>
          <p:spPr>
            <a:xfrm>
              <a:off x="74654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roup 216">
            <a:extLst>
              <a:ext uri="{FF2B5EF4-FFF2-40B4-BE49-F238E27FC236}">
                <a16:creationId xmlns:a16="http://schemas.microsoft.com/office/drawing/2014/main" id="{17879ABE-3F07-9B31-5F41-1FE8799B4934}"/>
              </a:ext>
            </a:extLst>
          </p:cNvPr>
          <p:cNvGrpSpPr/>
          <p:nvPr/>
        </p:nvGrpSpPr>
        <p:grpSpPr>
          <a:xfrm>
            <a:off x="914400" y="3366862"/>
            <a:ext cx="2708695" cy="1083478"/>
            <a:chOff x="4776303" y="915705"/>
            <a:chExt cx="3273750" cy="1309500"/>
          </a:xfrm>
        </p:grpSpPr>
        <p:grpSp>
          <p:nvGrpSpPr>
            <p:cNvPr id="218" name="Google Shape;7937;p288">
              <a:extLst>
                <a:ext uri="{FF2B5EF4-FFF2-40B4-BE49-F238E27FC236}">
                  <a16:creationId xmlns:a16="http://schemas.microsoft.com/office/drawing/2014/main" id="{E2FA1060-2278-79E9-7A19-1150798517DB}"/>
                </a:ext>
              </a:extLst>
            </p:cNvPr>
            <p:cNvGrpSpPr/>
            <p:nvPr/>
          </p:nvGrpSpPr>
          <p:grpSpPr>
            <a:xfrm>
              <a:off x="4776303" y="915705"/>
              <a:ext cx="3273750" cy="1309500"/>
              <a:chOff x="1759500" y="884250"/>
              <a:chExt cx="5625000" cy="2250000"/>
            </a:xfrm>
          </p:grpSpPr>
          <p:sp>
            <p:nvSpPr>
              <p:cNvPr id="227" name="Google Shape;7938;p288">
                <a:extLst>
                  <a:ext uri="{FF2B5EF4-FFF2-40B4-BE49-F238E27FC236}">
                    <a16:creationId xmlns:a16="http://schemas.microsoft.com/office/drawing/2014/main" id="{E3EC4242-4CB7-E107-ADDC-170EDACD1C89}"/>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7940;p288">
                <a:extLst>
                  <a:ext uri="{FF2B5EF4-FFF2-40B4-BE49-F238E27FC236}">
                    <a16:creationId xmlns:a16="http://schemas.microsoft.com/office/drawing/2014/main" id="{A12A3434-FADA-733F-51FB-1BA4AD2DECD1}"/>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7942;p288">
                <a:extLst>
                  <a:ext uri="{FF2B5EF4-FFF2-40B4-BE49-F238E27FC236}">
                    <a16:creationId xmlns:a16="http://schemas.microsoft.com/office/drawing/2014/main" id="{4A2073EB-7231-0886-3DA9-473CF08C1B00}"/>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7944;p288">
                <a:extLst>
                  <a:ext uri="{FF2B5EF4-FFF2-40B4-BE49-F238E27FC236}">
                    <a16:creationId xmlns:a16="http://schemas.microsoft.com/office/drawing/2014/main" id="{569A894D-EE90-5D5E-2AF5-47AB3D59623F}"/>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7946;p288">
                <a:extLst>
                  <a:ext uri="{FF2B5EF4-FFF2-40B4-BE49-F238E27FC236}">
                    <a16:creationId xmlns:a16="http://schemas.microsoft.com/office/drawing/2014/main" id="{9B7DD4A5-44C3-25DE-2200-2E01368F7C01}"/>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7947;p288">
                <a:extLst>
                  <a:ext uri="{FF2B5EF4-FFF2-40B4-BE49-F238E27FC236}">
                    <a16:creationId xmlns:a16="http://schemas.microsoft.com/office/drawing/2014/main" id="{D41C523E-FF35-B73B-B669-F9066CB60D25}"/>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7949;p288">
                <a:extLst>
                  <a:ext uri="{FF2B5EF4-FFF2-40B4-BE49-F238E27FC236}">
                    <a16:creationId xmlns:a16="http://schemas.microsoft.com/office/drawing/2014/main" id="{30F13DEF-E38A-22D5-F966-EA13AAB69F93}"/>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7951;p288">
                <a:extLst>
                  <a:ext uri="{FF2B5EF4-FFF2-40B4-BE49-F238E27FC236}">
                    <a16:creationId xmlns:a16="http://schemas.microsoft.com/office/drawing/2014/main" id="{B7D5808B-47C1-5899-520C-9142CAA59300}"/>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7953;p288">
                <a:extLst>
                  <a:ext uri="{FF2B5EF4-FFF2-40B4-BE49-F238E27FC236}">
                    <a16:creationId xmlns:a16="http://schemas.microsoft.com/office/drawing/2014/main" id="{CF60D28F-8FC5-EF0A-2D19-F6E86F3B1831}"/>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7955;p288">
                <a:extLst>
                  <a:ext uri="{FF2B5EF4-FFF2-40B4-BE49-F238E27FC236}">
                    <a16:creationId xmlns:a16="http://schemas.microsoft.com/office/drawing/2014/main" id="{CBD05D89-2C85-9677-6773-00753A904EB6}"/>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7956;p288">
                <a:extLst>
                  <a:ext uri="{FF2B5EF4-FFF2-40B4-BE49-F238E27FC236}">
                    <a16:creationId xmlns:a16="http://schemas.microsoft.com/office/drawing/2014/main" id="{3783C1BB-CA14-AB30-6F62-B0820EF1D90D}"/>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7957;p288">
                <a:extLst>
                  <a:ext uri="{FF2B5EF4-FFF2-40B4-BE49-F238E27FC236}">
                    <a16:creationId xmlns:a16="http://schemas.microsoft.com/office/drawing/2014/main" id="{4A652D82-81CA-1CD6-2335-6677DA0260D9}"/>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7956;p288">
              <a:extLst>
                <a:ext uri="{FF2B5EF4-FFF2-40B4-BE49-F238E27FC236}">
                  <a16:creationId xmlns:a16="http://schemas.microsoft.com/office/drawing/2014/main" id="{9EB8B169-32F8-2D90-F72A-9526D36EB269}"/>
                </a:ext>
              </a:extLst>
            </p:cNvPr>
            <p:cNvSpPr/>
            <p:nvPr/>
          </p:nvSpPr>
          <p:spPr>
            <a:xfrm>
              <a:off x="550115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7957;p288">
              <a:extLst>
                <a:ext uri="{FF2B5EF4-FFF2-40B4-BE49-F238E27FC236}">
                  <a16:creationId xmlns:a16="http://schemas.microsoft.com/office/drawing/2014/main" id="{6A871D83-8370-224A-878C-758031BE879A}"/>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7956;p288">
              <a:extLst>
                <a:ext uri="{FF2B5EF4-FFF2-40B4-BE49-F238E27FC236}">
                  <a16:creationId xmlns:a16="http://schemas.microsoft.com/office/drawing/2014/main" id="{A62A5009-5291-DD27-1C88-8BBCC2C253D4}"/>
                </a:ext>
              </a:extLst>
            </p:cNvPr>
            <p:cNvSpPr/>
            <p:nvPr/>
          </p:nvSpPr>
          <p:spPr>
            <a:xfrm>
              <a:off x="61559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7957;p288">
              <a:extLst>
                <a:ext uri="{FF2B5EF4-FFF2-40B4-BE49-F238E27FC236}">
                  <a16:creationId xmlns:a16="http://schemas.microsoft.com/office/drawing/2014/main" id="{49103097-9271-2AD7-8538-62C2C910C2ED}"/>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7956;p288">
              <a:extLst>
                <a:ext uri="{FF2B5EF4-FFF2-40B4-BE49-F238E27FC236}">
                  <a16:creationId xmlns:a16="http://schemas.microsoft.com/office/drawing/2014/main" id="{1DDB38BA-8136-7652-9D0B-C82C5E32C581}"/>
                </a:ext>
              </a:extLst>
            </p:cNvPr>
            <p:cNvSpPr/>
            <p:nvPr/>
          </p:nvSpPr>
          <p:spPr>
            <a:xfrm>
              <a:off x="681065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7956;p288">
              <a:extLst>
                <a:ext uri="{FF2B5EF4-FFF2-40B4-BE49-F238E27FC236}">
                  <a16:creationId xmlns:a16="http://schemas.microsoft.com/office/drawing/2014/main" id="{7C67E005-ECF6-1887-52AC-52D0AFE1F603}"/>
                </a:ext>
              </a:extLst>
            </p:cNvPr>
            <p:cNvSpPr/>
            <p:nvPr/>
          </p:nvSpPr>
          <p:spPr>
            <a:xfrm>
              <a:off x="74654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roup 238">
            <a:extLst>
              <a:ext uri="{FF2B5EF4-FFF2-40B4-BE49-F238E27FC236}">
                <a16:creationId xmlns:a16="http://schemas.microsoft.com/office/drawing/2014/main" id="{E3798C7A-73A6-864D-05DC-4497534BF9DF}"/>
              </a:ext>
            </a:extLst>
          </p:cNvPr>
          <p:cNvGrpSpPr/>
          <p:nvPr/>
        </p:nvGrpSpPr>
        <p:grpSpPr>
          <a:xfrm>
            <a:off x="914400" y="4736207"/>
            <a:ext cx="2708695" cy="1083478"/>
            <a:chOff x="4776303" y="915705"/>
            <a:chExt cx="3273750" cy="1309500"/>
          </a:xfrm>
        </p:grpSpPr>
        <p:grpSp>
          <p:nvGrpSpPr>
            <p:cNvPr id="240" name="Google Shape;7937;p288">
              <a:extLst>
                <a:ext uri="{FF2B5EF4-FFF2-40B4-BE49-F238E27FC236}">
                  <a16:creationId xmlns:a16="http://schemas.microsoft.com/office/drawing/2014/main" id="{BA326361-C53F-8CFE-5127-CD75390C00D6}"/>
                </a:ext>
              </a:extLst>
            </p:cNvPr>
            <p:cNvGrpSpPr/>
            <p:nvPr/>
          </p:nvGrpSpPr>
          <p:grpSpPr>
            <a:xfrm>
              <a:off x="4776303" y="915705"/>
              <a:ext cx="3273750" cy="1309500"/>
              <a:chOff x="1759500" y="884250"/>
              <a:chExt cx="5625000" cy="2250000"/>
            </a:xfrm>
          </p:grpSpPr>
          <p:sp>
            <p:nvSpPr>
              <p:cNvPr id="249" name="Google Shape;7938;p288">
                <a:extLst>
                  <a:ext uri="{FF2B5EF4-FFF2-40B4-BE49-F238E27FC236}">
                    <a16:creationId xmlns:a16="http://schemas.microsoft.com/office/drawing/2014/main" id="{28238B41-70C6-691A-F7A5-0FAB6046B227}"/>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7940;p288">
                <a:extLst>
                  <a:ext uri="{FF2B5EF4-FFF2-40B4-BE49-F238E27FC236}">
                    <a16:creationId xmlns:a16="http://schemas.microsoft.com/office/drawing/2014/main" id="{DC146CE0-78A9-4D65-57E8-BD4EF1084477}"/>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7942;p288">
                <a:extLst>
                  <a:ext uri="{FF2B5EF4-FFF2-40B4-BE49-F238E27FC236}">
                    <a16:creationId xmlns:a16="http://schemas.microsoft.com/office/drawing/2014/main" id="{ECD250DD-CFFC-8BAA-1A58-7157CBF13C6E}"/>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7944;p288">
                <a:extLst>
                  <a:ext uri="{FF2B5EF4-FFF2-40B4-BE49-F238E27FC236}">
                    <a16:creationId xmlns:a16="http://schemas.microsoft.com/office/drawing/2014/main" id="{13B24F63-5800-3EA7-3E5B-780AB8209DD8}"/>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7946;p288">
                <a:extLst>
                  <a:ext uri="{FF2B5EF4-FFF2-40B4-BE49-F238E27FC236}">
                    <a16:creationId xmlns:a16="http://schemas.microsoft.com/office/drawing/2014/main" id="{713C9F42-0058-C351-5F13-EB6AD568611B}"/>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7947;p288">
                <a:extLst>
                  <a:ext uri="{FF2B5EF4-FFF2-40B4-BE49-F238E27FC236}">
                    <a16:creationId xmlns:a16="http://schemas.microsoft.com/office/drawing/2014/main" id="{3D3EF9D5-A86D-A3D4-6604-D9DB9340E515}"/>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7949;p288">
                <a:extLst>
                  <a:ext uri="{FF2B5EF4-FFF2-40B4-BE49-F238E27FC236}">
                    <a16:creationId xmlns:a16="http://schemas.microsoft.com/office/drawing/2014/main" id="{C58E98C3-D52C-75F9-C79A-35580E14589E}"/>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7951;p288">
                <a:extLst>
                  <a:ext uri="{FF2B5EF4-FFF2-40B4-BE49-F238E27FC236}">
                    <a16:creationId xmlns:a16="http://schemas.microsoft.com/office/drawing/2014/main" id="{4D438383-2829-2831-0073-47D7CA068627}"/>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7953;p288">
                <a:extLst>
                  <a:ext uri="{FF2B5EF4-FFF2-40B4-BE49-F238E27FC236}">
                    <a16:creationId xmlns:a16="http://schemas.microsoft.com/office/drawing/2014/main" id="{F8A67D01-45DE-8AD7-186E-832ED00B0FFA}"/>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7955;p288">
                <a:extLst>
                  <a:ext uri="{FF2B5EF4-FFF2-40B4-BE49-F238E27FC236}">
                    <a16:creationId xmlns:a16="http://schemas.microsoft.com/office/drawing/2014/main" id="{94903733-C8F1-03AE-B5B4-14B50652BD37}"/>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7956;p288">
                <a:extLst>
                  <a:ext uri="{FF2B5EF4-FFF2-40B4-BE49-F238E27FC236}">
                    <a16:creationId xmlns:a16="http://schemas.microsoft.com/office/drawing/2014/main" id="{5A452E41-45E6-7101-C1E2-2C70BA6AD4FA}"/>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7957;p288">
                <a:extLst>
                  <a:ext uri="{FF2B5EF4-FFF2-40B4-BE49-F238E27FC236}">
                    <a16:creationId xmlns:a16="http://schemas.microsoft.com/office/drawing/2014/main" id="{494C78C9-3A12-1CDB-5C3F-EAA3B0162BBF}"/>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41" name="Google Shape;7956;p288">
              <a:extLst>
                <a:ext uri="{FF2B5EF4-FFF2-40B4-BE49-F238E27FC236}">
                  <a16:creationId xmlns:a16="http://schemas.microsoft.com/office/drawing/2014/main" id="{3F8BF58B-5845-A0EF-704F-428C7D604148}"/>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7957;p288">
              <a:extLst>
                <a:ext uri="{FF2B5EF4-FFF2-40B4-BE49-F238E27FC236}">
                  <a16:creationId xmlns:a16="http://schemas.microsoft.com/office/drawing/2014/main" id="{2D669645-B387-5868-0760-41DD27DC208D}"/>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7956;p288">
              <a:extLst>
                <a:ext uri="{FF2B5EF4-FFF2-40B4-BE49-F238E27FC236}">
                  <a16:creationId xmlns:a16="http://schemas.microsoft.com/office/drawing/2014/main" id="{933151D2-C14B-2548-58F7-32829BDF39AE}"/>
                </a:ext>
              </a:extLst>
            </p:cNvPr>
            <p:cNvSpPr/>
            <p:nvPr/>
          </p:nvSpPr>
          <p:spPr>
            <a:xfrm>
              <a:off x="61559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7957;p288">
              <a:extLst>
                <a:ext uri="{FF2B5EF4-FFF2-40B4-BE49-F238E27FC236}">
                  <a16:creationId xmlns:a16="http://schemas.microsoft.com/office/drawing/2014/main" id="{F6222D44-B2E6-C85F-D446-A93926B97D6F}"/>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7956;p288">
              <a:extLst>
                <a:ext uri="{FF2B5EF4-FFF2-40B4-BE49-F238E27FC236}">
                  <a16:creationId xmlns:a16="http://schemas.microsoft.com/office/drawing/2014/main" id="{E2C7E190-10BF-7589-496E-B6E0C174213D}"/>
                </a:ext>
              </a:extLst>
            </p:cNvPr>
            <p:cNvSpPr/>
            <p:nvPr/>
          </p:nvSpPr>
          <p:spPr>
            <a:xfrm>
              <a:off x="681065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7956;p288">
              <a:extLst>
                <a:ext uri="{FF2B5EF4-FFF2-40B4-BE49-F238E27FC236}">
                  <a16:creationId xmlns:a16="http://schemas.microsoft.com/office/drawing/2014/main" id="{2C72B70C-844F-25AE-2A46-39D1C72BF10C}"/>
                </a:ext>
              </a:extLst>
            </p:cNvPr>
            <p:cNvSpPr/>
            <p:nvPr/>
          </p:nvSpPr>
          <p:spPr>
            <a:xfrm>
              <a:off x="74654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roup 260">
            <a:extLst>
              <a:ext uri="{FF2B5EF4-FFF2-40B4-BE49-F238E27FC236}">
                <a16:creationId xmlns:a16="http://schemas.microsoft.com/office/drawing/2014/main" id="{75E391AA-7F43-FE63-3F84-C7645698E5E0}"/>
              </a:ext>
            </a:extLst>
          </p:cNvPr>
          <p:cNvGrpSpPr/>
          <p:nvPr/>
        </p:nvGrpSpPr>
        <p:grpSpPr>
          <a:xfrm>
            <a:off x="7422160" y="2004865"/>
            <a:ext cx="2708695" cy="1083478"/>
            <a:chOff x="4776303" y="915705"/>
            <a:chExt cx="3273750" cy="1309500"/>
          </a:xfrm>
        </p:grpSpPr>
        <p:grpSp>
          <p:nvGrpSpPr>
            <p:cNvPr id="262" name="Google Shape;7937;p288">
              <a:extLst>
                <a:ext uri="{FF2B5EF4-FFF2-40B4-BE49-F238E27FC236}">
                  <a16:creationId xmlns:a16="http://schemas.microsoft.com/office/drawing/2014/main" id="{ADD93F04-E3AB-312B-9FB3-D92D04F9F94F}"/>
                </a:ext>
              </a:extLst>
            </p:cNvPr>
            <p:cNvGrpSpPr/>
            <p:nvPr/>
          </p:nvGrpSpPr>
          <p:grpSpPr>
            <a:xfrm>
              <a:off x="4776303" y="915705"/>
              <a:ext cx="3273750" cy="1309500"/>
              <a:chOff x="1759500" y="884250"/>
              <a:chExt cx="5625000" cy="2250000"/>
            </a:xfrm>
          </p:grpSpPr>
          <p:sp>
            <p:nvSpPr>
              <p:cNvPr id="271" name="Google Shape;7938;p288">
                <a:extLst>
                  <a:ext uri="{FF2B5EF4-FFF2-40B4-BE49-F238E27FC236}">
                    <a16:creationId xmlns:a16="http://schemas.microsoft.com/office/drawing/2014/main" id="{1EE9923D-058D-F5DC-0268-D160298E5597}"/>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7940;p288">
                <a:extLst>
                  <a:ext uri="{FF2B5EF4-FFF2-40B4-BE49-F238E27FC236}">
                    <a16:creationId xmlns:a16="http://schemas.microsoft.com/office/drawing/2014/main" id="{E5DDB325-9F9D-0476-ABA6-418AA2DEF9D3}"/>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7942;p288">
                <a:extLst>
                  <a:ext uri="{FF2B5EF4-FFF2-40B4-BE49-F238E27FC236}">
                    <a16:creationId xmlns:a16="http://schemas.microsoft.com/office/drawing/2014/main" id="{34442BFB-454A-12B9-47C4-158193E84B5F}"/>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7944;p288">
                <a:extLst>
                  <a:ext uri="{FF2B5EF4-FFF2-40B4-BE49-F238E27FC236}">
                    <a16:creationId xmlns:a16="http://schemas.microsoft.com/office/drawing/2014/main" id="{8EA8DD51-2D34-F259-FAAB-599FE88B75BC}"/>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7946;p288">
                <a:extLst>
                  <a:ext uri="{FF2B5EF4-FFF2-40B4-BE49-F238E27FC236}">
                    <a16:creationId xmlns:a16="http://schemas.microsoft.com/office/drawing/2014/main" id="{37F3DF99-77CB-E08A-7AA6-2CA5FEA3C0AC}"/>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7947;p288">
                <a:extLst>
                  <a:ext uri="{FF2B5EF4-FFF2-40B4-BE49-F238E27FC236}">
                    <a16:creationId xmlns:a16="http://schemas.microsoft.com/office/drawing/2014/main" id="{B6FF92D5-E370-0ADE-42EB-C236B9233108}"/>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7949;p288">
                <a:extLst>
                  <a:ext uri="{FF2B5EF4-FFF2-40B4-BE49-F238E27FC236}">
                    <a16:creationId xmlns:a16="http://schemas.microsoft.com/office/drawing/2014/main" id="{1A3DDFDA-0D7B-D020-02D7-AB3DE1224C01}"/>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7951;p288">
                <a:extLst>
                  <a:ext uri="{FF2B5EF4-FFF2-40B4-BE49-F238E27FC236}">
                    <a16:creationId xmlns:a16="http://schemas.microsoft.com/office/drawing/2014/main" id="{2E59B6B6-BAAA-99DD-E4BB-86B47C157044}"/>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7953;p288">
                <a:extLst>
                  <a:ext uri="{FF2B5EF4-FFF2-40B4-BE49-F238E27FC236}">
                    <a16:creationId xmlns:a16="http://schemas.microsoft.com/office/drawing/2014/main" id="{33C91807-8A47-EF97-6CC8-A9092B9F1AF2}"/>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7955;p288">
                <a:extLst>
                  <a:ext uri="{FF2B5EF4-FFF2-40B4-BE49-F238E27FC236}">
                    <a16:creationId xmlns:a16="http://schemas.microsoft.com/office/drawing/2014/main" id="{CEA40914-9983-4F14-C1D2-5DBAB224FBBB}"/>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7956;p288">
                <a:extLst>
                  <a:ext uri="{FF2B5EF4-FFF2-40B4-BE49-F238E27FC236}">
                    <a16:creationId xmlns:a16="http://schemas.microsoft.com/office/drawing/2014/main" id="{A1BF638E-8039-87A6-521A-F1458F63F966}"/>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7957;p288">
                <a:extLst>
                  <a:ext uri="{FF2B5EF4-FFF2-40B4-BE49-F238E27FC236}">
                    <a16:creationId xmlns:a16="http://schemas.microsoft.com/office/drawing/2014/main" id="{45155A51-DD59-7A4C-4277-A63526B5A978}"/>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63" name="Google Shape;7956;p288">
              <a:extLst>
                <a:ext uri="{FF2B5EF4-FFF2-40B4-BE49-F238E27FC236}">
                  <a16:creationId xmlns:a16="http://schemas.microsoft.com/office/drawing/2014/main" id="{7EE99BDB-930E-AA02-1867-9D71A420C0FF}"/>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7957;p288">
              <a:extLst>
                <a:ext uri="{FF2B5EF4-FFF2-40B4-BE49-F238E27FC236}">
                  <a16:creationId xmlns:a16="http://schemas.microsoft.com/office/drawing/2014/main" id="{220EA2AF-454B-23F3-0035-A7062DE53FC7}"/>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7956;p288">
              <a:extLst>
                <a:ext uri="{FF2B5EF4-FFF2-40B4-BE49-F238E27FC236}">
                  <a16:creationId xmlns:a16="http://schemas.microsoft.com/office/drawing/2014/main" id="{69D956A7-5EC1-06A7-9103-514744C53947}"/>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7957;p288">
              <a:extLst>
                <a:ext uri="{FF2B5EF4-FFF2-40B4-BE49-F238E27FC236}">
                  <a16:creationId xmlns:a16="http://schemas.microsoft.com/office/drawing/2014/main" id="{3952F372-2FB7-93C5-23F7-2F02ED37A53D}"/>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7956;p288">
              <a:extLst>
                <a:ext uri="{FF2B5EF4-FFF2-40B4-BE49-F238E27FC236}">
                  <a16:creationId xmlns:a16="http://schemas.microsoft.com/office/drawing/2014/main" id="{A83E1843-4EA2-F896-9E7F-4E322B638086}"/>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7956;p288">
              <a:extLst>
                <a:ext uri="{FF2B5EF4-FFF2-40B4-BE49-F238E27FC236}">
                  <a16:creationId xmlns:a16="http://schemas.microsoft.com/office/drawing/2014/main" id="{64FBC3FF-C345-D165-C48B-516E64E10045}"/>
                </a:ext>
              </a:extLst>
            </p:cNvPr>
            <p:cNvSpPr/>
            <p:nvPr/>
          </p:nvSpPr>
          <p:spPr>
            <a:xfrm>
              <a:off x="74654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roup 282">
            <a:extLst>
              <a:ext uri="{FF2B5EF4-FFF2-40B4-BE49-F238E27FC236}">
                <a16:creationId xmlns:a16="http://schemas.microsoft.com/office/drawing/2014/main" id="{7260CD53-719D-B12B-DCD8-5F17F19BCA9E}"/>
              </a:ext>
            </a:extLst>
          </p:cNvPr>
          <p:cNvGrpSpPr/>
          <p:nvPr/>
        </p:nvGrpSpPr>
        <p:grpSpPr>
          <a:xfrm>
            <a:off x="7422160" y="3366862"/>
            <a:ext cx="2708695" cy="1083478"/>
            <a:chOff x="4776303" y="915705"/>
            <a:chExt cx="3273750" cy="1309500"/>
          </a:xfrm>
        </p:grpSpPr>
        <p:grpSp>
          <p:nvGrpSpPr>
            <p:cNvPr id="284" name="Google Shape;7937;p288">
              <a:extLst>
                <a:ext uri="{FF2B5EF4-FFF2-40B4-BE49-F238E27FC236}">
                  <a16:creationId xmlns:a16="http://schemas.microsoft.com/office/drawing/2014/main" id="{906E97F8-8484-B710-0ACE-C636F0C87546}"/>
                </a:ext>
              </a:extLst>
            </p:cNvPr>
            <p:cNvGrpSpPr/>
            <p:nvPr/>
          </p:nvGrpSpPr>
          <p:grpSpPr>
            <a:xfrm>
              <a:off x="4776303" y="915705"/>
              <a:ext cx="3273750" cy="1309500"/>
              <a:chOff x="1759500" y="884250"/>
              <a:chExt cx="5625000" cy="2250000"/>
            </a:xfrm>
          </p:grpSpPr>
          <p:sp>
            <p:nvSpPr>
              <p:cNvPr id="293" name="Google Shape;7938;p288">
                <a:extLst>
                  <a:ext uri="{FF2B5EF4-FFF2-40B4-BE49-F238E27FC236}">
                    <a16:creationId xmlns:a16="http://schemas.microsoft.com/office/drawing/2014/main" id="{671D88CA-F336-E950-D53D-783AE8AA130D}"/>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7940;p288">
                <a:extLst>
                  <a:ext uri="{FF2B5EF4-FFF2-40B4-BE49-F238E27FC236}">
                    <a16:creationId xmlns:a16="http://schemas.microsoft.com/office/drawing/2014/main" id="{B5428E46-D61D-547B-4023-EB8CD9671298}"/>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7942;p288">
                <a:extLst>
                  <a:ext uri="{FF2B5EF4-FFF2-40B4-BE49-F238E27FC236}">
                    <a16:creationId xmlns:a16="http://schemas.microsoft.com/office/drawing/2014/main" id="{06C52B85-9181-F667-BAFB-931D07904EC4}"/>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7944;p288">
                <a:extLst>
                  <a:ext uri="{FF2B5EF4-FFF2-40B4-BE49-F238E27FC236}">
                    <a16:creationId xmlns:a16="http://schemas.microsoft.com/office/drawing/2014/main" id="{084C189F-7F1E-C2B6-8CF4-C95424DA84C3}"/>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7946;p288">
                <a:extLst>
                  <a:ext uri="{FF2B5EF4-FFF2-40B4-BE49-F238E27FC236}">
                    <a16:creationId xmlns:a16="http://schemas.microsoft.com/office/drawing/2014/main" id="{754F045D-B01C-D90D-28C6-5F15589E1A2D}"/>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7947;p288">
                <a:extLst>
                  <a:ext uri="{FF2B5EF4-FFF2-40B4-BE49-F238E27FC236}">
                    <a16:creationId xmlns:a16="http://schemas.microsoft.com/office/drawing/2014/main" id="{3C7F2545-89E6-7FA2-D62D-7F407CC23940}"/>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7949;p288">
                <a:extLst>
                  <a:ext uri="{FF2B5EF4-FFF2-40B4-BE49-F238E27FC236}">
                    <a16:creationId xmlns:a16="http://schemas.microsoft.com/office/drawing/2014/main" id="{AF834F4A-2C09-0BFB-2904-D0E2452730C8}"/>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7951;p288">
                <a:extLst>
                  <a:ext uri="{FF2B5EF4-FFF2-40B4-BE49-F238E27FC236}">
                    <a16:creationId xmlns:a16="http://schemas.microsoft.com/office/drawing/2014/main" id="{5CC7F472-F89C-7E42-E654-3C2D52EFB6CB}"/>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7953;p288">
                <a:extLst>
                  <a:ext uri="{FF2B5EF4-FFF2-40B4-BE49-F238E27FC236}">
                    <a16:creationId xmlns:a16="http://schemas.microsoft.com/office/drawing/2014/main" id="{FEB4E475-5E0D-15B7-211C-1E9D3B16DA77}"/>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7955;p288">
                <a:extLst>
                  <a:ext uri="{FF2B5EF4-FFF2-40B4-BE49-F238E27FC236}">
                    <a16:creationId xmlns:a16="http://schemas.microsoft.com/office/drawing/2014/main" id="{96AA03E4-3799-3149-B263-EBCB479D84DC}"/>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7956;p288">
                <a:extLst>
                  <a:ext uri="{FF2B5EF4-FFF2-40B4-BE49-F238E27FC236}">
                    <a16:creationId xmlns:a16="http://schemas.microsoft.com/office/drawing/2014/main" id="{6E641696-6F99-4A6F-705E-0504876C5646}"/>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7957;p288">
                <a:extLst>
                  <a:ext uri="{FF2B5EF4-FFF2-40B4-BE49-F238E27FC236}">
                    <a16:creationId xmlns:a16="http://schemas.microsoft.com/office/drawing/2014/main" id="{54C850EB-B040-DE4C-4111-7CEDD4287432}"/>
                  </a:ext>
                </a:extLst>
              </p:cNvPr>
              <p:cNvSpPr/>
              <p:nvPr/>
            </p:nvSpPr>
            <p:spPr>
              <a:xfrm>
                <a:off x="1879950" y="2129700"/>
                <a:ext cx="884100" cy="884100"/>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85" name="Google Shape;7956;p288">
              <a:extLst>
                <a:ext uri="{FF2B5EF4-FFF2-40B4-BE49-F238E27FC236}">
                  <a16:creationId xmlns:a16="http://schemas.microsoft.com/office/drawing/2014/main" id="{27B301D8-D000-3A7F-F348-AB542222B470}"/>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7957;p288">
              <a:extLst>
                <a:ext uri="{FF2B5EF4-FFF2-40B4-BE49-F238E27FC236}">
                  <a16:creationId xmlns:a16="http://schemas.microsoft.com/office/drawing/2014/main" id="{5E211FD4-9B21-F86B-F297-4C298130EF86}"/>
                </a:ext>
              </a:extLst>
            </p:cNvPr>
            <p:cNvSpPr/>
            <p:nvPr/>
          </p:nvSpPr>
          <p:spPr>
            <a:xfrm>
              <a:off x="5501155" y="164055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7956;p288">
              <a:extLst>
                <a:ext uri="{FF2B5EF4-FFF2-40B4-BE49-F238E27FC236}">
                  <a16:creationId xmlns:a16="http://schemas.microsoft.com/office/drawing/2014/main" id="{2BF5941F-008D-B61B-62A8-4EF54F5F6C15}"/>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7957;p288">
              <a:extLst>
                <a:ext uri="{FF2B5EF4-FFF2-40B4-BE49-F238E27FC236}">
                  <a16:creationId xmlns:a16="http://schemas.microsoft.com/office/drawing/2014/main" id="{EEB9E419-488C-8FFA-B134-351CD391CF22}"/>
                </a:ext>
              </a:extLst>
            </p:cNvPr>
            <p:cNvSpPr/>
            <p:nvPr/>
          </p:nvSpPr>
          <p:spPr>
            <a:xfrm>
              <a:off x="6155905" y="164055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7956;p288">
              <a:extLst>
                <a:ext uri="{FF2B5EF4-FFF2-40B4-BE49-F238E27FC236}">
                  <a16:creationId xmlns:a16="http://schemas.microsoft.com/office/drawing/2014/main" id="{D73266B9-1E0E-6793-B33C-9F0903F85CFC}"/>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7956;p288">
              <a:extLst>
                <a:ext uri="{FF2B5EF4-FFF2-40B4-BE49-F238E27FC236}">
                  <a16:creationId xmlns:a16="http://schemas.microsoft.com/office/drawing/2014/main" id="{13D9C199-BF57-A446-883C-BB9FC6D6797B}"/>
                </a:ext>
              </a:extLst>
            </p:cNvPr>
            <p:cNvSpPr/>
            <p:nvPr/>
          </p:nvSpPr>
          <p:spPr>
            <a:xfrm>
              <a:off x="74654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 name="Group 304">
            <a:extLst>
              <a:ext uri="{FF2B5EF4-FFF2-40B4-BE49-F238E27FC236}">
                <a16:creationId xmlns:a16="http://schemas.microsoft.com/office/drawing/2014/main" id="{0758D3DC-77EB-30DE-7D68-C1FF79A90780}"/>
              </a:ext>
            </a:extLst>
          </p:cNvPr>
          <p:cNvGrpSpPr/>
          <p:nvPr/>
        </p:nvGrpSpPr>
        <p:grpSpPr>
          <a:xfrm>
            <a:off x="7422160" y="4736207"/>
            <a:ext cx="2708695" cy="1083478"/>
            <a:chOff x="4776303" y="915705"/>
            <a:chExt cx="3273750" cy="1309500"/>
          </a:xfrm>
        </p:grpSpPr>
        <p:grpSp>
          <p:nvGrpSpPr>
            <p:cNvPr id="306" name="Google Shape;7937;p288">
              <a:extLst>
                <a:ext uri="{FF2B5EF4-FFF2-40B4-BE49-F238E27FC236}">
                  <a16:creationId xmlns:a16="http://schemas.microsoft.com/office/drawing/2014/main" id="{8A1E3A96-1089-0351-55B0-A5C426831FB8}"/>
                </a:ext>
              </a:extLst>
            </p:cNvPr>
            <p:cNvGrpSpPr/>
            <p:nvPr/>
          </p:nvGrpSpPr>
          <p:grpSpPr>
            <a:xfrm>
              <a:off x="4776303" y="915705"/>
              <a:ext cx="3273750" cy="1309500"/>
              <a:chOff x="1759500" y="884250"/>
              <a:chExt cx="5625000" cy="2250000"/>
            </a:xfrm>
          </p:grpSpPr>
          <p:sp>
            <p:nvSpPr>
              <p:cNvPr id="315" name="Google Shape;7938;p288">
                <a:extLst>
                  <a:ext uri="{FF2B5EF4-FFF2-40B4-BE49-F238E27FC236}">
                    <a16:creationId xmlns:a16="http://schemas.microsoft.com/office/drawing/2014/main" id="{E4C8A41F-9C44-385A-AB0A-F8664C18AD70}"/>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7940;p288">
                <a:extLst>
                  <a:ext uri="{FF2B5EF4-FFF2-40B4-BE49-F238E27FC236}">
                    <a16:creationId xmlns:a16="http://schemas.microsoft.com/office/drawing/2014/main" id="{835BDD8C-724C-4984-3C35-8B95B5144425}"/>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7942;p288">
                <a:extLst>
                  <a:ext uri="{FF2B5EF4-FFF2-40B4-BE49-F238E27FC236}">
                    <a16:creationId xmlns:a16="http://schemas.microsoft.com/office/drawing/2014/main" id="{E75FF504-42D3-C880-B65E-96795B380708}"/>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7944;p288">
                <a:extLst>
                  <a:ext uri="{FF2B5EF4-FFF2-40B4-BE49-F238E27FC236}">
                    <a16:creationId xmlns:a16="http://schemas.microsoft.com/office/drawing/2014/main" id="{BFCA5702-70A8-B190-F5C3-EC87060673EF}"/>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7946;p288">
                <a:extLst>
                  <a:ext uri="{FF2B5EF4-FFF2-40B4-BE49-F238E27FC236}">
                    <a16:creationId xmlns:a16="http://schemas.microsoft.com/office/drawing/2014/main" id="{3FD29AAD-C8B4-744C-F290-B3F110236983}"/>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7947;p288">
                <a:extLst>
                  <a:ext uri="{FF2B5EF4-FFF2-40B4-BE49-F238E27FC236}">
                    <a16:creationId xmlns:a16="http://schemas.microsoft.com/office/drawing/2014/main" id="{969D434C-20C2-298F-951E-39EBBA96366B}"/>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7949;p288">
                <a:extLst>
                  <a:ext uri="{FF2B5EF4-FFF2-40B4-BE49-F238E27FC236}">
                    <a16:creationId xmlns:a16="http://schemas.microsoft.com/office/drawing/2014/main" id="{D39DE8F8-D2D9-3355-2FD4-17B7A9A094B2}"/>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7951;p288">
                <a:extLst>
                  <a:ext uri="{FF2B5EF4-FFF2-40B4-BE49-F238E27FC236}">
                    <a16:creationId xmlns:a16="http://schemas.microsoft.com/office/drawing/2014/main" id="{E2ECC625-B7F2-21CC-B8D3-2B1B6079D07F}"/>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7953;p288">
                <a:extLst>
                  <a:ext uri="{FF2B5EF4-FFF2-40B4-BE49-F238E27FC236}">
                    <a16:creationId xmlns:a16="http://schemas.microsoft.com/office/drawing/2014/main" id="{2A15BCCE-2E98-3A41-DD66-4CA69737ED0B}"/>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7955;p288">
                <a:extLst>
                  <a:ext uri="{FF2B5EF4-FFF2-40B4-BE49-F238E27FC236}">
                    <a16:creationId xmlns:a16="http://schemas.microsoft.com/office/drawing/2014/main" id="{9573F3A1-015D-7C39-0D41-6F572CDA5E56}"/>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7956;p288">
                <a:extLst>
                  <a:ext uri="{FF2B5EF4-FFF2-40B4-BE49-F238E27FC236}">
                    <a16:creationId xmlns:a16="http://schemas.microsoft.com/office/drawing/2014/main" id="{47B13794-672A-ABDA-1D70-B69BF970062B}"/>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 name="Google Shape;7957;p288">
                <a:extLst>
                  <a:ext uri="{FF2B5EF4-FFF2-40B4-BE49-F238E27FC236}">
                    <a16:creationId xmlns:a16="http://schemas.microsoft.com/office/drawing/2014/main" id="{CD7F6004-74D3-11C0-9F22-9194DE20DA71}"/>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7" name="Google Shape;7956;p288">
              <a:extLst>
                <a:ext uri="{FF2B5EF4-FFF2-40B4-BE49-F238E27FC236}">
                  <a16:creationId xmlns:a16="http://schemas.microsoft.com/office/drawing/2014/main" id="{33C4FB46-0AF5-9955-F268-0CC61D2665AA}"/>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7957;p288">
              <a:extLst>
                <a:ext uri="{FF2B5EF4-FFF2-40B4-BE49-F238E27FC236}">
                  <a16:creationId xmlns:a16="http://schemas.microsoft.com/office/drawing/2014/main" id="{1F7A2E4E-6C77-4E51-2D2D-8EC1A9DD5164}"/>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7956;p288">
              <a:extLst>
                <a:ext uri="{FF2B5EF4-FFF2-40B4-BE49-F238E27FC236}">
                  <a16:creationId xmlns:a16="http://schemas.microsoft.com/office/drawing/2014/main" id="{2F76B268-1ECC-E81B-D3DD-167DEEA5AFF6}"/>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7957;p288">
              <a:extLst>
                <a:ext uri="{FF2B5EF4-FFF2-40B4-BE49-F238E27FC236}">
                  <a16:creationId xmlns:a16="http://schemas.microsoft.com/office/drawing/2014/main" id="{256E493C-C3F6-4D23-680B-4ABD2A6A1E0A}"/>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7956;p288">
              <a:extLst>
                <a:ext uri="{FF2B5EF4-FFF2-40B4-BE49-F238E27FC236}">
                  <a16:creationId xmlns:a16="http://schemas.microsoft.com/office/drawing/2014/main" id="{96D114C4-86B7-F8BD-D923-BEBDB712AFBA}"/>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7956;p288">
              <a:extLst>
                <a:ext uri="{FF2B5EF4-FFF2-40B4-BE49-F238E27FC236}">
                  <a16:creationId xmlns:a16="http://schemas.microsoft.com/office/drawing/2014/main" id="{E4307CB9-186E-4EE8-DE51-A67B1531E41C}"/>
                </a:ext>
              </a:extLst>
            </p:cNvPr>
            <p:cNvSpPr/>
            <p:nvPr/>
          </p:nvSpPr>
          <p:spPr>
            <a:xfrm>
              <a:off x="74654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327" name="TextBox 326">
                <a:extLst>
                  <a:ext uri="{FF2B5EF4-FFF2-40B4-BE49-F238E27FC236}">
                    <a16:creationId xmlns:a16="http://schemas.microsoft.com/office/drawing/2014/main" id="{DE437C0A-BAFA-2E5A-C89F-713C34C5E7F8}"/>
                  </a:ext>
                </a:extLst>
              </p:cNvPr>
              <p:cNvSpPr txBox="1"/>
              <p:nvPr/>
            </p:nvSpPr>
            <p:spPr>
              <a:xfrm>
                <a:off x="4699791" y="4513789"/>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8+0=8 </m:t>
                      </m:r>
                    </m:oMath>
                  </m:oMathPara>
                </a14:m>
                <a:endParaRPr lang="en-US" sz="2800" dirty="0"/>
              </a:p>
            </p:txBody>
          </p:sp>
        </mc:Choice>
        <mc:Fallback xmlns="">
          <p:sp>
            <p:nvSpPr>
              <p:cNvPr id="327" name="TextBox 326">
                <a:extLst>
                  <a:ext uri="{FF2B5EF4-FFF2-40B4-BE49-F238E27FC236}">
                    <a16:creationId xmlns:a16="http://schemas.microsoft.com/office/drawing/2014/main" id="{DE437C0A-BAFA-2E5A-C89F-713C34C5E7F8}"/>
                  </a:ext>
                </a:extLst>
              </p:cNvPr>
              <p:cNvSpPr txBox="1">
                <a:spLocks noRot="1" noChangeAspect="1" noMove="1" noResize="1" noEditPoints="1" noAdjustHandles="1" noChangeArrowheads="1" noChangeShapeType="1" noTextEdit="1"/>
              </p:cNvSpPr>
              <p:nvPr/>
            </p:nvSpPr>
            <p:spPr>
              <a:xfrm>
                <a:off x="4699791" y="4513789"/>
                <a:ext cx="1721625" cy="430887"/>
              </a:xfrm>
              <a:prstGeom prst="rect">
                <a:avLst/>
              </a:prstGeom>
              <a:blipFill>
                <a:blip r:embed="rId6"/>
                <a:stretch>
                  <a:fillRect l="-6475" t="-2632" r="-7194"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8" name="TextBox 327">
                <a:extLst>
                  <a:ext uri="{FF2B5EF4-FFF2-40B4-BE49-F238E27FC236}">
                    <a16:creationId xmlns:a16="http://schemas.microsoft.com/office/drawing/2014/main" id="{34BCA281-A474-0217-D97E-1E58054307FB}"/>
                  </a:ext>
                </a:extLst>
              </p:cNvPr>
              <p:cNvSpPr txBox="1"/>
              <p:nvPr/>
            </p:nvSpPr>
            <p:spPr>
              <a:xfrm>
                <a:off x="4687425" y="5379692"/>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1+7=8 </m:t>
                      </m:r>
                    </m:oMath>
                  </m:oMathPara>
                </a14:m>
                <a:endParaRPr lang="en-US" sz="2800" dirty="0"/>
              </a:p>
            </p:txBody>
          </p:sp>
        </mc:Choice>
        <mc:Fallback xmlns="">
          <p:sp>
            <p:nvSpPr>
              <p:cNvPr id="328" name="TextBox 327">
                <a:extLst>
                  <a:ext uri="{FF2B5EF4-FFF2-40B4-BE49-F238E27FC236}">
                    <a16:creationId xmlns:a16="http://schemas.microsoft.com/office/drawing/2014/main" id="{34BCA281-A474-0217-D97E-1E58054307FB}"/>
                  </a:ext>
                </a:extLst>
              </p:cNvPr>
              <p:cNvSpPr txBox="1">
                <a:spLocks noRot="1" noChangeAspect="1" noMove="1" noResize="1" noEditPoints="1" noAdjustHandles="1" noChangeArrowheads="1" noChangeShapeType="1" noTextEdit="1"/>
              </p:cNvSpPr>
              <p:nvPr/>
            </p:nvSpPr>
            <p:spPr>
              <a:xfrm>
                <a:off x="4687425" y="5379692"/>
                <a:ext cx="1721625" cy="430887"/>
              </a:xfrm>
              <a:prstGeom prst="rect">
                <a:avLst/>
              </a:prstGeom>
              <a:blipFill>
                <a:blip r:embed="rId7"/>
                <a:stretch>
                  <a:fillRect l="-6475" t="-2632" r="-7194" b="-28947"/>
                </a:stretch>
              </a:blipFill>
              <a:ln w="38100">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28355409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C0F4-6675-9859-15F5-B3C5CC5DB55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171CA688-EFAA-3D06-8356-263275081BF5}"/>
              </a:ext>
            </a:extLst>
          </p:cNvPr>
          <p:cNvSpPr txBox="1">
            <a:spLocks/>
          </p:cNvSpPr>
          <p:nvPr/>
        </p:nvSpPr>
        <p:spPr>
          <a:xfrm>
            <a:off x="762000" y="1410963"/>
            <a:ext cx="106680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Jacob thinks that 14 is odd because the digit 1 is an odd number.</a:t>
            </a:r>
          </a:p>
          <a:p>
            <a:pPr marL="0" indent="0">
              <a:buNone/>
            </a:pPr>
            <a:r>
              <a:rPr lang="en-GB" dirty="0"/>
              <a:t>Do you agree with him? </a:t>
            </a:r>
          </a:p>
          <a:p>
            <a:pPr marL="0" indent="0">
              <a:buNone/>
            </a:pPr>
            <a:r>
              <a:rPr lang="en-GB" dirty="0"/>
              <a:t>Why?</a:t>
            </a:r>
            <a:endParaRPr lang="en-US" dirty="0"/>
          </a:p>
        </p:txBody>
      </p:sp>
      <p:sp>
        <p:nvSpPr>
          <p:cNvPr id="4" name="Title 1">
            <a:extLst>
              <a:ext uri="{FF2B5EF4-FFF2-40B4-BE49-F238E27FC236}">
                <a16:creationId xmlns:a16="http://schemas.microsoft.com/office/drawing/2014/main" id="{6378E195-A59C-0B9E-56CA-1CF005C29129}"/>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7986453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7F06A-7CCD-A6F2-74B7-87CDB583E5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213B1C8-C5C7-15B1-9E8A-CAE7DC325470}"/>
              </a:ext>
            </a:extLst>
          </p:cNvPr>
          <p:cNvSpPr txBox="1"/>
          <p:nvPr/>
        </p:nvSpPr>
        <p:spPr>
          <a:xfrm>
            <a:off x="762000" y="2382390"/>
            <a:ext cx="6731620" cy="954107"/>
          </a:xfrm>
          <a:prstGeom prst="rect">
            <a:avLst/>
          </a:prstGeom>
          <a:noFill/>
        </p:spPr>
        <p:txBody>
          <a:bodyPr wrap="square" rtlCol="0">
            <a:spAutoFit/>
          </a:bodyPr>
          <a:lstStyle/>
          <a:p>
            <a:r>
              <a:rPr lang="en-US" sz="2800" dirty="0"/>
              <a:t>How many different towers can you  make with the same cubes?</a:t>
            </a:r>
          </a:p>
        </p:txBody>
      </p:sp>
      <p:grpSp>
        <p:nvGrpSpPr>
          <p:cNvPr id="15" name="Group 14">
            <a:extLst>
              <a:ext uri="{FF2B5EF4-FFF2-40B4-BE49-F238E27FC236}">
                <a16:creationId xmlns:a16="http://schemas.microsoft.com/office/drawing/2014/main" id="{50F5E352-707B-4B18-01B5-B4AD9A1CACA5}"/>
              </a:ext>
            </a:extLst>
          </p:cNvPr>
          <p:cNvGrpSpPr/>
          <p:nvPr/>
        </p:nvGrpSpPr>
        <p:grpSpPr>
          <a:xfrm>
            <a:off x="8058143" y="1066366"/>
            <a:ext cx="907438" cy="4725268"/>
            <a:chOff x="7277557" y="1248896"/>
            <a:chExt cx="722674" cy="3763154"/>
          </a:xfrm>
        </p:grpSpPr>
        <p:sp>
          <p:nvSpPr>
            <p:cNvPr id="3" name="Rectangle 2">
              <a:extLst>
                <a:ext uri="{FF2B5EF4-FFF2-40B4-BE49-F238E27FC236}">
                  <a16:creationId xmlns:a16="http://schemas.microsoft.com/office/drawing/2014/main" id="{837B0960-AA1A-9220-2CE7-9F74ACB1657F}"/>
                </a:ext>
              </a:extLst>
            </p:cNvPr>
            <p:cNvSpPr/>
            <p:nvPr/>
          </p:nvSpPr>
          <p:spPr>
            <a:xfrm>
              <a:off x="7277560" y="4289379"/>
              <a:ext cx="722671" cy="72267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2D94C1E-8691-A1B6-E206-89E25ADB6CC3}"/>
                </a:ext>
              </a:extLst>
            </p:cNvPr>
            <p:cNvSpPr/>
            <p:nvPr/>
          </p:nvSpPr>
          <p:spPr>
            <a:xfrm>
              <a:off x="7277559" y="3530670"/>
              <a:ext cx="722671" cy="72267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B1B15F-0F21-1C28-E986-0A3E81D1F269}"/>
                </a:ext>
              </a:extLst>
            </p:cNvPr>
            <p:cNvSpPr/>
            <p:nvPr/>
          </p:nvSpPr>
          <p:spPr>
            <a:xfrm>
              <a:off x="7277558" y="2771961"/>
              <a:ext cx="722671" cy="72267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5838B2-933E-26C0-3505-90C2C58A5E8D}"/>
                </a:ext>
              </a:extLst>
            </p:cNvPr>
            <p:cNvSpPr/>
            <p:nvPr/>
          </p:nvSpPr>
          <p:spPr>
            <a:xfrm>
              <a:off x="7277558" y="2013252"/>
              <a:ext cx="722671" cy="72267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A598CB-31B8-7762-2E54-30D40B0E4BE1}"/>
                </a:ext>
              </a:extLst>
            </p:cNvPr>
            <p:cNvSpPr/>
            <p:nvPr/>
          </p:nvSpPr>
          <p:spPr>
            <a:xfrm>
              <a:off x="7277557" y="1248896"/>
              <a:ext cx="722671" cy="72267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1">
            <a:extLst>
              <a:ext uri="{FF2B5EF4-FFF2-40B4-BE49-F238E27FC236}">
                <a16:creationId xmlns:a16="http://schemas.microsoft.com/office/drawing/2014/main" id="{25D63822-8B2C-1802-29AC-63778067BE71}"/>
              </a:ext>
            </a:extLst>
          </p:cNvPr>
          <p:cNvSpPr txBox="1">
            <a:spLocks/>
          </p:cNvSpPr>
          <p:nvPr/>
        </p:nvSpPr>
        <p:spPr>
          <a:xfrm>
            <a:off x="761999" y="1410963"/>
            <a:ext cx="11169805" cy="3473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Look at this tower of 5 cubes.</a:t>
            </a:r>
            <a:br>
              <a:rPr lang="en-US" dirty="0"/>
            </a:br>
            <a:endParaRPr lang="en-US" dirty="0"/>
          </a:p>
          <a:p>
            <a:pPr marL="0" indent="0">
              <a:buNone/>
            </a:pPr>
            <a:endParaRPr lang="en-US" dirty="0"/>
          </a:p>
          <a:p>
            <a:pPr marL="0" indent="0">
              <a:buNone/>
            </a:pPr>
            <a:endParaRPr lang="en-US" dirty="0"/>
          </a:p>
        </p:txBody>
      </p:sp>
      <p:sp>
        <p:nvSpPr>
          <p:cNvPr id="12" name="Title 1">
            <a:extLst>
              <a:ext uri="{FF2B5EF4-FFF2-40B4-BE49-F238E27FC236}">
                <a16:creationId xmlns:a16="http://schemas.microsoft.com/office/drawing/2014/main" id="{18EDDD91-E4AA-6BE5-8E7A-26296DDCFD7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0782953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70C28-794B-CFA0-5E03-AF8B1D3111B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E740D14-5355-0A14-DF64-FBFEBFE19A02}"/>
              </a:ext>
            </a:extLst>
          </p:cNvPr>
          <p:cNvSpPr/>
          <p:nvPr/>
        </p:nvSpPr>
        <p:spPr>
          <a:xfrm>
            <a:off x="9517062" y="2337179"/>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3720F45-BB31-4312-00CE-1836720B93C7}"/>
              </a:ext>
            </a:extLst>
          </p:cNvPr>
          <p:cNvSpPr/>
          <p:nvPr/>
        </p:nvSpPr>
        <p:spPr>
          <a:xfrm>
            <a:off x="10496087" y="2472752"/>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219BD1F-7604-8690-AAA9-6BA891AA1A32}"/>
              </a:ext>
            </a:extLst>
          </p:cNvPr>
          <p:cNvSpPr/>
          <p:nvPr/>
        </p:nvSpPr>
        <p:spPr>
          <a:xfrm>
            <a:off x="10366414" y="4310142"/>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09DEA1-A3D0-7F50-46BD-618E2E3BE9BF}"/>
              </a:ext>
            </a:extLst>
          </p:cNvPr>
          <p:cNvSpPr/>
          <p:nvPr/>
        </p:nvSpPr>
        <p:spPr>
          <a:xfrm>
            <a:off x="8907735" y="1417792"/>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445B3B0-3548-8418-2969-E7AB6C1D2879}"/>
              </a:ext>
            </a:extLst>
          </p:cNvPr>
          <p:cNvSpPr/>
          <p:nvPr/>
        </p:nvSpPr>
        <p:spPr>
          <a:xfrm>
            <a:off x="8745906" y="4150812"/>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EC9ED8-F371-5700-A0AA-DD470AF3858B}"/>
              </a:ext>
            </a:extLst>
          </p:cNvPr>
          <p:cNvSpPr/>
          <p:nvPr/>
        </p:nvSpPr>
        <p:spPr>
          <a:xfrm>
            <a:off x="8457627" y="3179228"/>
            <a:ext cx="648929" cy="648929"/>
          </a:xfrm>
          <a:prstGeom prst="rect">
            <a:avLst/>
          </a:prstGeom>
          <a:solidFill>
            <a:schemeClr val="bg2">
              <a:lumMod val="7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9B1B0193-E7C7-7377-44F9-716343A0D2F3}"/>
              </a:ext>
            </a:extLst>
          </p:cNvPr>
          <p:cNvSpPr/>
          <p:nvPr/>
        </p:nvSpPr>
        <p:spPr>
          <a:xfrm>
            <a:off x="8377216" y="2127363"/>
            <a:ext cx="809750" cy="698060"/>
          </a:xfrm>
          <a:prstGeom prst="triangle">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7BB555F-648D-903A-0740-F842A570F0CC}"/>
              </a:ext>
            </a:extLst>
          </p:cNvPr>
          <p:cNvSpPr/>
          <p:nvPr/>
        </p:nvSpPr>
        <p:spPr>
          <a:xfrm>
            <a:off x="9761116" y="1290298"/>
            <a:ext cx="809750" cy="698060"/>
          </a:xfrm>
          <a:prstGeom prst="triangle">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CB3F238E-8DBE-C0F4-CC08-39E34B8A7DD9}"/>
              </a:ext>
            </a:extLst>
          </p:cNvPr>
          <p:cNvSpPr/>
          <p:nvPr/>
        </p:nvSpPr>
        <p:spPr>
          <a:xfrm>
            <a:off x="9556664" y="3334929"/>
            <a:ext cx="809750" cy="698060"/>
          </a:xfrm>
          <a:prstGeom prst="triangle">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
            <a:extLst>
              <a:ext uri="{FF2B5EF4-FFF2-40B4-BE49-F238E27FC236}">
                <a16:creationId xmlns:a16="http://schemas.microsoft.com/office/drawing/2014/main" id="{7DA325DD-0CBF-3B0C-F282-1063B5111971}"/>
              </a:ext>
            </a:extLst>
          </p:cNvPr>
          <p:cNvSpPr txBox="1">
            <a:spLocks/>
          </p:cNvSpPr>
          <p:nvPr/>
        </p:nvSpPr>
        <p:spPr>
          <a:xfrm>
            <a:off x="761999" y="1410963"/>
            <a:ext cx="6661733" cy="3473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These shapes were in a pattern that repeated 3 times, but they have been dropped.</a:t>
            </a:r>
          </a:p>
          <a:p>
            <a:pPr marL="0" indent="0">
              <a:buNone/>
            </a:pPr>
            <a:endParaRPr lang="en-US" dirty="0"/>
          </a:p>
          <a:p>
            <a:pPr marL="0" indent="0">
              <a:buNone/>
            </a:pPr>
            <a:r>
              <a:rPr lang="en-US" dirty="0"/>
              <a:t>Can you draw what the pattern might have been?</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15" name="Title 1">
            <a:extLst>
              <a:ext uri="{FF2B5EF4-FFF2-40B4-BE49-F238E27FC236}">
                <a16:creationId xmlns:a16="http://schemas.microsoft.com/office/drawing/2014/main" id="{3ED238BD-5D46-6866-A977-842EE5BDD59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527798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4DB12-2C31-572B-5FDC-EAEE33038E22}"/>
            </a:ext>
          </a:extLst>
        </p:cNvPr>
        <p:cNvGrpSpPr/>
        <p:nvPr/>
      </p:nvGrpSpPr>
      <p:grpSpPr>
        <a:xfrm>
          <a:off x="0" y="0"/>
          <a:ext cx="0" cy="0"/>
          <a:chOff x="0" y="0"/>
          <a:chExt cx="0" cy="0"/>
        </a:xfrm>
      </p:grpSpPr>
      <p:sp>
        <p:nvSpPr>
          <p:cNvPr id="8" name="Content Placeholder 1">
            <a:extLst>
              <a:ext uri="{FF2B5EF4-FFF2-40B4-BE49-F238E27FC236}">
                <a16:creationId xmlns:a16="http://schemas.microsoft.com/office/drawing/2014/main" id="{CF649BFC-B9DA-45D8-4487-C0682EB7BD7C}"/>
              </a:ext>
            </a:extLst>
          </p:cNvPr>
          <p:cNvSpPr txBox="1">
            <a:spLocks/>
          </p:cNvSpPr>
          <p:nvPr/>
        </p:nvSpPr>
        <p:spPr>
          <a:xfrm>
            <a:off x="761999" y="1410963"/>
            <a:ext cx="6661733" cy="3473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Choose 4 number cards and one symbol card to make a correct statement.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How many can you find?</a:t>
            </a:r>
          </a:p>
        </p:txBody>
      </p:sp>
      <p:sp>
        <p:nvSpPr>
          <p:cNvPr id="3" name="Snip and Round Single Corner of Rectangle 2">
            <a:extLst>
              <a:ext uri="{FF2B5EF4-FFF2-40B4-BE49-F238E27FC236}">
                <a16:creationId xmlns:a16="http://schemas.microsoft.com/office/drawing/2014/main" id="{970F1365-3C08-416B-6B49-DD416589911C}"/>
              </a:ext>
            </a:extLst>
          </p:cNvPr>
          <p:cNvSpPr/>
          <p:nvPr/>
        </p:nvSpPr>
        <p:spPr>
          <a:xfrm>
            <a:off x="812234" y="2541512"/>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a:t>
            </a:r>
          </a:p>
        </p:txBody>
      </p:sp>
      <p:sp>
        <p:nvSpPr>
          <p:cNvPr id="4" name="Snip and Round Single Corner of Rectangle 3">
            <a:extLst>
              <a:ext uri="{FF2B5EF4-FFF2-40B4-BE49-F238E27FC236}">
                <a16:creationId xmlns:a16="http://schemas.microsoft.com/office/drawing/2014/main" id="{444C5318-4B8C-9AA3-29D9-7B493B799FA3}"/>
              </a:ext>
            </a:extLst>
          </p:cNvPr>
          <p:cNvSpPr/>
          <p:nvPr/>
        </p:nvSpPr>
        <p:spPr>
          <a:xfrm>
            <a:off x="2186557" y="2548059"/>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2</a:t>
            </a:r>
          </a:p>
        </p:txBody>
      </p:sp>
      <p:sp>
        <p:nvSpPr>
          <p:cNvPr id="5" name="Snip and Round Single Corner of Rectangle 4">
            <a:extLst>
              <a:ext uri="{FF2B5EF4-FFF2-40B4-BE49-F238E27FC236}">
                <a16:creationId xmlns:a16="http://schemas.microsoft.com/office/drawing/2014/main" id="{5548A1EA-30EF-2465-8447-E617243E85D0}"/>
              </a:ext>
            </a:extLst>
          </p:cNvPr>
          <p:cNvSpPr/>
          <p:nvPr/>
        </p:nvSpPr>
        <p:spPr>
          <a:xfrm>
            <a:off x="3560881" y="2548059"/>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10" name="Snip and Round Single Corner of Rectangle 9">
            <a:extLst>
              <a:ext uri="{FF2B5EF4-FFF2-40B4-BE49-F238E27FC236}">
                <a16:creationId xmlns:a16="http://schemas.microsoft.com/office/drawing/2014/main" id="{70B56C41-65FB-649D-9026-A5431E2464BC}"/>
              </a:ext>
            </a:extLst>
          </p:cNvPr>
          <p:cNvSpPr/>
          <p:nvPr/>
        </p:nvSpPr>
        <p:spPr>
          <a:xfrm>
            <a:off x="4935205" y="254873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4</a:t>
            </a:r>
          </a:p>
        </p:txBody>
      </p:sp>
      <p:sp>
        <p:nvSpPr>
          <p:cNvPr id="11" name="Snip and Round Single Corner of Rectangle 10">
            <a:extLst>
              <a:ext uri="{FF2B5EF4-FFF2-40B4-BE49-F238E27FC236}">
                <a16:creationId xmlns:a16="http://schemas.microsoft.com/office/drawing/2014/main" id="{B68F6372-CDE4-F8F5-882B-CE4D9823BC8B}"/>
              </a:ext>
            </a:extLst>
          </p:cNvPr>
          <p:cNvSpPr/>
          <p:nvPr/>
        </p:nvSpPr>
        <p:spPr>
          <a:xfrm>
            <a:off x="6309529" y="254873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12" name="Title 1">
            <a:extLst>
              <a:ext uri="{FF2B5EF4-FFF2-40B4-BE49-F238E27FC236}">
                <a16:creationId xmlns:a16="http://schemas.microsoft.com/office/drawing/2014/main" id="{A421A983-EAA0-ECC3-1177-9B7195B72C5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24</a:t>
            </a:r>
            <a:endParaRPr lang="en-US" b="1" dirty="0">
              <a:latin typeface="Aptos" panose="020B000402020202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AE4B5E6E-64F2-A62B-50F2-0437A6E58C95}"/>
              </a:ext>
            </a:extLst>
          </p:cNvPr>
          <p:cNvSpPr/>
          <p:nvPr/>
        </p:nvSpPr>
        <p:spPr>
          <a:xfrm>
            <a:off x="7954366" y="2670603"/>
            <a:ext cx="1103811" cy="1103811"/>
          </a:xfrm>
          <a:prstGeom prst="rect">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rPr>
              <a:t>&lt;</a:t>
            </a:r>
          </a:p>
        </p:txBody>
      </p:sp>
      <p:sp>
        <p:nvSpPr>
          <p:cNvPr id="6" name="Rectangle 5">
            <a:extLst>
              <a:ext uri="{FF2B5EF4-FFF2-40B4-BE49-F238E27FC236}">
                <a16:creationId xmlns:a16="http://schemas.microsoft.com/office/drawing/2014/main" id="{17CA4039-6BD5-AA9B-9DCB-2D319C82FDFA}"/>
              </a:ext>
            </a:extLst>
          </p:cNvPr>
          <p:cNvSpPr/>
          <p:nvPr/>
        </p:nvSpPr>
        <p:spPr>
          <a:xfrm>
            <a:off x="9588811" y="2686200"/>
            <a:ext cx="1103811" cy="1103811"/>
          </a:xfrm>
          <a:prstGeom prst="rect">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rPr>
              <a:t>&gt;</a:t>
            </a:r>
          </a:p>
        </p:txBody>
      </p:sp>
    </p:spTree>
    <p:extLst>
      <p:ext uri="{BB962C8B-B14F-4D97-AF65-F5344CB8AC3E}">
        <p14:creationId xmlns:p14="http://schemas.microsoft.com/office/powerpoint/2010/main" val="2449808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CF721-92EF-221D-2CDF-6B672575A96E}"/>
            </a:ext>
          </a:extLst>
        </p:cNvPr>
        <p:cNvGrpSpPr/>
        <p:nvPr/>
      </p:nvGrpSpPr>
      <p:grpSpPr>
        <a:xfrm>
          <a:off x="0" y="0"/>
          <a:ext cx="0" cy="0"/>
          <a:chOff x="0" y="0"/>
          <a:chExt cx="0" cy="0"/>
        </a:xfrm>
      </p:grpSpPr>
      <p:sp>
        <p:nvSpPr>
          <p:cNvPr id="8" name="Content Placeholder 1">
            <a:extLst>
              <a:ext uri="{FF2B5EF4-FFF2-40B4-BE49-F238E27FC236}">
                <a16:creationId xmlns:a16="http://schemas.microsoft.com/office/drawing/2014/main" id="{985C4413-1E95-FA1D-24F0-84B2BF8B6565}"/>
              </a:ext>
            </a:extLst>
          </p:cNvPr>
          <p:cNvSpPr txBox="1">
            <a:spLocks/>
          </p:cNvSpPr>
          <p:nvPr/>
        </p:nvSpPr>
        <p:spPr>
          <a:xfrm>
            <a:off x="761999" y="1410963"/>
            <a:ext cx="6661733" cy="3473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Choose 3 number cards and one symbol card to make a correct statement.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How many can you find?</a:t>
            </a:r>
          </a:p>
        </p:txBody>
      </p:sp>
      <p:sp>
        <p:nvSpPr>
          <p:cNvPr id="3" name="Snip and Round Single Corner of Rectangle 2">
            <a:extLst>
              <a:ext uri="{FF2B5EF4-FFF2-40B4-BE49-F238E27FC236}">
                <a16:creationId xmlns:a16="http://schemas.microsoft.com/office/drawing/2014/main" id="{5E15ED51-D1A6-1BEF-DD92-3F5AA87AB9FC}"/>
              </a:ext>
            </a:extLst>
          </p:cNvPr>
          <p:cNvSpPr/>
          <p:nvPr/>
        </p:nvSpPr>
        <p:spPr>
          <a:xfrm>
            <a:off x="812234" y="2541512"/>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a:t>
            </a:r>
          </a:p>
        </p:txBody>
      </p:sp>
      <p:sp>
        <p:nvSpPr>
          <p:cNvPr id="4" name="Snip and Round Single Corner of Rectangle 3">
            <a:extLst>
              <a:ext uri="{FF2B5EF4-FFF2-40B4-BE49-F238E27FC236}">
                <a16:creationId xmlns:a16="http://schemas.microsoft.com/office/drawing/2014/main" id="{E0BEA14F-6E72-B997-198A-F71275831790}"/>
              </a:ext>
            </a:extLst>
          </p:cNvPr>
          <p:cNvSpPr/>
          <p:nvPr/>
        </p:nvSpPr>
        <p:spPr>
          <a:xfrm>
            <a:off x="2186557" y="2548059"/>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2</a:t>
            </a:r>
          </a:p>
        </p:txBody>
      </p:sp>
      <p:sp>
        <p:nvSpPr>
          <p:cNvPr id="5" name="Snip and Round Single Corner of Rectangle 4">
            <a:extLst>
              <a:ext uri="{FF2B5EF4-FFF2-40B4-BE49-F238E27FC236}">
                <a16:creationId xmlns:a16="http://schemas.microsoft.com/office/drawing/2014/main" id="{CCAF22D2-606F-BCEF-B77F-D1D7DB6CC937}"/>
              </a:ext>
            </a:extLst>
          </p:cNvPr>
          <p:cNvSpPr/>
          <p:nvPr/>
        </p:nvSpPr>
        <p:spPr>
          <a:xfrm>
            <a:off x="3560881" y="2548059"/>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10" name="Snip and Round Single Corner of Rectangle 9">
            <a:extLst>
              <a:ext uri="{FF2B5EF4-FFF2-40B4-BE49-F238E27FC236}">
                <a16:creationId xmlns:a16="http://schemas.microsoft.com/office/drawing/2014/main" id="{28036CE7-368E-F0C2-C3B7-6E0C0708D029}"/>
              </a:ext>
            </a:extLst>
          </p:cNvPr>
          <p:cNvSpPr/>
          <p:nvPr/>
        </p:nvSpPr>
        <p:spPr>
          <a:xfrm>
            <a:off x="4935205" y="254873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4</a:t>
            </a:r>
          </a:p>
        </p:txBody>
      </p:sp>
      <p:sp>
        <p:nvSpPr>
          <p:cNvPr id="11" name="Snip and Round Single Corner of Rectangle 10">
            <a:extLst>
              <a:ext uri="{FF2B5EF4-FFF2-40B4-BE49-F238E27FC236}">
                <a16:creationId xmlns:a16="http://schemas.microsoft.com/office/drawing/2014/main" id="{BF8665EF-CB0B-B6A5-3F2D-E6F9EA7A2A57}"/>
              </a:ext>
            </a:extLst>
          </p:cNvPr>
          <p:cNvSpPr/>
          <p:nvPr/>
        </p:nvSpPr>
        <p:spPr>
          <a:xfrm>
            <a:off x="6309529" y="254873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12" name="Title 1">
            <a:extLst>
              <a:ext uri="{FF2B5EF4-FFF2-40B4-BE49-F238E27FC236}">
                <a16:creationId xmlns:a16="http://schemas.microsoft.com/office/drawing/2014/main" id="{4A434DA4-A331-2A82-6D05-6B8B7A6A6B9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24.1</a:t>
            </a:r>
            <a:endParaRPr lang="en-US" b="1" dirty="0">
              <a:latin typeface="Aptos" panose="020B000402020202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EE8462DF-5792-0F04-55E4-4AFEADF202C5}"/>
              </a:ext>
            </a:extLst>
          </p:cNvPr>
          <p:cNvSpPr/>
          <p:nvPr/>
        </p:nvSpPr>
        <p:spPr>
          <a:xfrm>
            <a:off x="7954366" y="2670603"/>
            <a:ext cx="1103811" cy="1103811"/>
          </a:xfrm>
          <a:prstGeom prst="rect">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rPr>
              <a:t>&lt;</a:t>
            </a:r>
          </a:p>
          <a:p>
            <a:pPr algn="ctr"/>
            <a:r>
              <a:rPr lang="en-US" sz="1600" dirty="0">
                <a:solidFill>
                  <a:schemeClr val="tx1"/>
                </a:solidFill>
              </a:rPr>
              <a:t>less than</a:t>
            </a:r>
          </a:p>
        </p:txBody>
      </p:sp>
      <p:sp>
        <p:nvSpPr>
          <p:cNvPr id="6" name="Rectangle 5">
            <a:extLst>
              <a:ext uri="{FF2B5EF4-FFF2-40B4-BE49-F238E27FC236}">
                <a16:creationId xmlns:a16="http://schemas.microsoft.com/office/drawing/2014/main" id="{5E9E843E-13BA-0235-4307-97EAB41FD1D8}"/>
              </a:ext>
            </a:extLst>
          </p:cNvPr>
          <p:cNvSpPr/>
          <p:nvPr/>
        </p:nvSpPr>
        <p:spPr>
          <a:xfrm>
            <a:off x="9588811" y="2686200"/>
            <a:ext cx="1103811" cy="1103811"/>
          </a:xfrm>
          <a:prstGeom prst="rect">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400" b="1" dirty="0">
              <a:solidFill>
                <a:schemeClr val="tx1"/>
              </a:solidFill>
            </a:endParaRPr>
          </a:p>
          <a:p>
            <a:pPr algn="ctr"/>
            <a:r>
              <a:rPr lang="en-US" sz="5400" b="1" dirty="0">
                <a:solidFill>
                  <a:schemeClr val="tx1"/>
                </a:solidFill>
              </a:rPr>
              <a:t>&gt; </a:t>
            </a:r>
          </a:p>
          <a:p>
            <a:pPr algn="ctr"/>
            <a:r>
              <a:rPr lang="en-US" sz="1600" dirty="0">
                <a:solidFill>
                  <a:schemeClr val="tx1"/>
                </a:solidFill>
              </a:rPr>
              <a:t>more than</a:t>
            </a:r>
          </a:p>
          <a:p>
            <a:pPr algn="ctr"/>
            <a:endParaRPr lang="en-US" sz="5400" b="1" dirty="0">
              <a:solidFill>
                <a:schemeClr val="tx1"/>
              </a:solidFill>
            </a:endParaRPr>
          </a:p>
        </p:txBody>
      </p:sp>
    </p:spTree>
    <p:extLst>
      <p:ext uri="{BB962C8B-B14F-4D97-AF65-F5344CB8AC3E}">
        <p14:creationId xmlns:p14="http://schemas.microsoft.com/office/powerpoint/2010/main" val="10870554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24FBB-BE60-9AA2-C138-76FB13E36FC1}"/>
            </a:ext>
          </a:extLst>
        </p:cNvPr>
        <p:cNvGrpSpPr/>
        <p:nvPr/>
      </p:nvGrpSpPr>
      <p:grpSpPr>
        <a:xfrm>
          <a:off x="0" y="0"/>
          <a:ext cx="0" cy="0"/>
          <a:chOff x="0" y="0"/>
          <a:chExt cx="0" cy="0"/>
        </a:xfrm>
      </p:grpSpPr>
      <p:sp>
        <p:nvSpPr>
          <p:cNvPr id="8" name="Content Placeholder 1">
            <a:extLst>
              <a:ext uri="{FF2B5EF4-FFF2-40B4-BE49-F238E27FC236}">
                <a16:creationId xmlns:a16="http://schemas.microsoft.com/office/drawing/2014/main" id="{FD752A10-7430-6D43-5C42-BEF4D3180FFF}"/>
              </a:ext>
            </a:extLst>
          </p:cNvPr>
          <p:cNvSpPr txBox="1">
            <a:spLocks/>
          </p:cNvSpPr>
          <p:nvPr/>
        </p:nvSpPr>
        <p:spPr>
          <a:xfrm>
            <a:off x="761999" y="1410964"/>
            <a:ext cx="10515600" cy="1775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Lisa says that if she only uses these cards, a two-digit number starting with ‘5’ will always be bigger than anything else. </a:t>
            </a:r>
          </a:p>
          <a:p>
            <a:pPr marL="0" indent="0">
              <a:buNone/>
            </a:pPr>
            <a:r>
              <a:rPr lang="en-US" dirty="0"/>
              <a:t>Show if she is correct.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13" name="Title 1">
            <a:extLst>
              <a:ext uri="{FF2B5EF4-FFF2-40B4-BE49-F238E27FC236}">
                <a16:creationId xmlns:a16="http://schemas.microsoft.com/office/drawing/2014/main" id="{A8C221DD-2C11-59CB-4164-80BDC9E1398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24.2</a:t>
            </a:r>
            <a:endParaRPr lang="en-US" b="1" dirty="0">
              <a:latin typeface="Aptos" panose="020B0004020202020204" pitchFamily="34" charset="0"/>
              <a:cs typeface="Calibri" panose="020F0502020204030204" pitchFamily="34" charset="0"/>
            </a:endParaRPr>
          </a:p>
        </p:txBody>
      </p:sp>
      <p:sp>
        <p:nvSpPr>
          <p:cNvPr id="14" name="Snip and Round Single Corner of Rectangle 13">
            <a:extLst>
              <a:ext uri="{FF2B5EF4-FFF2-40B4-BE49-F238E27FC236}">
                <a16:creationId xmlns:a16="http://schemas.microsoft.com/office/drawing/2014/main" id="{0C7E99F8-6671-1B63-2F6A-E68CA97B562F}"/>
              </a:ext>
            </a:extLst>
          </p:cNvPr>
          <p:cNvSpPr/>
          <p:nvPr/>
        </p:nvSpPr>
        <p:spPr>
          <a:xfrm>
            <a:off x="2790251" y="3186416"/>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a:t>
            </a:r>
          </a:p>
        </p:txBody>
      </p:sp>
      <p:sp>
        <p:nvSpPr>
          <p:cNvPr id="15" name="Snip and Round Single Corner of Rectangle 14">
            <a:extLst>
              <a:ext uri="{FF2B5EF4-FFF2-40B4-BE49-F238E27FC236}">
                <a16:creationId xmlns:a16="http://schemas.microsoft.com/office/drawing/2014/main" id="{D53FF256-4D79-A85F-CA3B-BB4151FDA28E}"/>
              </a:ext>
            </a:extLst>
          </p:cNvPr>
          <p:cNvSpPr/>
          <p:nvPr/>
        </p:nvSpPr>
        <p:spPr>
          <a:xfrm>
            <a:off x="4164574" y="319296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2</a:t>
            </a:r>
          </a:p>
        </p:txBody>
      </p:sp>
      <p:sp>
        <p:nvSpPr>
          <p:cNvPr id="16" name="Snip and Round Single Corner of Rectangle 15">
            <a:extLst>
              <a:ext uri="{FF2B5EF4-FFF2-40B4-BE49-F238E27FC236}">
                <a16:creationId xmlns:a16="http://schemas.microsoft.com/office/drawing/2014/main" id="{FC0F2B91-8BA6-A37F-886D-C1E46F1A40EB}"/>
              </a:ext>
            </a:extLst>
          </p:cNvPr>
          <p:cNvSpPr/>
          <p:nvPr/>
        </p:nvSpPr>
        <p:spPr>
          <a:xfrm>
            <a:off x="5538898" y="3192963"/>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17" name="Snip and Round Single Corner of Rectangle 16">
            <a:extLst>
              <a:ext uri="{FF2B5EF4-FFF2-40B4-BE49-F238E27FC236}">
                <a16:creationId xmlns:a16="http://schemas.microsoft.com/office/drawing/2014/main" id="{DD9254A3-F2FC-2DA4-D9CE-FB55A632799F}"/>
              </a:ext>
            </a:extLst>
          </p:cNvPr>
          <p:cNvSpPr/>
          <p:nvPr/>
        </p:nvSpPr>
        <p:spPr>
          <a:xfrm>
            <a:off x="6913222" y="3193637"/>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4</a:t>
            </a:r>
          </a:p>
        </p:txBody>
      </p:sp>
      <p:sp>
        <p:nvSpPr>
          <p:cNvPr id="18" name="Snip and Round Single Corner of Rectangle 17">
            <a:extLst>
              <a:ext uri="{FF2B5EF4-FFF2-40B4-BE49-F238E27FC236}">
                <a16:creationId xmlns:a16="http://schemas.microsoft.com/office/drawing/2014/main" id="{83A067E6-CA4E-C315-C6A3-91823FA6CE68}"/>
              </a:ext>
            </a:extLst>
          </p:cNvPr>
          <p:cNvSpPr/>
          <p:nvPr/>
        </p:nvSpPr>
        <p:spPr>
          <a:xfrm>
            <a:off x="8287546" y="3193637"/>
            <a:ext cx="1114203" cy="1197695"/>
          </a:xfrm>
          <a:prstGeom prst="snip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Tree>
    <p:extLst>
      <p:ext uri="{BB962C8B-B14F-4D97-AF65-F5344CB8AC3E}">
        <p14:creationId xmlns:p14="http://schemas.microsoft.com/office/powerpoint/2010/main" val="28798304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DF3C5329-2094-0685-FB57-760B65B475B8}"/>
              </a:ext>
            </a:extLst>
          </p:cNvPr>
          <p:cNvSpPr txBox="1">
            <a:spLocks/>
          </p:cNvSpPr>
          <p:nvPr/>
        </p:nvSpPr>
        <p:spPr>
          <a:xfrm>
            <a:off x="761999" y="1410964"/>
            <a:ext cx="10515600" cy="1775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Complete the table</a:t>
            </a:r>
          </a:p>
        </p:txBody>
      </p:sp>
      <p:sp>
        <p:nvSpPr>
          <p:cNvPr id="9" name="Title 1">
            <a:extLst>
              <a:ext uri="{FF2B5EF4-FFF2-40B4-BE49-F238E27FC236}">
                <a16:creationId xmlns:a16="http://schemas.microsoft.com/office/drawing/2014/main" id="{5854A064-D637-C402-75D1-168704E8296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25</a:t>
            </a:r>
            <a:endParaRPr lang="en-US" b="1" dirty="0">
              <a:latin typeface="Aptos" panose="020B0004020202020204" pitchFamily="34" charset="0"/>
              <a:cs typeface="Calibri" panose="020F0502020204030204" pitchFamily="34" charset="0"/>
            </a:endParaRPr>
          </a:p>
        </p:txBody>
      </p:sp>
      <p:graphicFrame>
        <p:nvGraphicFramePr>
          <p:cNvPr id="10" name="Table 9">
            <a:extLst>
              <a:ext uri="{FF2B5EF4-FFF2-40B4-BE49-F238E27FC236}">
                <a16:creationId xmlns:a16="http://schemas.microsoft.com/office/drawing/2014/main" id="{8DE79EF0-7C8A-5659-7CC3-9E34562EAD29}"/>
              </a:ext>
            </a:extLst>
          </p:cNvPr>
          <p:cNvGraphicFramePr>
            <a:graphicFrameLocks noGrp="1"/>
          </p:cNvGraphicFramePr>
          <p:nvPr>
            <p:extLst>
              <p:ext uri="{D42A27DB-BD31-4B8C-83A1-F6EECF244321}">
                <p14:modId xmlns:p14="http://schemas.microsoft.com/office/powerpoint/2010/main" val="1678625351"/>
              </p:ext>
            </p:extLst>
          </p:nvPr>
        </p:nvGraphicFramePr>
        <p:xfrm>
          <a:off x="914401" y="2223665"/>
          <a:ext cx="10363200" cy="2895840"/>
        </p:xfrm>
        <a:graphic>
          <a:graphicData uri="http://schemas.openxmlformats.org/drawingml/2006/table">
            <a:tbl>
              <a:tblPr firstRow="1" bandRow="1">
                <a:tableStyleId>{5C22544A-7EE6-4342-B048-85BDC9FD1C3A}</a:tableStyleId>
              </a:tblPr>
              <a:tblGrid>
                <a:gridCol w="1727200">
                  <a:extLst>
                    <a:ext uri="{9D8B030D-6E8A-4147-A177-3AD203B41FA5}">
                      <a16:colId xmlns:a16="http://schemas.microsoft.com/office/drawing/2014/main" val="560155740"/>
                    </a:ext>
                  </a:extLst>
                </a:gridCol>
                <a:gridCol w="1727200">
                  <a:extLst>
                    <a:ext uri="{9D8B030D-6E8A-4147-A177-3AD203B41FA5}">
                      <a16:colId xmlns:a16="http://schemas.microsoft.com/office/drawing/2014/main" val="655722001"/>
                    </a:ext>
                  </a:extLst>
                </a:gridCol>
                <a:gridCol w="1727200">
                  <a:extLst>
                    <a:ext uri="{9D8B030D-6E8A-4147-A177-3AD203B41FA5}">
                      <a16:colId xmlns:a16="http://schemas.microsoft.com/office/drawing/2014/main" val="116829201"/>
                    </a:ext>
                  </a:extLst>
                </a:gridCol>
                <a:gridCol w="1727200">
                  <a:extLst>
                    <a:ext uri="{9D8B030D-6E8A-4147-A177-3AD203B41FA5}">
                      <a16:colId xmlns:a16="http://schemas.microsoft.com/office/drawing/2014/main" val="158935401"/>
                    </a:ext>
                  </a:extLst>
                </a:gridCol>
                <a:gridCol w="1727200">
                  <a:extLst>
                    <a:ext uri="{9D8B030D-6E8A-4147-A177-3AD203B41FA5}">
                      <a16:colId xmlns:a16="http://schemas.microsoft.com/office/drawing/2014/main" val="4036942974"/>
                    </a:ext>
                  </a:extLst>
                </a:gridCol>
                <a:gridCol w="1727200">
                  <a:extLst>
                    <a:ext uri="{9D8B030D-6E8A-4147-A177-3AD203B41FA5}">
                      <a16:colId xmlns:a16="http://schemas.microsoft.com/office/drawing/2014/main" val="2388190753"/>
                    </a:ext>
                  </a:extLst>
                </a:gridCol>
              </a:tblGrid>
              <a:tr h="609680">
                <a:tc>
                  <a:txBody>
                    <a:bodyPr/>
                    <a:lstStyle/>
                    <a:p>
                      <a:pPr algn="ctr"/>
                      <a:endParaRPr lang="en-US" sz="32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dirty="0">
                          <a:solidFill>
                            <a:schemeClr val="tx1"/>
                          </a:solidFill>
                        </a:rPr>
                        <a:t>10 less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3200" dirty="0">
                          <a:solidFill>
                            <a:schemeClr val="tx1"/>
                          </a:solidFill>
                        </a:rPr>
                        <a:t>1 less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3200" dirty="0">
                          <a:solidFill>
                            <a:schemeClr val="tx1"/>
                          </a:solidFill>
                        </a:rPr>
                        <a:t>Original number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3200" dirty="0">
                          <a:solidFill>
                            <a:schemeClr val="tx1"/>
                          </a:solidFill>
                        </a:rPr>
                        <a:t>1 more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3200" dirty="0">
                          <a:solidFill>
                            <a:schemeClr val="tx1"/>
                          </a:solidFill>
                        </a:rPr>
                        <a:t>10 more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44634032"/>
                  </a:ext>
                </a:extLst>
              </a:tr>
              <a:tr h="609680">
                <a:tc>
                  <a:txBody>
                    <a:bodyPr/>
                    <a:lstStyle/>
                    <a:p>
                      <a:pPr algn="ctr"/>
                      <a:r>
                        <a:rPr lang="en-US" sz="3200" dirty="0"/>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24606394"/>
                  </a:ext>
                </a:extLst>
              </a:tr>
              <a:tr h="609680">
                <a:tc>
                  <a:txBody>
                    <a:bodyPr/>
                    <a:lstStyle/>
                    <a:p>
                      <a:pPr algn="ctr"/>
                      <a:r>
                        <a:rPr lang="en-US" sz="3200" dirty="0"/>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0078737"/>
                  </a:ext>
                </a:extLst>
              </a:tr>
              <a:tr h="609680">
                <a:tc>
                  <a:txBody>
                    <a:bodyPr/>
                    <a:lstStyle/>
                    <a:p>
                      <a:pPr algn="ctr"/>
                      <a:r>
                        <a:rPr lang="en-US" sz="3200" dirty="0"/>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dirty="0"/>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3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1921490"/>
                  </a:ext>
                </a:extLst>
              </a:tr>
            </a:tbl>
          </a:graphicData>
        </a:graphic>
      </p:graphicFrame>
    </p:spTree>
    <p:extLst>
      <p:ext uri="{BB962C8B-B14F-4D97-AF65-F5344CB8AC3E}">
        <p14:creationId xmlns:p14="http://schemas.microsoft.com/office/powerpoint/2010/main" val="36761306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34231-7B4C-C0C6-AC2F-F51E40C8729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B0B70C5-3B8C-EEBE-6A6A-3374DB0A0961}"/>
              </a:ext>
            </a:extLst>
          </p:cNvPr>
          <p:cNvSpPr/>
          <p:nvPr/>
        </p:nvSpPr>
        <p:spPr>
          <a:xfrm>
            <a:off x="2374562" y="4100816"/>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DE2EB6C-AEF1-D667-2E72-1011A790F337}"/>
              </a:ext>
            </a:extLst>
          </p:cNvPr>
          <p:cNvSpPr/>
          <p:nvPr/>
        </p:nvSpPr>
        <p:spPr>
          <a:xfrm>
            <a:off x="4947823" y="4100816"/>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08B62-B6F7-FA23-13D7-D372A2F19ECB}"/>
              </a:ext>
            </a:extLst>
          </p:cNvPr>
          <p:cNvSpPr/>
          <p:nvPr/>
        </p:nvSpPr>
        <p:spPr>
          <a:xfrm>
            <a:off x="5862223" y="3186416"/>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84D7944-CE60-B03A-42A8-C297C0DABAA3}"/>
              </a:ext>
            </a:extLst>
          </p:cNvPr>
          <p:cNvSpPr/>
          <p:nvPr/>
        </p:nvSpPr>
        <p:spPr>
          <a:xfrm>
            <a:off x="5862223" y="4100816"/>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
            <a:extLst>
              <a:ext uri="{FF2B5EF4-FFF2-40B4-BE49-F238E27FC236}">
                <a16:creationId xmlns:a16="http://schemas.microsoft.com/office/drawing/2014/main" id="{08AB333F-0EB1-5461-0851-F113D67ABE72}"/>
              </a:ext>
            </a:extLst>
          </p:cNvPr>
          <p:cNvSpPr txBox="1">
            <a:spLocks/>
          </p:cNvSpPr>
          <p:nvPr/>
        </p:nvSpPr>
        <p:spPr>
          <a:xfrm>
            <a:off x="761999" y="1410964"/>
            <a:ext cx="10515600" cy="1775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Continue the pattern by drawing the next two shapes. </a:t>
            </a:r>
          </a:p>
          <a:p>
            <a:pPr marL="0" indent="0">
              <a:buNone/>
            </a:pPr>
            <a:endParaRPr lang="en-US" dirty="0"/>
          </a:p>
          <a:p>
            <a:pPr marL="0" indent="0">
              <a:buNone/>
            </a:pPr>
            <a:r>
              <a:rPr lang="en-US" dirty="0"/>
              <a:t>What rule have you made? </a:t>
            </a:r>
          </a:p>
        </p:txBody>
      </p:sp>
      <p:sp>
        <p:nvSpPr>
          <p:cNvPr id="5" name="Title 1">
            <a:extLst>
              <a:ext uri="{FF2B5EF4-FFF2-40B4-BE49-F238E27FC236}">
                <a16:creationId xmlns:a16="http://schemas.microsoft.com/office/drawing/2014/main" id="{7687F007-AFB5-4790-3F95-998D159282B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9546423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489FD-164A-D999-FEC0-88A5FF76A94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01CD507-A9F6-3B98-CAB5-4D7576D5145E}"/>
              </a:ext>
            </a:extLst>
          </p:cNvPr>
          <p:cNvSpPr/>
          <p:nvPr/>
        </p:nvSpPr>
        <p:spPr>
          <a:xfrm>
            <a:off x="1862667"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380745-E4ED-B8D1-4B17-EF70F5E0C278}"/>
              </a:ext>
            </a:extLst>
          </p:cNvPr>
          <p:cNvSpPr/>
          <p:nvPr/>
        </p:nvSpPr>
        <p:spPr>
          <a:xfrm>
            <a:off x="33189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74EF4BE-96A0-41AF-EBA6-074B7D5BE8A8}"/>
              </a:ext>
            </a:extLst>
          </p:cNvPr>
          <p:cNvSpPr/>
          <p:nvPr/>
        </p:nvSpPr>
        <p:spPr>
          <a:xfrm>
            <a:off x="33189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05D23C0-24E7-BA03-C987-B73AFC81FACF}"/>
              </a:ext>
            </a:extLst>
          </p:cNvPr>
          <p:cNvSpPr/>
          <p:nvPr/>
        </p:nvSpPr>
        <p:spPr>
          <a:xfrm>
            <a:off x="42333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AEAE7D6-0BCD-FCCB-7039-47FEB7BB46F7}"/>
              </a:ext>
            </a:extLst>
          </p:cNvPr>
          <p:cNvSpPr/>
          <p:nvPr/>
        </p:nvSpPr>
        <p:spPr>
          <a:xfrm>
            <a:off x="60621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19C851-6118-67C6-85B5-9A46CD5AD596}"/>
              </a:ext>
            </a:extLst>
          </p:cNvPr>
          <p:cNvSpPr/>
          <p:nvPr/>
        </p:nvSpPr>
        <p:spPr>
          <a:xfrm>
            <a:off x="60621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126341-EDDB-AE6E-3904-FA092C7F701A}"/>
              </a:ext>
            </a:extLst>
          </p:cNvPr>
          <p:cNvSpPr/>
          <p:nvPr/>
        </p:nvSpPr>
        <p:spPr>
          <a:xfrm>
            <a:off x="69765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5F58D1-A0CA-CAEE-1636-6742A461431C}"/>
              </a:ext>
            </a:extLst>
          </p:cNvPr>
          <p:cNvSpPr/>
          <p:nvPr/>
        </p:nvSpPr>
        <p:spPr>
          <a:xfrm>
            <a:off x="69765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9FBBE39-EFC1-F048-6431-BF45101992C6}"/>
              </a:ext>
            </a:extLst>
          </p:cNvPr>
          <p:cNvSpPr/>
          <p:nvPr/>
        </p:nvSpPr>
        <p:spPr>
          <a:xfrm>
            <a:off x="78909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
            <a:extLst>
              <a:ext uri="{FF2B5EF4-FFF2-40B4-BE49-F238E27FC236}">
                <a16:creationId xmlns:a16="http://schemas.microsoft.com/office/drawing/2014/main" id="{51600E2A-89D9-5125-9E8A-00AA694181E6}"/>
              </a:ext>
            </a:extLst>
          </p:cNvPr>
          <p:cNvSpPr txBox="1">
            <a:spLocks/>
          </p:cNvSpPr>
          <p:nvPr/>
        </p:nvSpPr>
        <p:spPr>
          <a:xfrm>
            <a:off x="761999" y="1410964"/>
            <a:ext cx="10515600" cy="1775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Continue the pattern by drawing the next two shapes.</a:t>
            </a:r>
          </a:p>
        </p:txBody>
      </p:sp>
      <p:sp>
        <p:nvSpPr>
          <p:cNvPr id="5" name="Title 1">
            <a:extLst>
              <a:ext uri="{FF2B5EF4-FFF2-40B4-BE49-F238E27FC236}">
                <a16:creationId xmlns:a16="http://schemas.microsoft.com/office/drawing/2014/main" id="{90B4E4F8-23C7-2CCC-3CEE-7346D7FBCB7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26.1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66626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A1488-E8E2-5066-23BC-9BBEA853231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4BD0CCF-8C45-7E36-630A-BBC898432ABC}"/>
              </a:ext>
            </a:extLst>
          </p:cNvPr>
          <p:cNvSpPr/>
          <p:nvPr/>
        </p:nvSpPr>
        <p:spPr>
          <a:xfrm>
            <a:off x="1862667"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B82C074-ED6B-5790-F552-FCE63BC0F4D2}"/>
              </a:ext>
            </a:extLst>
          </p:cNvPr>
          <p:cNvSpPr/>
          <p:nvPr/>
        </p:nvSpPr>
        <p:spPr>
          <a:xfrm>
            <a:off x="33189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BA6368-E4EE-5DBB-141D-21491C916B88}"/>
              </a:ext>
            </a:extLst>
          </p:cNvPr>
          <p:cNvSpPr/>
          <p:nvPr/>
        </p:nvSpPr>
        <p:spPr>
          <a:xfrm>
            <a:off x="33189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2FF2176-2772-7C9E-9B72-2180FEC91BA6}"/>
              </a:ext>
            </a:extLst>
          </p:cNvPr>
          <p:cNvSpPr/>
          <p:nvPr/>
        </p:nvSpPr>
        <p:spPr>
          <a:xfrm>
            <a:off x="42333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8ECBE15-8A74-A29A-C283-EBFF6B2FC373}"/>
              </a:ext>
            </a:extLst>
          </p:cNvPr>
          <p:cNvSpPr/>
          <p:nvPr/>
        </p:nvSpPr>
        <p:spPr>
          <a:xfrm>
            <a:off x="60621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DC61D2-92C6-BDC5-B126-17037F73729F}"/>
              </a:ext>
            </a:extLst>
          </p:cNvPr>
          <p:cNvSpPr/>
          <p:nvPr/>
        </p:nvSpPr>
        <p:spPr>
          <a:xfrm>
            <a:off x="60621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757A750-003A-1BB5-A7F0-C4CF23CCA205}"/>
              </a:ext>
            </a:extLst>
          </p:cNvPr>
          <p:cNvSpPr/>
          <p:nvPr/>
        </p:nvSpPr>
        <p:spPr>
          <a:xfrm>
            <a:off x="69765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9D66F0-88EF-2DA2-66C6-E0C774A598DD}"/>
              </a:ext>
            </a:extLst>
          </p:cNvPr>
          <p:cNvSpPr/>
          <p:nvPr/>
        </p:nvSpPr>
        <p:spPr>
          <a:xfrm>
            <a:off x="6976534" y="4044123"/>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DC2F87-A7BA-5A1F-4855-5ADE31AC59A0}"/>
              </a:ext>
            </a:extLst>
          </p:cNvPr>
          <p:cNvSpPr/>
          <p:nvPr/>
        </p:nvSpPr>
        <p:spPr>
          <a:xfrm>
            <a:off x="7890934" y="3132667"/>
            <a:ext cx="914400" cy="914400"/>
          </a:xfrm>
          <a:prstGeom prst="rect">
            <a:avLst/>
          </a:prstGeom>
          <a:solidFill>
            <a:schemeClr val="bg2">
              <a:lumMod val="9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
            <a:extLst>
              <a:ext uri="{FF2B5EF4-FFF2-40B4-BE49-F238E27FC236}">
                <a16:creationId xmlns:a16="http://schemas.microsoft.com/office/drawing/2014/main" id="{A750ADBC-A1A5-6F7D-ACC7-44A4BEF2967D}"/>
              </a:ext>
            </a:extLst>
          </p:cNvPr>
          <p:cNvSpPr txBox="1">
            <a:spLocks/>
          </p:cNvSpPr>
          <p:nvPr/>
        </p:nvSpPr>
        <p:spPr>
          <a:xfrm>
            <a:off x="761999" y="1410964"/>
            <a:ext cx="10515600" cy="177545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One shape in this sequence will have 15 squares in it. Draw the shape.</a:t>
            </a:r>
          </a:p>
        </p:txBody>
      </p:sp>
      <p:sp>
        <p:nvSpPr>
          <p:cNvPr id="17" name="Title 1">
            <a:extLst>
              <a:ext uri="{FF2B5EF4-FFF2-40B4-BE49-F238E27FC236}">
                <a16:creationId xmlns:a16="http://schemas.microsoft.com/office/drawing/2014/main" id="{944C9F4D-72BC-CDEA-C0B2-46CDDDE574F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26.2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003403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F0CD2-84AB-9372-7D2F-A527510FA521}"/>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FFE8C522-3FEF-BCB7-DE20-94ADD5476C55}"/>
              </a:ext>
            </a:extLst>
          </p:cNvPr>
          <p:cNvSpPr>
            <a:spLocks noGrp="1"/>
          </p:cNvSpPr>
          <p:nvPr>
            <p:ph idx="1"/>
          </p:nvPr>
        </p:nvSpPr>
        <p:spPr>
          <a:xfrm>
            <a:off x="762000" y="1378656"/>
            <a:ext cx="10515600" cy="626209"/>
          </a:xfrm>
        </p:spPr>
        <p:txBody>
          <a:bodyPr vert="horz" lIns="91440" tIns="45720" rIns="91440" bIns="45720" rtlCol="0" anchor="t">
            <a:normAutofit/>
          </a:bodyPr>
          <a:lstStyle/>
          <a:p>
            <a:pPr marL="0" indent="0">
              <a:buNone/>
            </a:pPr>
            <a:r>
              <a:rPr lang="en-GB" dirty="0"/>
              <a:t>Match the equation to the ten frame</a:t>
            </a:r>
          </a:p>
        </p:txBody>
      </p:sp>
      <p:sp>
        <p:nvSpPr>
          <p:cNvPr id="3" name="Title 1">
            <a:extLst>
              <a:ext uri="{FF2B5EF4-FFF2-40B4-BE49-F238E27FC236}">
                <a16:creationId xmlns:a16="http://schemas.microsoft.com/office/drawing/2014/main" id="{CEAAF06D-4119-E021-209F-748908FD3F0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2.1</a:t>
            </a:r>
            <a:endParaRPr lang="en-US" b="1" dirty="0">
              <a:latin typeface="+mn-lt"/>
              <a:cs typeface="Calibri" panose="020F0502020204030204" pitchFamily="34" charset="0"/>
            </a:endParaRPr>
          </a:p>
        </p:txBody>
      </p:sp>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64769A46-7A9D-FEDC-06C7-197C3E144C17}"/>
                  </a:ext>
                </a:extLst>
              </p:cNvPr>
              <p:cNvSpPr txBox="1"/>
              <p:nvPr/>
            </p:nvSpPr>
            <p:spPr>
              <a:xfrm>
                <a:off x="4675058" y="2292865"/>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1+5=6 </m:t>
                      </m:r>
                    </m:oMath>
                  </m:oMathPara>
                </a14:m>
                <a:endParaRPr lang="en-US" sz="2800" dirty="0"/>
              </a:p>
            </p:txBody>
          </p:sp>
        </mc:Choice>
        <mc:Fallback xmlns="">
          <p:sp>
            <p:nvSpPr>
              <p:cNvPr id="163" name="TextBox 162">
                <a:extLst>
                  <a:ext uri="{FF2B5EF4-FFF2-40B4-BE49-F238E27FC236}">
                    <a16:creationId xmlns:a16="http://schemas.microsoft.com/office/drawing/2014/main" id="{64769A46-7A9D-FEDC-06C7-197C3E144C17}"/>
                  </a:ext>
                </a:extLst>
              </p:cNvPr>
              <p:cNvSpPr txBox="1">
                <a:spLocks noRot="1" noChangeAspect="1" noMove="1" noResize="1" noEditPoints="1" noAdjustHandles="1" noChangeArrowheads="1" noChangeShapeType="1" noTextEdit="1"/>
              </p:cNvSpPr>
              <p:nvPr/>
            </p:nvSpPr>
            <p:spPr>
              <a:xfrm>
                <a:off x="4675058" y="2292865"/>
                <a:ext cx="1721625" cy="430887"/>
              </a:xfrm>
              <a:prstGeom prst="rect">
                <a:avLst/>
              </a:prstGeom>
              <a:blipFill>
                <a:blip r:embed="rId3"/>
                <a:stretch>
                  <a:fillRect l="-6475" t="-5263" r="-7194"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TextBox 163">
                <a:extLst>
                  <a:ext uri="{FF2B5EF4-FFF2-40B4-BE49-F238E27FC236}">
                    <a16:creationId xmlns:a16="http://schemas.microsoft.com/office/drawing/2014/main" id="{4CA0745D-07C8-2803-065B-6DFFF2A330AD}"/>
                  </a:ext>
                </a:extLst>
              </p:cNvPr>
              <p:cNvSpPr txBox="1"/>
              <p:nvPr/>
            </p:nvSpPr>
            <p:spPr>
              <a:xfrm>
                <a:off x="4687425" y="3158767"/>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4+2=6 </m:t>
                      </m:r>
                    </m:oMath>
                  </m:oMathPara>
                </a14:m>
                <a:endParaRPr lang="en-US" sz="2800" dirty="0"/>
              </a:p>
            </p:txBody>
          </p:sp>
        </mc:Choice>
        <mc:Fallback xmlns="">
          <p:sp>
            <p:nvSpPr>
              <p:cNvPr id="164" name="TextBox 163">
                <a:extLst>
                  <a:ext uri="{FF2B5EF4-FFF2-40B4-BE49-F238E27FC236}">
                    <a16:creationId xmlns:a16="http://schemas.microsoft.com/office/drawing/2014/main" id="{4CA0745D-07C8-2803-065B-6DFFF2A330AD}"/>
                  </a:ext>
                </a:extLst>
              </p:cNvPr>
              <p:cNvSpPr txBox="1">
                <a:spLocks noRot="1" noChangeAspect="1" noMove="1" noResize="1" noEditPoints="1" noAdjustHandles="1" noChangeArrowheads="1" noChangeShapeType="1" noTextEdit="1"/>
              </p:cNvSpPr>
              <p:nvPr/>
            </p:nvSpPr>
            <p:spPr>
              <a:xfrm>
                <a:off x="4687425" y="3158767"/>
                <a:ext cx="1721625" cy="430887"/>
              </a:xfrm>
              <a:prstGeom prst="rect">
                <a:avLst/>
              </a:prstGeom>
              <a:blipFill>
                <a:blip r:embed="rId4"/>
                <a:stretch>
                  <a:fillRect l="-6475" t="-5263" r="-7194"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CE0F5970-0F97-F0E3-201C-46E712A18DBE}"/>
                  </a:ext>
                </a:extLst>
              </p:cNvPr>
              <p:cNvSpPr txBox="1"/>
              <p:nvPr/>
            </p:nvSpPr>
            <p:spPr>
              <a:xfrm>
                <a:off x="4675059" y="4039159"/>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3+3=6 </m:t>
                      </m:r>
                    </m:oMath>
                  </m:oMathPara>
                </a14:m>
                <a:endParaRPr lang="en-US" sz="2800" dirty="0"/>
              </a:p>
            </p:txBody>
          </p:sp>
        </mc:Choice>
        <mc:Fallback xmlns="">
          <p:sp>
            <p:nvSpPr>
              <p:cNvPr id="165" name="TextBox 164">
                <a:extLst>
                  <a:ext uri="{FF2B5EF4-FFF2-40B4-BE49-F238E27FC236}">
                    <a16:creationId xmlns:a16="http://schemas.microsoft.com/office/drawing/2014/main" id="{CE0F5970-0F97-F0E3-201C-46E712A18DBE}"/>
                  </a:ext>
                </a:extLst>
              </p:cNvPr>
              <p:cNvSpPr txBox="1">
                <a:spLocks noRot="1" noChangeAspect="1" noMove="1" noResize="1" noEditPoints="1" noAdjustHandles="1" noChangeArrowheads="1" noChangeShapeType="1" noTextEdit="1"/>
              </p:cNvSpPr>
              <p:nvPr/>
            </p:nvSpPr>
            <p:spPr>
              <a:xfrm>
                <a:off x="4675059" y="4039159"/>
                <a:ext cx="1721625" cy="430887"/>
              </a:xfrm>
              <a:prstGeom prst="rect">
                <a:avLst/>
              </a:prstGeom>
              <a:blipFill>
                <a:blip r:embed="rId5"/>
                <a:stretch>
                  <a:fillRect l="-6475" t="-5263" r="-7194" b="-28947"/>
                </a:stretch>
              </a:blipFill>
              <a:ln w="38100">
                <a:solidFill>
                  <a:schemeClr val="tx1"/>
                </a:solidFill>
              </a:ln>
            </p:spPr>
            <p:txBody>
              <a:bodyPr/>
              <a:lstStyle/>
              <a:p>
                <a:r>
                  <a:rPr lang="en-US">
                    <a:noFill/>
                  </a:rPr>
                  <a:t> </a:t>
                </a:r>
              </a:p>
            </p:txBody>
          </p:sp>
        </mc:Fallback>
      </mc:AlternateContent>
      <p:grpSp>
        <p:nvGrpSpPr>
          <p:cNvPr id="195" name="Group 194">
            <a:extLst>
              <a:ext uri="{FF2B5EF4-FFF2-40B4-BE49-F238E27FC236}">
                <a16:creationId xmlns:a16="http://schemas.microsoft.com/office/drawing/2014/main" id="{4D36557A-41FA-87FC-157D-AF0EEB623164}"/>
              </a:ext>
            </a:extLst>
          </p:cNvPr>
          <p:cNvGrpSpPr/>
          <p:nvPr/>
        </p:nvGrpSpPr>
        <p:grpSpPr>
          <a:xfrm>
            <a:off x="914400" y="2004865"/>
            <a:ext cx="2708695" cy="1083478"/>
            <a:chOff x="4776303" y="915705"/>
            <a:chExt cx="3273750" cy="1309500"/>
          </a:xfrm>
        </p:grpSpPr>
        <p:grpSp>
          <p:nvGrpSpPr>
            <p:cNvPr id="196" name="Google Shape;7937;p288">
              <a:extLst>
                <a:ext uri="{FF2B5EF4-FFF2-40B4-BE49-F238E27FC236}">
                  <a16:creationId xmlns:a16="http://schemas.microsoft.com/office/drawing/2014/main" id="{CE3A9996-3010-6CCB-F049-3509E7E5EC1F}"/>
                </a:ext>
              </a:extLst>
            </p:cNvPr>
            <p:cNvGrpSpPr/>
            <p:nvPr/>
          </p:nvGrpSpPr>
          <p:grpSpPr>
            <a:xfrm>
              <a:off x="4776303" y="915705"/>
              <a:ext cx="3273750" cy="1309500"/>
              <a:chOff x="1759500" y="884250"/>
              <a:chExt cx="5625000" cy="2250000"/>
            </a:xfrm>
          </p:grpSpPr>
          <p:sp>
            <p:nvSpPr>
              <p:cNvPr id="205" name="Google Shape;7938;p288">
                <a:extLst>
                  <a:ext uri="{FF2B5EF4-FFF2-40B4-BE49-F238E27FC236}">
                    <a16:creationId xmlns:a16="http://schemas.microsoft.com/office/drawing/2014/main" id="{232A9CB6-4C8A-6D3C-B5FA-D3798B28C2C8}"/>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40;p288">
                <a:extLst>
                  <a:ext uri="{FF2B5EF4-FFF2-40B4-BE49-F238E27FC236}">
                    <a16:creationId xmlns:a16="http://schemas.microsoft.com/office/drawing/2014/main" id="{734022E9-8CF2-84CE-1BC0-6BBDA42A691C}"/>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7942;p288">
                <a:extLst>
                  <a:ext uri="{FF2B5EF4-FFF2-40B4-BE49-F238E27FC236}">
                    <a16:creationId xmlns:a16="http://schemas.microsoft.com/office/drawing/2014/main" id="{9E8DB577-B115-7E4C-F974-0C9FE5FA5162}"/>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7944;p288">
                <a:extLst>
                  <a:ext uri="{FF2B5EF4-FFF2-40B4-BE49-F238E27FC236}">
                    <a16:creationId xmlns:a16="http://schemas.microsoft.com/office/drawing/2014/main" id="{6C49805C-34EF-DD06-5F5C-E9C089B96C6A}"/>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7946;p288">
                <a:extLst>
                  <a:ext uri="{FF2B5EF4-FFF2-40B4-BE49-F238E27FC236}">
                    <a16:creationId xmlns:a16="http://schemas.microsoft.com/office/drawing/2014/main" id="{D81B045E-15C4-98E4-39B4-EC85F10203FA}"/>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7947;p288">
                <a:extLst>
                  <a:ext uri="{FF2B5EF4-FFF2-40B4-BE49-F238E27FC236}">
                    <a16:creationId xmlns:a16="http://schemas.microsoft.com/office/drawing/2014/main" id="{0262330A-6F88-9103-DA2A-DED06E6860F3}"/>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7949;p288">
                <a:extLst>
                  <a:ext uri="{FF2B5EF4-FFF2-40B4-BE49-F238E27FC236}">
                    <a16:creationId xmlns:a16="http://schemas.microsoft.com/office/drawing/2014/main" id="{28B832F5-47B4-33C3-E54A-146D9A1F9A9A}"/>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7951;p288">
                <a:extLst>
                  <a:ext uri="{FF2B5EF4-FFF2-40B4-BE49-F238E27FC236}">
                    <a16:creationId xmlns:a16="http://schemas.microsoft.com/office/drawing/2014/main" id="{ED5C4B76-C7EA-7BA1-7FA2-62BDB68AE73A}"/>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7953;p288">
                <a:extLst>
                  <a:ext uri="{FF2B5EF4-FFF2-40B4-BE49-F238E27FC236}">
                    <a16:creationId xmlns:a16="http://schemas.microsoft.com/office/drawing/2014/main" id="{6A735005-DA7E-69B4-51B0-C036EFF93DE7}"/>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7955;p288">
                <a:extLst>
                  <a:ext uri="{FF2B5EF4-FFF2-40B4-BE49-F238E27FC236}">
                    <a16:creationId xmlns:a16="http://schemas.microsoft.com/office/drawing/2014/main" id="{1F8F2064-459B-2278-AA3D-4B1DD2CD3B77}"/>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7956;p288">
                <a:extLst>
                  <a:ext uri="{FF2B5EF4-FFF2-40B4-BE49-F238E27FC236}">
                    <a16:creationId xmlns:a16="http://schemas.microsoft.com/office/drawing/2014/main" id="{9E768EBE-D3DE-8ACA-0655-FBFD946216D5}"/>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7" name="Google Shape;7956;p288">
              <a:extLst>
                <a:ext uri="{FF2B5EF4-FFF2-40B4-BE49-F238E27FC236}">
                  <a16:creationId xmlns:a16="http://schemas.microsoft.com/office/drawing/2014/main" id="{778595D9-AE9D-315D-39B4-5113D869E46D}"/>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56;p288">
              <a:extLst>
                <a:ext uri="{FF2B5EF4-FFF2-40B4-BE49-F238E27FC236}">
                  <a16:creationId xmlns:a16="http://schemas.microsoft.com/office/drawing/2014/main" id="{AF3FEAD3-E9C8-BE80-36BC-FC0C0F871544}"/>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56;p288">
              <a:extLst>
                <a:ext uri="{FF2B5EF4-FFF2-40B4-BE49-F238E27FC236}">
                  <a16:creationId xmlns:a16="http://schemas.microsoft.com/office/drawing/2014/main" id="{4B753657-365E-DA21-EF1F-F389682DD341}"/>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56;p288">
              <a:extLst>
                <a:ext uri="{FF2B5EF4-FFF2-40B4-BE49-F238E27FC236}">
                  <a16:creationId xmlns:a16="http://schemas.microsoft.com/office/drawing/2014/main" id="{88D8A661-DC37-CE74-BBB1-28DB0CCE7E91}"/>
                </a:ext>
              </a:extLst>
            </p:cNvPr>
            <p:cNvSpPr/>
            <p:nvPr/>
          </p:nvSpPr>
          <p:spPr>
            <a:xfrm>
              <a:off x="74654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roup 216">
            <a:extLst>
              <a:ext uri="{FF2B5EF4-FFF2-40B4-BE49-F238E27FC236}">
                <a16:creationId xmlns:a16="http://schemas.microsoft.com/office/drawing/2014/main" id="{A285880C-3E3F-C1CC-1E43-9070CCF0D059}"/>
              </a:ext>
            </a:extLst>
          </p:cNvPr>
          <p:cNvGrpSpPr/>
          <p:nvPr/>
        </p:nvGrpSpPr>
        <p:grpSpPr>
          <a:xfrm>
            <a:off x="914400" y="3366862"/>
            <a:ext cx="2708695" cy="1083478"/>
            <a:chOff x="4776303" y="915705"/>
            <a:chExt cx="3273750" cy="1309500"/>
          </a:xfrm>
        </p:grpSpPr>
        <p:grpSp>
          <p:nvGrpSpPr>
            <p:cNvPr id="218" name="Google Shape;7937;p288">
              <a:extLst>
                <a:ext uri="{FF2B5EF4-FFF2-40B4-BE49-F238E27FC236}">
                  <a16:creationId xmlns:a16="http://schemas.microsoft.com/office/drawing/2014/main" id="{FA715ABA-0594-153E-8A75-B5428849538E}"/>
                </a:ext>
              </a:extLst>
            </p:cNvPr>
            <p:cNvGrpSpPr/>
            <p:nvPr/>
          </p:nvGrpSpPr>
          <p:grpSpPr>
            <a:xfrm>
              <a:off x="4776303" y="915705"/>
              <a:ext cx="3273750" cy="1309500"/>
              <a:chOff x="1759500" y="884250"/>
              <a:chExt cx="5625000" cy="2250000"/>
            </a:xfrm>
          </p:grpSpPr>
          <p:sp>
            <p:nvSpPr>
              <p:cNvPr id="227" name="Google Shape;7938;p288">
                <a:extLst>
                  <a:ext uri="{FF2B5EF4-FFF2-40B4-BE49-F238E27FC236}">
                    <a16:creationId xmlns:a16="http://schemas.microsoft.com/office/drawing/2014/main" id="{1BD9B1D8-1E84-3394-CA08-C4CBBE5107E5}"/>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7940;p288">
                <a:extLst>
                  <a:ext uri="{FF2B5EF4-FFF2-40B4-BE49-F238E27FC236}">
                    <a16:creationId xmlns:a16="http://schemas.microsoft.com/office/drawing/2014/main" id="{CCD160EB-8AD8-6109-DE8B-991A46F9AFEC}"/>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7942;p288">
                <a:extLst>
                  <a:ext uri="{FF2B5EF4-FFF2-40B4-BE49-F238E27FC236}">
                    <a16:creationId xmlns:a16="http://schemas.microsoft.com/office/drawing/2014/main" id="{81A696DE-7965-D0D9-B3D0-4F1EFF5EC362}"/>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7944;p288">
                <a:extLst>
                  <a:ext uri="{FF2B5EF4-FFF2-40B4-BE49-F238E27FC236}">
                    <a16:creationId xmlns:a16="http://schemas.microsoft.com/office/drawing/2014/main" id="{4F0D8570-E777-999A-156E-873F1790EDEA}"/>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7946;p288">
                <a:extLst>
                  <a:ext uri="{FF2B5EF4-FFF2-40B4-BE49-F238E27FC236}">
                    <a16:creationId xmlns:a16="http://schemas.microsoft.com/office/drawing/2014/main" id="{49B0577F-6695-B624-7F9E-E0B73B540E23}"/>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7947;p288">
                <a:extLst>
                  <a:ext uri="{FF2B5EF4-FFF2-40B4-BE49-F238E27FC236}">
                    <a16:creationId xmlns:a16="http://schemas.microsoft.com/office/drawing/2014/main" id="{938162AB-DBAF-E60B-78F8-C59AD93F1ED3}"/>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7949;p288">
                <a:extLst>
                  <a:ext uri="{FF2B5EF4-FFF2-40B4-BE49-F238E27FC236}">
                    <a16:creationId xmlns:a16="http://schemas.microsoft.com/office/drawing/2014/main" id="{1A86ADD6-26F8-146D-0246-7BF511A40974}"/>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7951;p288">
                <a:extLst>
                  <a:ext uri="{FF2B5EF4-FFF2-40B4-BE49-F238E27FC236}">
                    <a16:creationId xmlns:a16="http://schemas.microsoft.com/office/drawing/2014/main" id="{A3CEAF48-0850-A44D-EF6B-13C373232CAE}"/>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7953;p288">
                <a:extLst>
                  <a:ext uri="{FF2B5EF4-FFF2-40B4-BE49-F238E27FC236}">
                    <a16:creationId xmlns:a16="http://schemas.microsoft.com/office/drawing/2014/main" id="{82BD304C-E193-7734-0E5C-53B16541EA6F}"/>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7955;p288">
                <a:extLst>
                  <a:ext uri="{FF2B5EF4-FFF2-40B4-BE49-F238E27FC236}">
                    <a16:creationId xmlns:a16="http://schemas.microsoft.com/office/drawing/2014/main" id="{96992DAF-69A2-2D72-E384-3F5D252465AA}"/>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7956;p288">
                <a:extLst>
                  <a:ext uri="{FF2B5EF4-FFF2-40B4-BE49-F238E27FC236}">
                    <a16:creationId xmlns:a16="http://schemas.microsoft.com/office/drawing/2014/main" id="{16AA464A-A4B6-FD99-7CCB-4457EB10CDDF}"/>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7957;p288">
                <a:extLst>
                  <a:ext uri="{FF2B5EF4-FFF2-40B4-BE49-F238E27FC236}">
                    <a16:creationId xmlns:a16="http://schemas.microsoft.com/office/drawing/2014/main" id="{FF306E74-C1A6-9E20-43CB-68B877BD28EE}"/>
                  </a:ext>
                </a:extLst>
              </p:cNvPr>
              <p:cNvSpPr/>
              <p:nvPr/>
            </p:nvSpPr>
            <p:spPr>
              <a:xfrm>
                <a:off x="1879950" y="2129700"/>
                <a:ext cx="884100" cy="884100"/>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7956;p288">
              <a:extLst>
                <a:ext uri="{FF2B5EF4-FFF2-40B4-BE49-F238E27FC236}">
                  <a16:creationId xmlns:a16="http://schemas.microsoft.com/office/drawing/2014/main" id="{9FB2AD5F-A4D4-9B50-ABF6-3DB9F46C906B}"/>
                </a:ext>
              </a:extLst>
            </p:cNvPr>
            <p:cNvSpPr/>
            <p:nvPr/>
          </p:nvSpPr>
          <p:spPr>
            <a:xfrm>
              <a:off x="55011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7956;p288">
              <a:extLst>
                <a:ext uri="{FF2B5EF4-FFF2-40B4-BE49-F238E27FC236}">
                  <a16:creationId xmlns:a16="http://schemas.microsoft.com/office/drawing/2014/main" id="{0ADB3F80-3167-5DC4-13EE-910720AC5936}"/>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7956;p288">
              <a:extLst>
                <a:ext uri="{FF2B5EF4-FFF2-40B4-BE49-F238E27FC236}">
                  <a16:creationId xmlns:a16="http://schemas.microsoft.com/office/drawing/2014/main" id="{AA0FA6B1-CA20-97AE-1162-1DAEAB84E53D}"/>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7956;p288">
              <a:extLst>
                <a:ext uri="{FF2B5EF4-FFF2-40B4-BE49-F238E27FC236}">
                  <a16:creationId xmlns:a16="http://schemas.microsoft.com/office/drawing/2014/main" id="{8624EB15-04CD-8FA2-083A-1466B5A7FDCC}"/>
                </a:ext>
              </a:extLst>
            </p:cNvPr>
            <p:cNvSpPr/>
            <p:nvPr/>
          </p:nvSpPr>
          <p:spPr>
            <a:xfrm>
              <a:off x="74654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roup 238">
            <a:extLst>
              <a:ext uri="{FF2B5EF4-FFF2-40B4-BE49-F238E27FC236}">
                <a16:creationId xmlns:a16="http://schemas.microsoft.com/office/drawing/2014/main" id="{5F00F1B5-620D-0875-AA08-280887AAF775}"/>
              </a:ext>
            </a:extLst>
          </p:cNvPr>
          <p:cNvGrpSpPr/>
          <p:nvPr/>
        </p:nvGrpSpPr>
        <p:grpSpPr>
          <a:xfrm>
            <a:off x="914400" y="4736207"/>
            <a:ext cx="2708695" cy="1083478"/>
            <a:chOff x="4776303" y="915705"/>
            <a:chExt cx="3273750" cy="1309500"/>
          </a:xfrm>
        </p:grpSpPr>
        <p:grpSp>
          <p:nvGrpSpPr>
            <p:cNvPr id="240" name="Google Shape;7937;p288">
              <a:extLst>
                <a:ext uri="{FF2B5EF4-FFF2-40B4-BE49-F238E27FC236}">
                  <a16:creationId xmlns:a16="http://schemas.microsoft.com/office/drawing/2014/main" id="{8A9920DD-640D-5348-0A21-D98CE2D801C2}"/>
                </a:ext>
              </a:extLst>
            </p:cNvPr>
            <p:cNvGrpSpPr/>
            <p:nvPr/>
          </p:nvGrpSpPr>
          <p:grpSpPr>
            <a:xfrm>
              <a:off x="4776303" y="915705"/>
              <a:ext cx="3273750" cy="1309500"/>
              <a:chOff x="1759500" y="884250"/>
              <a:chExt cx="5625000" cy="2250000"/>
            </a:xfrm>
          </p:grpSpPr>
          <p:sp>
            <p:nvSpPr>
              <p:cNvPr id="249" name="Google Shape;7938;p288">
                <a:extLst>
                  <a:ext uri="{FF2B5EF4-FFF2-40B4-BE49-F238E27FC236}">
                    <a16:creationId xmlns:a16="http://schemas.microsoft.com/office/drawing/2014/main" id="{F5FD0442-AFFE-885F-3D05-96C64326CBB9}"/>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7940;p288">
                <a:extLst>
                  <a:ext uri="{FF2B5EF4-FFF2-40B4-BE49-F238E27FC236}">
                    <a16:creationId xmlns:a16="http://schemas.microsoft.com/office/drawing/2014/main" id="{A6790DA3-1FD9-0EBD-0556-28B34186C1C0}"/>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7942;p288">
                <a:extLst>
                  <a:ext uri="{FF2B5EF4-FFF2-40B4-BE49-F238E27FC236}">
                    <a16:creationId xmlns:a16="http://schemas.microsoft.com/office/drawing/2014/main" id="{05032632-8BAB-90EE-F6D8-EDEC6D500A59}"/>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7944;p288">
                <a:extLst>
                  <a:ext uri="{FF2B5EF4-FFF2-40B4-BE49-F238E27FC236}">
                    <a16:creationId xmlns:a16="http://schemas.microsoft.com/office/drawing/2014/main" id="{0E2CC5AB-6EA9-ED1E-2DC7-8811273D5D69}"/>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7946;p288">
                <a:extLst>
                  <a:ext uri="{FF2B5EF4-FFF2-40B4-BE49-F238E27FC236}">
                    <a16:creationId xmlns:a16="http://schemas.microsoft.com/office/drawing/2014/main" id="{60EF3314-9E59-2EED-09A9-06EE2F5D30D6}"/>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7947;p288">
                <a:extLst>
                  <a:ext uri="{FF2B5EF4-FFF2-40B4-BE49-F238E27FC236}">
                    <a16:creationId xmlns:a16="http://schemas.microsoft.com/office/drawing/2014/main" id="{4890993F-5B31-35C8-405F-3D12807509F9}"/>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7949;p288">
                <a:extLst>
                  <a:ext uri="{FF2B5EF4-FFF2-40B4-BE49-F238E27FC236}">
                    <a16:creationId xmlns:a16="http://schemas.microsoft.com/office/drawing/2014/main" id="{A8968C36-CC55-83B1-2351-CAE8E641D522}"/>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7951;p288">
                <a:extLst>
                  <a:ext uri="{FF2B5EF4-FFF2-40B4-BE49-F238E27FC236}">
                    <a16:creationId xmlns:a16="http://schemas.microsoft.com/office/drawing/2014/main" id="{2C3951A1-B560-892A-1AEE-7ADBFF02F96B}"/>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7953;p288">
                <a:extLst>
                  <a:ext uri="{FF2B5EF4-FFF2-40B4-BE49-F238E27FC236}">
                    <a16:creationId xmlns:a16="http://schemas.microsoft.com/office/drawing/2014/main" id="{7EA80C1F-7B4C-D802-E357-6B1FFA15C5D2}"/>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7955;p288">
                <a:extLst>
                  <a:ext uri="{FF2B5EF4-FFF2-40B4-BE49-F238E27FC236}">
                    <a16:creationId xmlns:a16="http://schemas.microsoft.com/office/drawing/2014/main" id="{A67F811A-CBC5-45B9-5660-585E12C738A9}"/>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7956;p288">
                <a:extLst>
                  <a:ext uri="{FF2B5EF4-FFF2-40B4-BE49-F238E27FC236}">
                    <a16:creationId xmlns:a16="http://schemas.microsoft.com/office/drawing/2014/main" id="{080AC17F-7916-BC2B-7018-AB398E70346C}"/>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7957;p288">
                <a:extLst>
                  <a:ext uri="{FF2B5EF4-FFF2-40B4-BE49-F238E27FC236}">
                    <a16:creationId xmlns:a16="http://schemas.microsoft.com/office/drawing/2014/main" id="{162362F1-BA39-B26A-B89C-FE7070D5BC66}"/>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41" name="Google Shape;7956;p288">
              <a:extLst>
                <a:ext uri="{FF2B5EF4-FFF2-40B4-BE49-F238E27FC236}">
                  <a16:creationId xmlns:a16="http://schemas.microsoft.com/office/drawing/2014/main" id="{ECA918C6-9429-E4D3-958C-2ED013A6174B}"/>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7957;p288">
              <a:extLst>
                <a:ext uri="{FF2B5EF4-FFF2-40B4-BE49-F238E27FC236}">
                  <a16:creationId xmlns:a16="http://schemas.microsoft.com/office/drawing/2014/main" id="{F94FF80E-B51A-95D4-999F-7485503E8B4A}"/>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7956;p288">
              <a:extLst>
                <a:ext uri="{FF2B5EF4-FFF2-40B4-BE49-F238E27FC236}">
                  <a16:creationId xmlns:a16="http://schemas.microsoft.com/office/drawing/2014/main" id="{8D5D1F0C-B1F6-F538-383D-F75A043BB90E}"/>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7957;p288">
              <a:extLst>
                <a:ext uri="{FF2B5EF4-FFF2-40B4-BE49-F238E27FC236}">
                  <a16:creationId xmlns:a16="http://schemas.microsoft.com/office/drawing/2014/main" id="{3875E0E2-1DB8-8DFD-5AB3-AD1A71859C6B}"/>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7956;p288">
              <a:extLst>
                <a:ext uri="{FF2B5EF4-FFF2-40B4-BE49-F238E27FC236}">
                  <a16:creationId xmlns:a16="http://schemas.microsoft.com/office/drawing/2014/main" id="{76431C70-0B5B-FB41-EFBC-7BA36B8A2B0F}"/>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7956;p288">
              <a:extLst>
                <a:ext uri="{FF2B5EF4-FFF2-40B4-BE49-F238E27FC236}">
                  <a16:creationId xmlns:a16="http://schemas.microsoft.com/office/drawing/2014/main" id="{39D2764F-E9C6-2212-78C2-A96848A2C084}"/>
                </a:ext>
              </a:extLst>
            </p:cNvPr>
            <p:cNvSpPr/>
            <p:nvPr/>
          </p:nvSpPr>
          <p:spPr>
            <a:xfrm>
              <a:off x="7465405" y="98580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roup 260">
            <a:extLst>
              <a:ext uri="{FF2B5EF4-FFF2-40B4-BE49-F238E27FC236}">
                <a16:creationId xmlns:a16="http://schemas.microsoft.com/office/drawing/2014/main" id="{6A653201-BD75-290C-8384-6FFF19F27C0D}"/>
              </a:ext>
            </a:extLst>
          </p:cNvPr>
          <p:cNvGrpSpPr/>
          <p:nvPr/>
        </p:nvGrpSpPr>
        <p:grpSpPr>
          <a:xfrm>
            <a:off x="7422160" y="2004865"/>
            <a:ext cx="2708695" cy="1083478"/>
            <a:chOff x="4776303" y="915705"/>
            <a:chExt cx="3273750" cy="1309500"/>
          </a:xfrm>
        </p:grpSpPr>
        <p:grpSp>
          <p:nvGrpSpPr>
            <p:cNvPr id="262" name="Google Shape;7937;p288">
              <a:extLst>
                <a:ext uri="{FF2B5EF4-FFF2-40B4-BE49-F238E27FC236}">
                  <a16:creationId xmlns:a16="http://schemas.microsoft.com/office/drawing/2014/main" id="{E4A86DAE-F84C-9A00-2EF4-379BAF606867}"/>
                </a:ext>
              </a:extLst>
            </p:cNvPr>
            <p:cNvGrpSpPr/>
            <p:nvPr/>
          </p:nvGrpSpPr>
          <p:grpSpPr>
            <a:xfrm>
              <a:off x="4776303" y="915705"/>
              <a:ext cx="3273750" cy="1309500"/>
              <a:chOff x="1759500" y="884250"/>
              <a:chExt cx="5625000" cy="2250000"/>
            </a:xfrm>
          </p:grpSpPr>
          <p:sp>
            <p:nvSpPr>
              <p:cNvPr id="271" name="Google Shape;7938;p288">
                <a:extLst>
                  <a:ext uri="{FF2B5EF4-FFF2-40B4-BE49-F238E27FC236}">
                    <a16:creationId xmlns:a16="http://schemas.microsoft.com/office/drawing/2014/main" id="{747C1F76-1A60-49CF-E80C-966F44D95D59}"/>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7940;p288">
                <a:extLst>
                  <a:ext uri="{FF2B5EF4-FFF2-40B4-BE49-F238E27FC236}">
                    <a16:creationId xmlns:a16="http://schemas.microsoft.com/office/drawing/2014/main" id="{77271664-D20C-3377-268F-C9C186032CB7}"/>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7942;p288">
                <a:extLst>
                  <a:ext uri="{FF2B5EF4-FFF2-40B4-BE49-F238E27FC236}">
                    <a16:creationId xmlns:a16="http://schemas.microsoft.com/office/drawing/2014/main" id="{C52FF4D9-236A-6FC6-9F53-B114BD024BC3}"/>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7944;p288">
                <a:extLst>
                  <a:ext uri="{FF2B5EF4-FFF2-40B4-BE49-F238E27FC236}">
                    <a16:creationId xmlns:a16="http://schemas.microsoft.com/office/drawing/2014/main" id="{2D78BEA0-CFA0-6176-B87B-5728434B1C1A}"/>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7946;p288">
                <a:extLst>
                  <a:ext uri="{FF2B5EF4-FFF2-40B4-BE49-F238E27FC236}">
                    <a16:creationId xmlns:a16="http://schemas.microsoft.com/office/drawing/2014/main" id="{E2EF9F37-972D-20A3-FE4D-DCFE578ED12F}"/>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7947;p288">
                <a:extLst>
                  <a:ext uri="{FF2B5EF4-FFF2-40B4-BE49-F238E27FC236}">
                    <a16:creationId xmlns:a16="http://schemas.microsoft.com/office/drawing/2014/main" id="{A176F9B1-3047-BA04-8CF8-CBA0EC7ED0DB}"/>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7949;p288">
                <a:extLst>
                  <a:ext uri="{FF2B5EF4-FFF2-40B4-BE49-F238E27FC236}">
                    <a16:creationId xmlns:a16="http://schemas.microsoft.com/office/drawing/2014/main" id="{07524C77-7636-B8EC-8906-63780E162DCC}"/>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7951;p288">
                <a:extLst>
                  <a:ext uri="{FF2B5EF4-FFF2-40B4-BE49-F238E27FC236}">
                    <a16:creationId xmlns:a16="http://schemas.microsoft.com/office/drawing/2014/main" id="{639C8AA8-A201-BAFC-EAA7-35F34BAD56A9}"/>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7953;p288">
                <a:extLst>
                  <a:ext uri="{FF2B5EF4-FFF2-40B4-BE49-F238E27FC236}">
                    <a16:creationId xmlns:a16="http://schemas.microsoft.com/office/drawing/2014/main" id="{37C14A52-8837-710F-F010-A29E1E085070}"/>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7955;p288">
                <a:extLst>
                  <a:ext uri="{FF2B5EF4-FFF2-40B4-BE49-F238E27FC236}">
                    <a16:creationId xmlns:a16="http://schemas.microsoft.com/office/drawing/2014/main" id="{CF97F6DB-2AF2-C85B-6B07-968D42D8F7D1}"/>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7956;p288">
                <a:extLst>
                  <a:ext uri="{FF2B5EF4-FFF2-40B4-BE49-F238E27FC236}">
                    <a16:creationId xmlns:a16="http://schemas.microsoft.com/office/drawing/2014/main" id="{B3C1B0A5-640C-3036-AE32-283140F67744}"/>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7957;p288">
                <a:extLst>
                  <a:ext uri="{FF2B5EF4-FFF2-40B4-BE49-F238E27FC236}">
                    <a16:creationId xmlns:a16="http://schemas.microsoft.com/office/drawing/2014/main" id="{4225F662-1C64-7BBA-62CA-C477898384E8}"/>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63" name="Google Shape;7956;p288">
              <a:extLst>
                <a:ext uri="{FF2B5EF4-FFF2-40B4-BE49-F238E27FC236}">
                  <a16:creationId xmlns:a16="http://schemas.microsoft.com/office/drawing/2014/main" id="{550AB468-9FD2-871C-0FC9-CF728791BDB7}"/>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7957;p288">
              <a:extLst>
                <a:ext uri="{FF2B5EF4-FFF2-40B4-BE49-F238E27FC236}">
                  <a16:creationId xmlns:a16="http://schemas.microsoft.com/office/drawing/2014/main" id="{C1DD7964-51D2-5A4B-7CF5-5419EA3F0623}"/>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7956;p288">
              <a:extLst>
                <a:ext uri="{FF2B5EF4-FFF2-40B4-BE49-F238E27FC236}">
                  <a16:creationId xmlns:a16="http://schemas.microsoft.com/office/drawing/2014/main" id="{02E4A6AF-EA7B-6259-8270-FA621B981FDD}"/>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7957;p288">
              <a:extLst>
                <a:ext uri="{FF2B5EF4-FFF2-40B4-BE49-F238E27FC236}">
                  <a16:creationId xmlns:a16="http://schemas.microsoft.com/office/drawing/2014/main" id="{E23398CF-120A-6B06-FCA0-C38206578FD4}"/>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roup 282">
            <a:extLst>
              <a:ext uri="{FF2B5EF4-FFF2-40B4-BE49-F238E27FC236}">
                <a16:creationId xmlns:a16="http://schemas.microsoft.com/office/drawing/2014/main" id="{867158B1-778D-4122-8FF2-7806555ECBC0}"/>
              </a:ext>
            </a:extLst>
          </p:cNvPr>
          <p:cNvGrpSpPr/>
          <p:nvPr/>
        </p:nvGrpSpPr>
        <p:grpSpPr>
          <a:xfrm>
            <a:off x="7422160" y="3366862"/>
            <a:ext cx="2708695" cy="1083478"/>
            <a:chOff x="4776303" y="915705"/>
            <a:chExt cx="3273750" cy="1309500"/>
          </a:xfrm>
        </p:grpSpPr>
        <p:grpSp>
          <p:nvGrpSpPr>
            <p:cNvPr id="284" name="Google Shape;7937;p288">
              <a:extLst>
                <a:ext uri="{FF2B5EF4-FFF2-40B4-BE49-F238E27FC236}">
                  <a16:creationId xmlns:a16="http://schemas.microsoft.com/office/drawing/2014/main" id="{A8DB4ADA-D430-B581-152A-8EC79ACEE442}"/>
                </a:ext>
              </a:extLst>
            </p:cNvPr>
            <p:cNvGrpSpPr/>
            <p:nvPr/>
          </p:nvGrpSpPr>
          <p:grpSpPr>
            <a:xfrm>
              <a:off x="4776303" y="915705"/>
              <a:ext cx="3273750" cy="1309500"/>
              <a:chOff x="1759500" y="884250"/>
              <a:chExt cx="5625000" cy="2250000"/>
            </a:xfrm>
          </p:grpSpPr>
          <p:sp>
            <p:nvSpPr>
              <p:cNvPr id="293" name="Google Shape;7938;p288">
                <a:extLst>
                  <a:ext uri="{FF2B5EF4-FFF2-40B4-BE49-F238E27FC236}">
                    <a16:creationId xmlns:a16="http://schemas.microsoft.com/office/drawing/2014/main" id="{6ADD925C-4E5F-15E7-A436-12F00EE43BA5}"/>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7940;p288">
                <a:extLst>
                  <a:ext uri="{FF2B5EF4-FFF2-40B4-BE49-F238E27FC236}">
                    <a16:creationId xmlns:a16="http://schemas.microsoft.com/office/drawing/2014/main" id="{56EF6611-121A-2F7D-5570-8FA8BB6A013A}"/>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7942;p288">
                <a:extLst>
                  <a:ext uri="{FF2B5EF4-FFF2-40B4-BE49-F238E27FC236}">
                    <a16:creationId xmlns:a16="http://schemas.microsoft.com/office/drawing/2014/main" id="{E46A2D27-20DB-0167-4582-34786CB54F23}"/>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7944;p288">
                <a:extLst>
                  <a:ext uri="{FF2B5EF4-FFF2-40B4-BE49-F238E27FC236}">
                    <a16:creationId xmlns:a16="http://schemas.microsoft.com/office/drawing/2014/main" id="{9BA218ED-E50C-6BCB-1D67-1BA344B42B0A}"/>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7946;p288">
                <a:extLst>
                  <a:ext uri="{FF2B5EF4-FFF2-40B4-BE49-F238E27FC236}">
                    <a16:creationId xmlns:a16="http://schemas.microsoft.com/office/drawing/2014/main" id="{90016ADD-097C-15E0-9FB0-0D933CDC132A}"/>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7947;p288">
                <a:extLst>
                  <a:ext uri="{FF2B5EF4-FFF2-40B4-BE49-F238E27FC236}">
                    <a16:creationId xmlns:a16="http://schemas.microsoft.com/office/drawing/2014/main" id="{1B8AC7F3-0F85-5989-DF13-AE208B65F578}"/>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7949;p288">
                <a:extLst>
                  <a:ext uri="{FF2B5EF4-FFF2-40B4-BE49-F238E27FC236}">
                    <a16:creationId xmlns:a16="http://schemas.microsoft.com/office/drawing/2014/main" id="{E79B50D6-832F-7E4E-8389-E77D76D52B59}"/>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7951;p288">
                <a:extLst>
                  <a:ext uri="{FF2B5EF4-FFF2-40B4-BE49-F238E27FC236}">
                    <a16:creationId xmlns:a16="http://schemas.microsoft.com/office/drawing/2014/main" id="{57891A93-950B-FACF-9FC1-6AE843434B67}"/>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7953;p288">
                <a:extLst>
                  <a:ext uri="{FF2B5EF4-FFF2-40B4-BE49-F238E27FC236}">
                    <a16:creationId xmlns:a16="http://schemas.microsoft.com/office/drawing/2014/main" id="{B4C933EC-C11E-30D8-C60A-9F5DCC9F41D6}"/>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7955;p288">
                <a:extLst>
                  <a:ext uri="{FF2B5EF4-FFF2-40B4-BE49-F238E27FC236}">
                    <a16:creationId xmlns:a16="http://schemas.microsoft.com/office/drawing/2014/main" id="{64C3556F-E731-147C-B16E-92357A9789ED}"/>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7956;p288">
                <a:extLst>
                  <a:ext uri="{FF2B5EF4-FFF2-40B4-BE49-F238E27FC236}">
                    <a16:creationId xmlns:a16="http://schemas.microsoft.com/office/drawing/2014/main" id="{3EF7957F-7114-22E0-FBCB-EA09621445D6}"/>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7957;p288">
                <a:extLst>
                  <a:ext uri="{FF2B5EF4-FFF2-40B4-BE49-F238E27FC236}">
                    <a16:creationId xmlns:a16="http://schemas.microsoft.com/office/drawing/2014/main" id="{1156BAC5-89A2-73F0-F038-90F461687CEB}"/>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85" name="Google Shape;7956;p288">
              <a:extLst>
                <a:ext uri="{FF2B5EF4-FFF2-40B4-BE49-F238E27FC236}">
                  <a16:creationId xmlns:a16="http://schemas.microsoft.com/office/drawing/2014/main" id="{5A13EB88-2422-7CD1-6A8F-012589EBBCC3}"/>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7957;p288">
              <a:extLst>
                <a:ext uri="{FF2B5EF4-FFF2-40B4-BE49-F238E27FC236}">
                  <a16:creationId xmlns:a16="http://schemas.microsoft.com/office/drawing/2014/main" id="{666A6ED3-C0D9-23BB-74BA-C5BE6D0FBC34}"/>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7956;p288">
              <a:extLst>
                <a:ext uri="{FF2B5EF4-FFF2-40B4-BE49-F238E27FC236}">
                  <a16:creationId xmlns:a16="http://schemas.microsoft.com/office/drawing/2014/main" id="{2732C02E-E632-AFD2-456D-8FD7E0A30277}"/>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7956;p288">
              <a:extLst>
                <a:ext uri="{FF2B5EF4-FFF2-40B4-BE49-F238E27FC236}">
                  <a16:creationId xmlns:a16="http://schemas.microsoft.com/office/drawing/2014/main" id="{31D131A0-4FE7-7BEC-3759-788F38D6D12B}"/>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 name="Group 304">
            <a:extLst>
              <a:ext uri="{FF2B5EF4-FFF2-40B4-BE49-F238E27FC236}">
                <a16:creationId xmlns:a16="http://schemas.microsoft.com/office/drawing/2014/main" id="{7316782E-FF28-1114-9EC1-8308C74704E3}"/>
              </a:ext>
            </a:extLst>
          </p:cNvPr>
          <p:cNvGrpSpPr/>
          <p:nvPr/>
        </p:nvGrpSpPr>
        <p:grpSpPr>
          <a:xfrm>
            <a:off x="7422160" y="4736207"/>
            <a:ext cx="2708695" cy="1083478"/>
            <a:chOff x="4776303" y="915705"/>
            <a:chExt cx="3273750" cy="1309500"/>
          </a:xfrm>
        </p:grpSpPr>
        <p:grpSp>
          <p:nvGrpSpPr>
            <p:cNvPr id="306" name="Google Shape;7937;p288">
              <a:extLst>
                <a:ext uri="{FF2B5EF4-FFF2-40B4-BE49-F238E27FC236}">
                  <a16:creationId xmlns:a16="http://schemas.microsoft.com/office/drawing/2014/main" id="{28E41375-3253-E826-8F07-355EE96BCB09}"/>
                </a:ext>
              </a:extLst>
            </p:cNvPr>
            <p:cNvGrpSpPr/>
            <p:nvPr/>
          </p:nvGrpSpPr>
          <p:grpSpPr>
            <a:xfrm>
              <a:off x="4776303" y="915705"/>
              <a:ext cx="3273750" cy="1309500"/>
              <a:chOff x="1759500" y="884250"/>
              <a:chExt cx="5625000" cy="2250000"/>
            </a:xfrm>
          </p:grpSpPr>
          <p:sp>
            <p:nvSpPr>
              <p:cNvPr id="315" name="Google Shape;7938;p288">
                <a:extLst>
                  <a:ext uri="{FF2B5EF4-FFF2-40B4-BE49-F238E27FC236}">
                    <a16:creationId xmlns:a16="http://schemas.microsoft.com/office/drawing/2014/main" id="{744C8C11-15BF-9D8C-B7CE-0DDE90886B37}"/>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7940;p288">
                <a:extLst>
                  <a:ext uri="{FF2B5EF4-FFF2-40B4-BE49-F238E27FC236}">
                    <a16:creationId xmlns:a16="http://schemas.microsoft.com/office/drawing/2014/main" id="{235845AF-B8F6-3251-B93F-F8BFF94E1F5C}"/>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7942;p288">
                <a:extLst>
                  <a:ext uri="{FF2B5EF4-FFF2-40B4-BE49-F238E27FC236}">
                    <a16:creationId xmlns:a16="http://schemas.microsoft.com/office/drawing/2014/main" id="{62959D5F-8A7D-953B-F0F3-8D0B6BEA6C6B}"/>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7944;p288">
                <a:extLst>
                  <a:ext uri="{FF2B5EF4-FFF2-40B4-BE49-F238E27FC236}">
                    <a16:creationId xmlns:a16="http://schemas.microsoft.com/office/drawing/2014/main" id="{9E83B97B-5602-C71A-0672-A5A2E9EA3D58}"/>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7946;p288">
                <a:extLst>
                  <a:ext uri="{FF2B5EF4-FFF2-40B4-BE49-F238E27FC236}">
                    <a16:creationId xmlns:a16="http://schemas.microsoft.com/office/drawing/2014/main" id="{89A1B775-8A59-9D55-2B76-778BFA83D31B}"/>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7947;p288">
                <a:extLst>
                  <a:ext uri="{FF2B5EF4-FFF2-40B4-BE49-F238E27FC236}">
                    <a16:creationId xmlns:a16="http://schemas.microsoft.com/office/drawing/2014/main" id="{E1B62A1B-7280-61BF-A363-F0F3E4947017}"/>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7949;p288">
                <a:extLst>
                  <a:ext uri="{FF2B5EF4-FFF2-40B4-BE49-F238E27FC236}">
                    <a16:creationId xmlns:a16="http://schemas.microsoft.com/office/drawing/2014/main" id="{DF137016-79A5-0909-2607-1CD5C8C90C17}"/>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7951;p288">
                <a:extLst>
                  <a:ext uri="{FF2B5EF4-FFF2-40B4-BE49-F238E27FC236}">
                    <a16:creationId xmlns:a16="http://schemas.microsoft.com/office/drawing/2014/main" id="{D28BBD3A-90FD-9105-5C0C-5388987C8C73}"/>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7953;p288">
                <a:extLst>
                  <a:ext uri="{FF2B5EF4-FFF2-40B4-BE49-F238E27FC236}">
                    <a16:creationId xmlns:a16="http://schemas.microsoft.com/office/drawing/2014/main" id="{BF3CBD12-B8F7-CC25-6497-E80A643F3486}"/>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7955;p288">
                <a:extLst>
                  <a:ext uri="{FF2B5EF4-FFF2-40B4-BE49-F238E27FC236}">
                    <a16:creationId xmlns:a16="http://schemas.microsoft.com/office/drawing/2014/main" id="{F4126A9A-1091-F1D3-3D23-ADC579B2070C}"/>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7956;p288">
                <a:extLst>
                  <a:ext uri="{FF2B5EF4-FFF2-40B4-BE49-F238E27FC236}">
                    <a16:creationId xmlns:a16="http://schemas.microsoft.com/office/drawing/2014/main" id="{C7531CA1-902C-1BFF-B761-EF34901B57B4}"/>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6" name="Google Shape;7957;p288">
                <a:extLst>
                  <a:ext uri="{FF2B5EF4-FFF2-40B4-BE49-F238E27FC236}">
                    <a16:creationId xmlns:a16="http://schemas.microsoft.com/office/drawing/2014/main" id="{6D93CCB0-DDA1-9893-57FA-641B2B278EEC}"/>
                  </a:ext>
                </a:extLst>
              </p:cNvPr>
              <p:cNvSpPr/>
              <p:nvPr/>
            </p:nvSpPr>
            <p:spPr>
              <a:xfrm>
                <a:off x="1879950" y="2129700"/>
                <a:ext cx="884100" cy="884100"/>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8" name="Google Shape;7957;p288">
              <a:extLst>
                <a:ext uri="{FF2B5EF4-FFF2-40B4-BE49-F238E27FC236}">
                  <a16:creationId xmlns:a16="http://schemas.microsoft.com/office/drawing/2014/main" id="{C73C5FBB-C6D2-1474-6039-F48ED6F06969}"/>
                </a:ext>
              </a:extLst>
            </p:cNvPr>
            <p:cNvSpPr/>
            <p:nvPr/>
          </p:nvSpPr>
          <p:spPr>
            <a:xfrm>
              <a:off x="55011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7957;p288">
              <a:extLst>
                <a:ext uri="{FF2B5EF4-FFF2-40B4-BE49-F238E27FC236}">
                  <a16:creationId xmlns:a16="http://schemas.microsoft.com/office/drawing/2014/main" id="{E9172192-B214-5560-45F7-A690AAFC7C0A}"/>
                </a:ext>
              </a:extLst>
            </p:cNvPr>
            <p:cNvSpPr/>
            <p:nvPr/>
          </p:nvSpPr>
          <p:spPr>
            <a:xfrm>
              <a:off x="61559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7957;p288">
              <a:extLst>
                <a:ext uri="{FF2B5EF4-FFF2-40B4-BE49-F238E27FC236}">
                  <a16:creationId xmlns:a16="http://schemas.microsoft.com/office/drawing/2014/main" id="{3CAD3DF6-CF86-5E01-DE1D-6C4172985870}"/>
                </a:ext>
              </a:extLst>
            </p:cNvPr>
            <p:cNvSpPr/>
            <p:nvPr/>
          </p:nvSpPr>
          <p:spPr>
            <a:xfrm>
              <a:off x="681065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7957;p288">
              <a:extLst>
                <a:ext uri="{FF2B5EF4-FFF2-40B4-BE49-F238E27FC236}">
                  <a16:creationId xmlns:a16="http://schemas.microsoft.com/office/drawing/2014/main" id="{45229824-00B1-703D-DC13-1AD18EA09714}"/>
                </a:ext>
              </a:extLst>
            </p:cNvPr>
            <p:cNvSpPr/>
            <p:nvPr/>
          </p:nvSpPr>
          <p:spPr>
            <a:xfrm>
              <a:off x="7465405" y="1640557"/>
              <a:ext cx="514546" cy="514546"/>
            </a:xfrm>
            <a:prstGeom prst="ellipse">
              <a:avLst/>
            </a:prstGeom>
            <a:solidFill>
              <a:srgbClr val="FF0000"/>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327" name="TextBox 326">
                <a:extLst>
                  <a:ext uri="{FF2B5EF4-FFF2-40B4-BE49-F238E27FC236}">
                    <a16:creationId xmlns:a16="http://schemas.microsoft.com/office/drawing/2014/main" id="{4EA452FE-FC21-97CE-EB9E-35C9DE9975AA}"/>
                  </a:ext>
                </a:extLst>
              </p:cNvPr>
              <p:cNvSpPr txBox="1"/>
              <p:nvPr/>
            </p:nvSpPr>
            <p:spPr>
              <a:xfrm>
                <a:off x="4699791" y="4905061"/>
                <a:ext cx="1721625"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6+0=6 </m:t>
                      </m:r>
                    </m:oMath>
                  </m:oMathPara>
                </a14:m>
                <a:endParaRPr lang="en-US" sz="2800" dirty="0"/>
              </a:p>
            </p:txBody>
          </p:sp>
        </mc:Choice>
        <mc:Fallback xmlns="">
          <p:sp>
            <p:nvSpPr>
              <p:cNvPr id="327" name="TextBox 326">
                <a:extLst>
                  <a:ext uri="{FF2B5EF4-FFF2-40B4-BE49-F238E27FC236}">
                    <a16:creationId xmlns:a16="http://schemas.microsoft.com/office/drawing/2014/main" id="{4EA452FE-FC21-97CE-EB9E-35C9DE9975AA}"/>
                  </a:ext>
                </a:extLst>
              </p:cNvPr>
              <p:cNvSpPr txBox="1">
                <a:spLocks noRot="1" noChangeAspect="1" noMove="1" noResize="1" noEditPoints="1" noAdjustHandles="1" noChangeArrowheads="1" noChangeShapeType="1" noTextEdit="1"/>
              </p:cNvSpPr>
              <p:nvPr/>
            </p:nvSpPr>
            <p:spPr>
              <a:xfrm>
                <a:off x="4699791" y="4905061"/>
                <a:ext cx="1721625" cy="430887"/>
              </a:xfrm>
              <a:prstGeom prst="rect">
                <a:avLst/>
              </a:prstGeom>
              <a:blipFill>
                <a:blip r:embed="rId6"/>
                <a:stretch>
                  <a:fillRect l="-6475" t="-2632" r="-7194" b="-28947"/>
                </a:stretch>
              </a:blipFill>
              <a:ln w="38100">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4816314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and Round Single Corner of Rectangle 3">
            <a:extLst>
              <a:ext uri="{FF2B5EF4-FFF2-40B4-BE49-F238E27FC236}">
                <a16:creationId xmlns:a16="http://schemas.microsoft.com/office/drawing/2014/main" id="{466E1FCE-AB9F-DFE8-9520-CD9ECA122107}"/>
              </a:ext>
            </a:extLst>
          </p:cNvPr>
          <p:cNvSpPr/>
          <p:nvPr/>
        </p:nvSpPr>
        <p:spPr>
          <a:xfrm>
            <a:off x="1496569" y="2501201"/>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1</a:t>
            </a:r>
          </a:p>
        </p:txBody>
      </p:sp>
      <p:sp>
        <p:nvSpPr>
          <p:cNvPr id="5" name="Snip and Round Single Corner of Rectangle 4">
            <a:extLst>
              <a:ext uri="{FF2B5EF4-FFF2-40B4-BE49-F238E27FC236}">
                <a16:creationId xmlns:a16="http://schemas.microsoft.com/office/drawing/2014/main" id="{7C982C17-9B29-17E2-5E53-F1E380ED4828}"/>
              </a:ext>
            </a:extLst>
          </p:cNvPr>
          <p:cNvSpPr/>
          <p:nvPr/>
        </p:nvSpPr>
        <p:spPr>
          <a:xfrm>
            <a:off x="2482985"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2</a:t>
            </a:r>
          </a:p>
        </p:txBody>
      </p:sp>
      <p:sp>
        <p:nvSpPr>
          <p:cNvPr id="6" name="Snip and Round Single Corner of Rectangle 5">
            <a:extLst>
              <a:ext uri="{FF2B5EF4-FFF2-40B4-BE49-F238E27FC236}">
                <a16:creationId xmlns:a16="http://schemas.microsoft.com/office/drawing/2014/main" id="{938F558A-FA65-5CCB-A3A7-B98874DAF57E}"/>
              </a:ext>
            </a:extLst>
          </p:cNvPr>
          <p:cNvSpPr/>
          <p:nvPr/>
        </p:nvSpPr>
        <p:spPr>
          <a:xfrm>
            <a:off x="3469402"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3</a:t>
            </a:r>
          </a:p>
        </p:txBody>
      </p:sp>
      <p:sp>
        <p:nvSpPr>
          <p:cNvPr id="7" name="Snip and Round Single Corner of Rectangle 6">
            <a:extLst>
              <a:ext uri="{FF2B5EF4-FFF2-40B4-BE49-F238E27FC236}">
                <a16:creationId xmlns:a16="http://schemas.microsoft.com/office/drawing/2014/main" id="{E1C33403-2A82-FA21-9E38-3A65911D1AE4}"/>
              </a:ext>
            </a:extLst>
          </p:cNvPr>
          <p:cNvSpPr/>
          <p:nvPr/>
        </p:nvSpPr>
        <p:spPr>
          <a:xfrm>
            <a:off x="4455819" y="2507748"/>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4</a:t>
            </a:r>
          </a:p>
        </p:txBody>
      </p:sp>
      <p:sp>
        <p:nvSpPr>
          <p:cNvPr id="8" name="Snip and Round Single Corner of Rectangle 7">
            <a:extLst>
              <a:ext uri="{FF2B5EF4-FFF2-40B4-BE49-F238E27FC236}">
                <a16:creationId xmlns:a16="http://schemas.microsoft.com/office/drawing/2014/main" id="{AEA6EA65-F802-6ADB-B897-7448E09AB345}"/>
              </a:ext>
            </a:extLst>
          </p:cNvPr>
          <p:cNvSpPr/>
          <p:nvPr/>
        </p:nvSpPr>
        <p:spPr>
          <a:xfrm>
            <a:off x="5442235"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5</a:t>
            </a:r>
          </a:p>
        </p:txBody>
      </p:sp>
      <p:sp>
        <p:nvSpPr>
          <p:cNvPr id="9" name="Snip and Round Single Corner of Rectangle 8">
            <a:extLst>
              <a:ext uri="{FF2B5EF4-FFF2-40B4-BE49-F238E27FC236}">
                <a16:creationId xmlns:a16="http://schemas.microsoft.com/office/drawing/2014/main" id="{08A55EF7-1C54-867A-79B3-AB1E5FBDC69F}"/>
              </a:ext>
            </a:extLst>
          </p:cNvPr>
          <p:cNvSpPr/>
          <p:nvPr/>
        </p:nvSpPr>
        <p:spPr>
          <a:xfrm>
            <a:off x="6428651"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6</a:t>
            </a:r>
          </a:p>
        </p:txBody>
      </p:sp>
      <p:sp>
        <p:nvSpPr>
          <p:cNvPr id="10" name="Snip and Round Single Corner of Rectangle 9">
            <a:extLst>
              <a:ext uri="{FF2B5EF4-FFF2-40B4-BE49-F238E27FC236}">
                <a16:creationId xmlns:a16="http://schemas.microsoft.com/office/drawing/2014/main" id="{665AC662-913D-A23C-3654-72284BD7183D}"/>
              </a:ext>
            </a:extLst>
          </p:cNvPr>
          <p:cNvSpPr/>
          <p:nvPr/>
        </p:nvSpPr>
        <p:spPr>
          <a:xfrm>
            <a:off x="7433031" y="2501201"/>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7</a:t>
            </a:r>
          </a:p>
        </p:txBody>
      </p:sp>
      <p:sp>
        <p:nvSpPr>
          <p:cNvPr id="11" name="Snip and Round Single Corner of Rectangle 10">
            <a:extLst>
              <a:ext uri="{FF2B5EF4-FFF2-40B4-BE49-F238E27FC236}">
                <a16:creationId xmlns:a16="http://schemas.microsoft.com/office/drawing/2014/main" id="{D042F961-357D-649E-88B3-8BB8B63A3FC9}"/>
              </a:ext>
            </a:extLst>
          </p:cNvPr>
          <p:cNvSpPr/>
          <p:nvPr/>
        </p:nvSpPr>
        <p:spPr>
          <a:xfrm>
            <a:off x="8419447"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8</a:t>
            </a:r>
          </a:p>
        </p:txBody>
      </p:sp>
      <p:sp>
        <p:nvSpPr>
          <p:cNvPr id="12" name="Snip and Round Single Corner of Rectangle 11">
            <a:extLst>
              <a:ext uri="{FF2B5EF4-FFF2-40B4-BE49-F238E27FC236}">
                <a16:creationId xmlns:a16="http://schemas.microsoft.com/office/drawing/2014/main" id="{A4AED0D1-34E5-8968-4E7D-9491744073EC}"/>
              </a:ext>
            </a:extLst>
          </p:cNvPr>
          <p:cNvSpPr/>
          <p:nvPr/>
        </p:nvSpPr>
        <p:spPr>
          <a:xfrm>
            <a:off x="9405864" y="2514295"/>
            <a:ext cx="775814" cy="960425"/>
          </a:xfrm>
          <a:prstGeom prst="snip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9</a:t>
            </a:r>
          </a:p>
        </p:txBody>
      </p:sp>
      <p:sp>
        <p:nvSpPr>
          <p:cNvPr id="13" name="Snip and Round Single Corner of Rectangle 12">
            <a:extLst>
              <a:ext uri="{FF2B5EF4-FFF2-40B4-BE49-F238E27FC236}">
                <a16:creationId xmlns:a16="http://schemas.microsoft.com/office/drawing/2014/main" id="{3286D050-DC40-EB81-7664-9135BC1C8BAB}"/>
              </a:ext>
            </a:extLst>
          </p:cNvPr>
          <p:cNvSpPr/>
          <p:nvPr/>
        </p:nvSpPr>
        <p:spPr>
          <a:xfrm>
            <a:off x="1496569" y="3720881"/>
            <a:ext cx="775815" cy="960426"/>
          </a:xfrm>
          <a:prstGeom prst="snip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p:txBody>
      </p:sp>
      <p:sp>
        <p:nvSpPr>
          <p:cNvPr id="14" name="TextBox 13">
            <a:extLst>
              <a:ext uri="{FF2B5EF4-FFF2-40B4-BE49-F238E27FC236}">
                <a16:creationId xmlns:a16="http://schemas.microsoft.com/office/drawing/2014/main" id="{50B1894E-A127-4FCC-49F6-B1A059A422E8}"/>
              </a:ext>
            </a:extLst>
          </p:cNvPr>
          <p:cNvSpPr txBox="1"/>
          <p:nvPr/>
        </p:nvSpPr>
        <p:spPr>
          <a:xfrm>
            <a:off x="2482985" y="3911866"/>
            <a:ext cx="2948243" cy="769441"/>
          </a:xfrm>
          <a:prstGeom prst="rect">
            <a:avLst/>
          </a:prstGeom>
          <a:noFill/>
        </p:spPr>
        <p:txBody>
          <a:bodyPr wrap="none" rtlCol="0">
            <a:spAutoFit/>
          </a:bodyPr>
          <a:lstStyle/>
          <a:p>
            <a:r>
              <a:rPr lang="en-US" sz="4400" dirty="0"/>
              <a:t>+ 20 = 20  </a:t>
            </a:r>
          </a:p>
        </p:txBody>
      </p:sp>
      <p:sp>
        <p:nvSpPr>
          <p:cNvPr id="15" name="Snip and Round Single Corner of Rectangle 14">
            <a:extLst>
              <a:ext uri="{FF2B5EF4-FFF2-40B4-BE49-F238E27FC236}">
                <a16:creationId xmlns:a16="http://schemas.microsoft.com/office/drawing/2014/main" id="{C04D12C1-E56D-FD42-5CA7-2DD0A3D46A98}"/>
              </a:ext>
            </a:extLst>
          </p:cNvPr>
          <p:cNvSpPr/>
          <p:nvPr/>
        </p:nvSpPr>
        <p:spPr>
          <a:xfrm>
            <a:off x="1496569" y="4836254"/>
            <a:ext cx="775815" cy="960426"/>
          </a:xfrm>
          <a:prstGeom prst="snip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p:txBody>
      </p:sp>
      <p:sp>
        <p:nvSpPr>
          <p:cNvPr id="16" name="TextBox 15">
            <a:extLst>
              <a:ext uri="{FF2B5EF4-FFF2-40B4-BE49-F238E27FC236}">
                <a16:creationId xmlns:a16="http://schemas.microsoft.com/office/drawing/2014/main" id="{38FD03E3-B48E-94B5-E175-900DE2A1A179}"/>
              </a:ext>
            </a:extLst>
          </p:cNvPr>
          <p:cNvSpPr txBox="1"/>
          <p:nvPr/>
        </p:nvSpPr>
        <p:spPr>
          <a:xfrm>
            <a:off x="2482985" y="5027239"/>
            <a:ext cx="2666114" cy="769441"/>
          </a:xfrm>
          <a:prstGeom prst="rect">
            <a:avLst/>
          </a:prstGeom>
          <a:noFill/>
        </p:spPr>
        <p:txBody>
          <a:bodyPr wrap="none" rtlCol="0">
            <a:spAutoFit/>
          </a:bodyPr>
          <a:lstStyle/>
          <a:p>
            <a:r>
              <a:rPr lang="en-US" sz="4400" dirty="0"/>
              <a:t>+ 15 = 22</a:t>
            </a:r>
          </a:p>
        </p:txBody>
      </p:sp>
      <p:sp>
        <p:nvSpPr>
          <p:cNvPr id="17" name="Snip and Round Single Corner of Rectangle 16">
            <a:extLst>
              <a:ext uri="{FF2B5EF4-FFF2-40B4-BE49-F238E27FC236}">
                <a16:creationId xmlns:a16="http://schemas.microsoft.com/office/drawing/2014/main" id="{D351C410-D27B-5A91-35FD-1145BB85BF18}"/>
              </a:ext>
            </a:extLst>
          </p:cNvPr>
          <p:cNvSpPr/>
          <p:nvPr/>
        </p:nvSpPr>
        <p:spPr>
          <a:xfrm>
            <a:off x="6961343" y="3720881"/>
            <a:ext cx="775815" cy="960426"/>
          </a:xfrm>
          <a:prstGeom prst="snip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p:txBody>
      </p:sp>
      <p:sp>
        <p:nvSpPr>
          <p:cNvPr id="18" name="TextBox 17">
            <a:extLst>
              <a:ext uri="{FF2B5EF4-FFF2-40B4-BE49-F238E27FC236}">
                <a16:creationId xmlns:a16="http://schemas.microsoft.com/office/drawing/2014/main" id="{BC93333A-9715-43DD-C07B-43311E58F2A0}"/>
              </a:ext>
            </a:extLst>
          </p:cNvPr>
          <p:cNvSpPr txBox="1"/>
          <p:nvPr/>
        </p:nvSpPr>
        <p:spPr>
          <a:xfrm>
            <a:off x="7947759" y="3911866"/>
            <a:ext cx="2153154" cy="769441"/>
          </a:xfrm>
          <a:prstGeom prst="rect">
            <a:avLst/>
          </a:prstGeom>
          <a:noFill/>
        </p:spPr>
        <p:txBody>
          <a:bodyPr wrap="none" rtlCol="0">
            <a:spAutoFit/>
          </a:bodyPr>
          <a:lstStyle/>
          <a:p>
            <a:r>
              <a:rPr lang="en-US" sz="4400" dirty="0"/>
              <a:t>+ 3 = 9 </a:t>
            </a:r>
          </a:p>
        </p:txBody>
      </p:sp>
      <p:sp>
        <p:nvSpPr>
          <p:cNvPr id="19" name="Snip and Round Single Corner of Rectangle 18">
            <a:extLst>
              <a:ext uri="{FF2B5EF4-FFF2-40B4-BE49-F238E27FC236}">
                <a16:creationId xmlns:a16="http://schemas.microsoft.com/office/drawing/2014/main" id="{B4708949-FBC2-D8DC-83DA-CC906FEAB6DF}"/>
              </a:ext>
            </a:extLst>
          </p:cNvPr>
          <p:cNvSpPr/>
          <p:nvPr/>
        </p:nvSpPr>
        <p:spPr>
          <a:xfrm>
            <a:off x="6961343" y="4832306"/>
            <a:ext cx="775815" cy="960426"/>
          </a:xfrm>
          <a:prstGeom prst="snipRound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endParaRPr>
          </a:p>
        </p:txBody>
      </p:sp>
      <p:sp>
        <p:nvSpPr>
          <p:cNvPr id="20" name="TextBox 19">
            <a:extLst>
              <a:ext uri="{FF2B5EF4-FFF2-40B4-BE49-F238E27FC236}">
                <a16:creationId xmlns:a16="http://schemas.microsoft.com/office/drawing/2014/main" id="{6BDF10D7-2787-92D6-64C7-77F2CEF4E2B5}"/>
              </a:ext>
            </a:extLst>
          </p:cNvPr>
          <p:cNvSpPr txBox="1"/>
          <p:nvPr/>
        </p:nvSpPr>
        <p:spPr>
          <a:xfrm>
            <a:off x="7947759" y="5023291"/>
            <a:ext cx="2666114" cy="769441"/>
          </a:xfrm>
          <a:prstGeom prst="rect">
            <a:avLst/>
          </a:prstGeom>
          <a:noFill/>
        </p:spPr>
        <p:txBody>
          <a:bodyPr wrap="none" rtlCol="0">
            <a:spAutoFit/>
          </a:bodyPr>
          <a:lstStyle/>
          <a:p>
            <a:r>
              <a:rPr lang="en-US" sz="4400" dirty="0"/>
              <a:t>+ 32 = 46</a:t>
            </a:r>
          </a:p>
        </p:txBody>
      </p:sp>
      <p:sp>
        <p:nvSpPr>
          <p:cNvPr id="23" name="Content Placeholder 1">
            <a:extLst>
              <a:ext uri="{FF2B5EF4-FFF2-40B4-BE49-F238E27FC236}">
                <a16:creationId xmlns:a16="http://schemas.microsoft.com/office/drawing/2014/main" id="{450888C9-0E47-E528-A777-E74268ECF29F}"/>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If I only use these cards, which equations are impossible?</a:t>
            </a:r>
          </a:p>
        </p:txBody>
      </p:sp>
      <p:sp>
        <p:nvSpPr>
          <p:cNvPr id="24" name="Title 1">
            <a:extLst>
              <a:ext uri="{FF2B5EF4-FFF2-40B4-BE49-F238E27FC236}">
                <a16:creationId xmlns:a16="http://schemas.microsoft.com/office/drawing/2014/main" id="{EAB39946-F227-9949-0F47-1BBD72F9762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232760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1">
                <a:extLst>
                  <a:ext uri="{FF2B5EF4-FFF2-40B4-BE49-F238E27FC236}">
                    <a16:creationId xmlns:a16="http://schemas.microsoft.com/office/drawing/2014/main" id="{8BA1BDF0-44BA-D73B-C4FC-2E798C29C5A2}"/>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14:m>
                  <m:oMath xmlns:m="http://schemas.openxmlformats.org/officeDocument/2006/math">
                    <m:r>
                      <a:rPr lang="en-GB" i="1">
                        <a:latin typeface="Cambria Math" panose="02040503050406030204" pitchFamily="18" charset="0"/>
                      </a:rPr>
                      <m:t>7+7=14</m:t>
                    </m:r>
                  </m:oMath>
                </a14:m>
                <a:r>
                  <a:rPr lang="en-GB" dirty="0"/>
                  <a:t> </a:t>
                </a:r>
              </a:p>
              <a:p>
                <a:pPr marL="0" indent="0">
                  <a:buNone/>
                </a:pPr>
                <a:r>
                  <a:rPr lang="en-GB" dirty="0"/>
                  <a:t>Use this fact to fill in the missing numbers</a:t>
                </a:r>
              </a:p>
              <a:p>
                <a:pPr marL="0" indent="0">
                  <a:buNone/>
                </a:pPr>
                <a:endParaRPr lang="en-GB" dirty="0"/>
              </a:p>
              <a:p>
                <a:pPr marL="0" indent="0">
                  <a:buNone/>
                </a:pPr>
                <a14:m>
                  <m:oMath xmlns:m="http://schemas.openxmlformats.org/officeDocument/2006/math">
                    <m:r>
                      <a:rPr lang="en-GB" i="1">
                        <a:latin typeface="Cambria Math" panose="02040503050406030204" pitchFamily="18" charset="0"/>
                      </a:rPr>
                      <m:t>6+___=14</m:t>
                    </m:r>
                  </m:oMath>
                </a14:m>
                <a:r>
                  <a:rPr lang="en-GB" dirty="0"/>
                  <a:t>		</a:t>
                </a:r>
                <a14:m>
                  <m:oMath xmlns:m="http://schemas.openxmlformats.org/officeDocument/2006/math">
                    <m:r>
                      <a:rPr lang="en-GB" i="1" dirty="0">
                        <a:latin typeface="Cambria Math" panose="02040503050406030204" pitchFamily="18" charset="0"/>
                      </a:rPr>
                      <m:t>6</m:t>
                    </m:r>
                    <m:r>
                      <a:rPr lang="en-GB" i="1">
                        <a:latin typeface="Cambria Math" panose="02040503050406030204" pitchFamily="18" charset="0"/>
                      </a:rPr>
                      <m:t>+___=15</m:t>
                    </m:r>
                  </m:oMath>
                </a14:m>
                <a:r>
                  <a:rPr lang="en-GB" dirty="0"/>
                  <a:t>		</a:t>
                </a:r>
                <a14:m>
                  <m:oMath xmlns:m="http://schemas.openxmlformats.org/officeDocument/2006/math">
                    <m:r>
                      <a:rPr lang="en-GB" dirty="0">
                        <a:latin typeface="Cambria Math" panose="02040503050406030204" pitchFamily="18" charset="0"/>
                      </a:rPr>
                      <m:t>7</m:t>
                    </m:r>
                    <m:r>
                      <a:rPr lang="en-GB" i="1">
                        <a:latin typeface="Cambria Math" panose="02040503050406030204" pitchFamily="18" charset="0"/>
                      </a:rPr>
                      <m:t>+___=13</m:t>
                    </m:r>
                  </m:oMath>
                </a14:m>
                <a:r>
                  <a:rPr lang="en-GB" dirty="0"/>
                  <a:t> </a:t>
                </a:r>
              </a:p>
              <a:p>
                <a:pPr marL="0" indent="0">
                  <a:buNone/>
                </a:pPr>
                <a:r>
                  <a:rPr lang="en-GB" dirty="0"/>
                  <a:t> </a:t>
                </a:r>
              </a:p>
              <a:p>
                <a:pPr marL="0" indent="0">
                  <a:buNone/>
                </a:pPr>
                <a14:m>
                  <m:oMath xmlns:m="http://schemas.openxmlformats.org/officeDocument/2006/math">
                    <m:r>
                      <a:rPr lang="en-GB" i="1">
                        <a:latin typeface="Cambria Math" panose="02040503050406030204" pitchFamily="18" charset="0"/>
                      </a:rPr>
                      <m:t>7+8=___</m:t>
                    </m:r>
                  </m:oMath>
                </a14:m>
                <a:r>
                  <a:rPr lang="en-GB" dirty="0"/>
                  <a:t>			</a:t>
                </a:r>
                <a14:m>
                  <m:oMath xmlns:m="http://schemas.openxmlformats.org/officeDocument/2006/math">
                    <m:r>
                      <a:rPr lang="en-GB" i="1">
                        <a:latin typeface="Cambria Math" panose="02040503050406030204" pitchFamily="18" charset="0"/>
                      </a:rPr>
                      <m:t>___+8=15</m:t>
                    </m:r>
                  </m:oMath>
                </a14:m>
                <a:r>
                  <a:rPr lang="en-GB" dirty="0"/>
                  <a:t> 		</a:t>
                </a:r>
                <a14:m>
                  <m:oMath xmlns:m="http://schemas.openxmlformats.org/officeDocument/2006/math">
                    <m:r>
                      <a:rPr lang="en-GB" i="1">
                        <a:latin typeface="Cambria Math" panose="02040503050406030204" pitchFamily="18" charset="0"/>
                      </a:rPr>
                      <m:t>___+8=13</m:t>
                    </m:r>
                  </m:oMath>
                </a14:m>
                <a:r>
                  <a:rPr lang="en-GB" dirty="0"/>
                  <a:t> </a:t>
                </a:r>
              </a:p>
              <a:p>
                <a:pPr marL="0" indent="0">
                  <a:buNone/>
                </a:pPr>
                <a:endParaRPr lang="en-GB" dirty="0"/>
              </a:p>
              <a:p>
                <a:pPr marL="0" indent="0">
                  <a:buNone/>
                </a:pPr>
                <a14:m>
                  <m:oMath xmlns:m="http://schemas.openxmlformats.org/officeDocument/2006/math">
                    <m:r>
                      <a:rPr lang="en-GB" i="1">
                        <a:latin typeface="Cambria Math" panose="02040503050406030204" pitchFamily="18" charset="0"/>
                      </a:rPr>
                      <m:t>___+7=15</m:t>
                    </m:r>
                  </m:oMath>
                </a14:m>
                <a:r>
                  <a:rPr lang="en-GB" dirty="0"/>
                  <a:t> 		</a:t>
                </a:r>
                <a14:m>
                  <m:oMath xmlns:m="http://schemas.openxmlformats.org/officeDocument/2006/math">
                    <m:r>
                      <a:rPr lang="en-GB">
                        <a:latin typeface="Cambria Math" panose="02040503050406030204" pitchFamily="18" charset="0"/>
                      </a:rPr>
                      <m:t>___</m:t>
                    </m:r>
                    <m:r>
                      <a:rPr lang="en-GB" i="1">
                        <a:latin typeface="Cambria Math" panose="02040503050406030204" pitchFamily="18" charset="0"/>
                      </a:rPr>
                      <m:t>+7=16</m:t>
                    </m:r>
                  </m:oMath>
                </a14:m>
                <a:r>
                  <a:rPr lang="en-GB" dirty="0"/>
                  <a:t>		</a:t>
                </a:r>
                <a14:m>
                  <m:oMath xmlns:m="http://schemas.openxmlformats.org/officeDocument/2006/math">
                    <m:r>
                      <a:rPr lang="en-GB" i="1">
                        <a:latin typeface="Cambria Math" panose="02040503050406030204" pitchFamily="18" charset="0"/>
                      </a:rPr>
                      <m:t>7+___=14</m:t>
                    </m:r>
                  </m:oMath>
                </a14:m>
                <a:endParaRPr lang="en-GB" dirty="0"/>
              </a:p>
            </p:txBody>
          </p:sp>
        </mc:Choice>
        <mc:Fallback xmlns="">
          <p:sp>
            <p:nvSpPr>
              <p:cNvPr id="3" name="Content Placeholder 1">
                <a:extLst>
                  <a:ext uri="{FF2B5EF4-FFF2-40B4-BE49-F238E27FC236}">
                    <a16:creationId xmlns:a16="http://schemas.microsoft.com/office/drawing/2014/main" id="{8BA1BDF0-44BA-D73B-C4FC-2E798C29C5A2}"/>
                  </a:ext>
                </a:extLst>
              </p:cNvPr>
              <p:cNvSpPr txBox="1">
                <a:spLocks noRot="1" noChangeAspect="1" noMove="1" noResize="1" noEditPoints="1" noAdjustHandles="1" noChangeArrowheads="1" noChangeShapeType="1" noTextEdit="1"/>
              </p:cNvSpPr>
              <p:nvPr/>
            </p:nvSpPr>
            <p:spPr>
              <a:xfrm>
                <a:off x="761999" y="1410964"/>
                <a:ext cx="10515600" cy="732905"/>
              </a:xfrm>
              <a:prstGeom prst="rect">
                <a:avLst/>
              </a:prstGeom>
              <a:blipFill>
                <a:blip r:embed="rId4"/>
                <a:stretch>
                  <a:fillRect l="-1327" b="-442373"/>
                </a:stretch>
              </a:blipFill>
            </p:spPr>
            <p:txBody>
              <a:bodyPr/>
              <a:lstStyle/>
              <a:p>
                <a:r>
                  <a:rPr lang="en-US">
                    <a:noFill/>
                  </a:rPr>
                  <a:t> </a:t>
                </a:r>
              </a:p>
            </p:txBody>
          </p:sp>
        </mc:Fallback>
      </mc:AlternateContent>
      <p:sp>
        <p:nvSpPr>
          <p:cNvPr id="4" name="Title 1">
            <a:extLst>
              <a:ext uri="{FF2B5EF4-FFF2-40B4-BE49-F238E27FC236}">
                <a16:creationId xmlns:a16="http://schemas.microsoft.com/office/drawing/2014/main" id="{666C1FCB-BB38-890A-32B7-93EFCEED69C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5535515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36ACC-ED8E-A3C2-5F9C-AE9DFDEEDC50}"/>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736A5A03-C59E-07EE-0532-549A3E21E173}"/>
              </a:ext>
            </a:extLst>
          </p:cNvPr>
          <p:cNvGrpSpPr/>
          <p:nvPr/>
        </p:nvGrpSpPr>
        <p:grpSpPr>
          <a:xfrm rot="16200000">
            <a:off x="691767" y="2799679"/>
            <a:ext cx="2297343" cy="1531562"/>
            <a:chOff x="2436319" y="2567354"/>
            <a:chExt cx="2297343" cy="1531562"/>
          </a:xfrm>
          <a:solidFill>
            <a:schemeClr val="bg1">
              <a:lumMod val="85000"/>
            </a:schemeClr>
          </a:solidFill>
        </p:grpSpPr>
        <p:sp>
          <p:nvSpPr>
            <p:cNvPr id="3" name="Rectangle 2">
              <a:extLst>
                <a:ext uri="{FF2B5EF4-FFF2-40B4-BE49-F238E27FC236}">
                  <a16:creationId xmlns:a16="http://schemas.microsoft.com/office/drawing/2014/main" id="{5CCE8B4E-D1FC-4A3A-55CB-FB7A8047013E}"/>
                </a:ext>
              </a:extLst>
            </p:cNvPr>
            <p:cNvSpPr/>
            <p:nvPr/>
          </p:nvSpPr>
          <p:spPr>
            <a:xfrm>
              <a:off x="3190385" y="2567354"/>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28553B2-667B-4622-2441-FFFBFE49C167}"/>
                </a:ext>
              </a:extLst>
            </p:cNvPr>
            <p:cNvSpPr/>
            <p:nvPr/>
          </p:nvSpPr>
          <p:spPr>
            <a:xfrm>
              <a:off x="2436319" y="2567354"/>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E734BD-0798-0A31-50E6-525930E026F2}"/>
                </a:ext>
              </a:extLst>
            </p:cNvPr>
            <p:cNvSpPr/>
            <p:nvPr/>
          </p:nvSpPr>
          <p:spPr>
            <a:xfrm>
              <a:off x="2436319" y="3333135"/>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8635245-6E39-4EC8-4D8F-C84DA210626A}"/>
                </a:ext>
              </a:extLst>
            </p:cNvPr>
            <p:cNvSpPr/>
            <p:nvPr/>
          </p:nvSpPr>
          <p:spPr>
            <a:xfrm>
              <a:off x="3202100" y="3333134"/>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45297F2-B685-3397-B18A-8E13854D1AF7}"/>
                </a:ext>
              </a:extLst>
            </p:cNvPr>
            <p:cNvSpPr/>
            <p:nvPr/>
          </p:nvSpPr>
          <p:spPr>
            <a:xfrm>
              <a:off x="3967881" y="3333133"/>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972C8EEE-6E73-49B0-7B27-08E80C082176}"/>
              </a:ext>
            </a:extLst>
          </p:cNvPr>
          <p:cNvGrpSpPr/>
          <p:nvPr/>
        </p:nvGrpSpPr>
        <p:grpSpPr>
          <a:xfrm>
            <a:off x="6682916" y="2356181"/>
            <a:ext cx="1531563" cy="3063124"/>
            <a:chOff x="8934117" y="1897438"/>
            <a:chExt cx="1531563" cy="3063124"/>
          </a:xfrm>
          <a:solidFill>
            <a:schemeClr val="bg1">
              <a:lumMod val="85000"/>
            </a:schemeClr>
          </a:solidFill>
        </p:grpSpPr>
        <p:sp>
          <p:nvSpPr>
            <p:cNvPr id="10" name="Rectangle 9">
              <a:extLst>
                <a:ext uri="{FF2B5EF4-FFF2-40B4-BE49-F238E27FC236}">
                  <a16:creationId xmlns:a16="http://schemas.microsoft.com/office/drawing/2014/main" id="{A9E95144-7346-96D6-834D-21F49A986E2B}"/>
                </a:ext>
              </a:extLst>
            </p:cNvPr>
            <p:cNvSpPr/>
            <p:nvPr/>
          </p:nvSpPr>
          <p:spPr>
            <a:xfrm rot="5400000">
              <a:off x="8934117" y="1897438"/>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D96597F-D59B-D731-2739-81A3D8B67540}"/>
                </a:ext>
              </a:extLst>
            </p:cNvPr>
            <p:cNvSpPr/>
            <p:nvPr/>
          </p:nvSpPr>
          <p:spPr>
            <a:xfrm rot="5400000">
              <a:off x="8934117" y="2663219"/>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4A752E4-DB68-A92B-81A3-B01FF43891FF}"/>
                </a:ext>
              </a:extLst>
            </p:cNvPr>
            <p:cNvSpPr/>
            <p:nvPr/>
          </p:nvSpPr>
          <p:spPr>
            <a:xfrm rot="5400000">
              <a:off x="9699899" y="266322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D01FDF5-D2A1-44A4-7CCF-FD4C09CCCB0F}"/>
                </a:ext>
              </a:extLst>
            </p:cNvPr>
            <p:cNvSpPr/>
            <p:nvPr/>
          </p:nvSpPr>
          <p:spPr>
            <a:xfrm rot="5400000">
              <a:off x="9699898" y="3429000"/>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513C6C5-5CA6-B7F3-F6C7-CCF2BD84FC07}"/>
                </a:ext>
              </a:extLst>
            </p:cNvPr>
            <p:cNvSpPr/>
            <p:nvPr/>
          </p:nvSpPr>
          <p:spPr>
            <a:xfrm rot="5400000">
              <a:off x="9699899" y="419478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oup 29">
            <a:extLst>
              <a:ext uri="{FF2B5EF4-FFF2-40B4-BE49-F238E27FC236}">
                <a16:creationId xmlns:a16="http://schemas.microsoft.com/office/drawing/2014/main" id="{FA1E48AA-2467-4F23-AAAD-C376838F8773}"/>
              </a:ext>
            </a:extLst>
          </p:cNvPr>
          <p:cNvGrpSpPr/>
          <p:nvPr/>
        </p:nvGrpSpPr>
        <p:grpSpPr>
          <a:xfrm>
            <a:off x="3878783" y="2416788"/>
            <a:ext cx="1531563" cy="3063122"/>
            <a:chOff x="5588315" y="2567351"/>
            <a:chExt cx="1531563" cy="3063122"/>
          </a:xfrm>
          <a:solidFill>
            <a:schemeClr val="bg1">
              <a:lumMod val="85000"/>
            </a:schemeClr>
          </a:solidFill>
        </p:grpSpPr>
        <p:sp>
          <p:nvSpPr>
            <p:cNvPr id="13" name="Rectangle 12">
              <a:extLst>
                <a:ext uri="{FF2B5EF4-FFF2-40B4-BE49-F238E27FC236}">
                  <a16:creationId xmlns:a16="http://schemas.microsoft.com/office/drawing/2014/main" id="{DBF47FCC-05FE-DE7F-CCAF-6650E0D872A2}"/>
                </a:ext>
              </a:extLst>
            </p:cNvPr>
            <p:cNvSpPr/>
            <p:nvPr/>
          </p:nvSpPr>
          <p:spPr>
            <a:xfrm rot="5400000">
              <a:off x="5588315" y="333313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A1549CB-25D5-DC5D-75C7-95D5E5B29668}"/>
                </a:ext>
              </a:extLst>
            </p:cNvPr>
            <p:cNvSpPr/>
            <p:nvPr/>
          </p:nvSpPr>
          <p:spPr>
            <a:xfrm rot="5400000">
              <a:off x="6354096" y="4864692"/>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98B0EA4-D697-4348-B47E-060A41BEF715}"/>
                </a:ext>
              </a:extLst>
            </p:cNvPr>
            <p:cNvSpPr/>
            <p:nvPr/>
          </p:nvSpPr>
          <p:spPr>
            <a:xfrm rot="5400000">
              <a:off x="6354096" y="333313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694C7C5-2E50-67A4-0BC1-F7949761F331}"/>
                </a:ext>
              </a:extLst>
            </p:cNvPr>
            <p:cNvSpPr/>
            <p:nvPr/>
          </p:nvSpPr>
          <p:spPr>
            <a:xfrm rot="5400000">
              <a:off x="6354097" y="4098912"/>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4E3911A-B070-63EF-0C84-99CDCD782F80}"/>
                </a:ext>
              </a:extLst>
            </p:cNvPr>
            <p:cNvSpPr/>
            <p:nvPr/>
          </p:nvSpPr>
          <p:spPr>
            <a:xfrm rot="5400000">
              <a:off x="6354096" y="256735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itle 1">
            <a:extLst>
              <a:ext uri="{FF2B5EF4-FFF2-40B4-BE49-F238E27FC236}">
                <a16:creationId xmlns:a16="http://schemas.microsoft.com/office/drawing/2014/main" id="{B6A9CEA5-4BFE-529D-2A14-0F3301F0431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29</a:t>
            </a:r>
            <a:endParaRPr lang="en-US" b="1" dirty="0">
              <a:latin typeface="Aptos" panose="020B0004020202020204" pitchFamily="34" charset="0"/>
              <a:cs typeface="Calibri" panose="020F0502020204030204" pitchFamily="34" charset="0"/>
            </a:endParaRPr>
          </a:p>
        </p:txBody>
      </p:sp>
      <p:sp>
        <p:nvSpPr>
          <p:cNvPr id="28" name="Content Placeholder 1">
            <a:extLst>
              <a:ext uri="{FF2B5EF4-FFF2-40B4-BE49-F238E27FC236}">
                <a16:creationId xmlns:a16="http://schemas.microsoft.com/office/drawing/2014/main" id="{141B4729-F28D-10B8-0019-0DF741FB9EE0}"/>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Explain why each pattern could be the odd one out.</a:t>
            </a:r>
          </a:p>
        </p:txBody>
      </p:sp>
      <p:grpSp>
        <p:nvGrpSpPr>
          <p:cNvPr id="36" name="Group 35">
            <a:extLst>
              <a:ext uri="{FF2B5EF4-FFF2-40B4-BE49-F238E27FC236}">
                <a16:creationId xmlns:a16="http://schemas.microsoft.com/office/drawing/2014/main" id="{74B22068-096B-2620-E9FE-7BA1DEAD1038}"/>
              </a:ext>
            </a:extLst>
          </p:cNvPr>
          <p:cNvGrpSpPr/>
          <p:nvPr/>
        </p:nvGrpSpPr>
        <p:grpSpPr>
          <a:xfrm>
            <a:off x="8980258" y="2416789"/>
            <a:ext cx="2297343" cy="2297343"/>
            <a:chOff x="8934117" y="2663219"/>
            <a:chExt cx="2297343" cy="2297343"/>
          </a:xfrm>
          <a:solidFill>
            <a:schemeClr val="bg1">
              <a:lumMod val="85000"/>
            </a:schemeClr>
          </a:solidFill>
        </p:grpSpPr>
        <p:sp>
          <p:nvSpPr>
            <p:cNvPr id="37" name="Rectangle 36">
              <a:extLst>
                <a:ext uri="{FF2B5EF4-FFF2-40B4-BE49-F238E27FC236}">
                  <a16:creationId xmlns:a16="http://schemas.microsoft.com/office/drawing/2014/main" id="{5AB9974B-2789-46E6-61F1-9867A38D1A25}"/>
                </a:ext>
              </a:extLst>
            </p:cNvPr>
            <p:cNvSpPr/>
            <p:nvPr/>
          </p:nvSpPr>
          <p:spPr>
            <a:xfrm rot="5400000">
              <a:off x="10465679" y="4194779"/>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E69D499A-85F2-85C6-D1B8-D539028BA411}"/>
                </a:ext>
              </a:extLst>
            </p:cNvPr>
            <p:cNvSpPr/>
            <p:nvPr/>
          </p:nvSpPr>
          <p:spPr>
            <a:xfrm rot="5400000">
              <a:off x="8934117" y="2663219"/>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7FE7CBA8-1733-0C5D-76BA-9FB2CB0D388F}"/>
                </a:ext>
              </a:extLst>
            </p:cNvPr>
            <p:cNvSpPr/>
            <p:nvPr/>
          </p:nvSpPr>
          <p:spPr>
            <a:xfrm rot="5400000">
              <a:off x="9699899" y="266322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73122B89-E5A6-FE86-F8C5-62372D4CFCCD}"/>
                </a:ext>
              </a:extLst>
            </p:cNvPr>
            <p:cNvSpPr/>
            <p:nvPr/>
          </p:nvSpPr>
          <p:spPr>
            <a:xfrm rot="5400000">
              <a:off x="9699898" y="3429000"/>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563BDB48-401C-04CA-34DB-FC531F9D38F6}"/>
                </a:ext>
              </a:extLst>
            </p:cNvPr>
            <p:cNvSpPr/>
            <p:nvPr/>
          </p:nvSpPr>
          <p:spPr>
            <a:xfrm rot="5400000">
              <a:off x="9699899" y="4194781"/>
              <a:ext cx="765781" cy="765781"/>
            </a:xfrm>
            <a:prstGeom prst="rect">
              <a:avLst/>
            </a:prstGeom>
            <a:gr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500851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18B91-1908-E383-7E16-7D17DAADD7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F8BAEB-6274-B690-589A-33A4D3BE80D7}"/>
              </a:ext>
            </a:extLst>
          </p:cNvPr>
          <p:cNvGraphicFramePr>
            <a:graphicFrameLocks noGrp="1"/>
          </p:cNvGraphicFramePr>
          <p:nvPr>
            <p:extLst>
              <p:ext uri="{D42A27DB-BD31-4B8C-83A1-F6EECF244321}">
                <p14:modId xmlns:p14="http://schemas.microsoft.com/office/powerpoint/2010/main" val="3686967623"/>
              </p:ext>
            </p:extLst>
          </p:nvPr>
        </p:nvGraphicFramePr>
        <p:xfrm>
          <a:off x="6225629" y="1037294"/>
          <a:ext cx="5292000" cy="4440513"/>
        </p:xfrm>
        <a:graphic>
          <a:graphicData uri="http://schemas.openxmlformats.org/drawingml/2006/table">
            <a:tbl>
              <a:tblPr firstRow="1" bandRow="1">
                <a:tableStyleId>{5C22544A-7EE6-4342-B048-85BDC9FD1C3A}</a:tableStyleId>
              </a:tblPr>
              <a:tblGrid>
                <a:gridCol w="1764000">
                  <a:extLst>
                    <a:ext uri="{9D8B030D-6E8A-4147-A177-3AD203B41FA5}">
                      <a16:colId xmlns:a16="http://schemas.microsoft.com/office/drawing/2014/main" val="1452511464"/>
                    </a:ext>
                  </a:extLst>
                </a:gridCol>
                <a:gridCol w="1764000">
                  <a:extLst>
                    <a:ext uri="{9D8B030D-6E8A-4147-A177-3AD203B41FA5}">
                      <a16:colId xmlns:a16="http://schemas.microsoft.com/office/drawing/2014/main" val="2669856629"/>
                    </a:ext>
                  </a:extLst>
                </a:gridCol>
                <a:gridCol w="1764000">
                  <a:extLst>
                    <a:ext uri="{9D8B030D-6E8A-4147-A177-3AD203B41FA5}">
                      <a16:colId xmlns:a16="http://schemas.microsoft.com/office/drawing/2014/main" val="4081887893"/>
                    </a:ext>
                  </a:extLst>
                </a:gridCol>
              </a:tblGrid>
              <a:tr h="1480171">
                <a:tc>
                  <a:txBody>
                    <a:bodyPr/>
                    <a:lstStyle/>
                    <a:p>
                      <a:pPr algn="l"/>
                      <a:r>
                        <a:rPr lang="en-GB" sz="1600" b="1" dirty="0">
                          <a:solidFill>
                            <a:schemeClr val="tx1"/>
                          </a:solidFill>
                        </a:rPr>
                        <a:t>10 less than 10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50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a:solidFill>
                            <a:schemeClr val="tx1"/>
                          </a:solidFill>
                        </a:rPr>
                        <a:t>10 less than 40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480171">
                <a:tc>
                  <a:txBody>
                    <a:bodyPr/>
                    <a:lstStyle/>
                    <a:p>
                      <a:pPr algn="l"/>
                      <a:r>
                        <a:rPr lang="en-GB" sz="1600" b="1" dirty="0">
                          <a:solidFill>
                            <a:schemeClr val="tx1"/>
                          </a:solidFill>
                        </a:rPr>
                        <a:t>10 less than 60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less than 30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60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480171">
                <a:tc>
                  <a:txBody>
                    <a:bodyPr/>
                    <a:lstStyle/>
                    <a:p>
                      <a:pPr algn="l"/>
                      <a:r>
                        <a:rPr lang="en-GB" sz="1600" b="1" dirty="0">
                          <a:solidFill>
                            <a:schemeClr val="tx1"/>
                          </a:solidFill>
                        </a:rPr>
                        <a:t>10 more than 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30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less than 90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4" name="Rectangle: Single Corner Snipped 3">
            <a:extLst>
              <a:ext uri="{FF2B5EF4-FFF2-40B4-BE49-F238E27FC236}">
                <a16:creationId xmlns:a16="http://schemas.microsoft.com/office/drawing/2014/main" id="{A01CA06E-FF6A-2231-C5F8-96CD50FAF708}"/>
              </a:ext>
            </a:extLst>
          </p:cNvPr>
          <p:cNvSpPr/>
          <p:nvPr/>
        </p:nvSpPr>
        <p:spPr>
          <a:xfrm>
            <a:off x="174879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0</a:t>
            </a:r>
          </a:p>
        </p:txBody>
      </p:sp>
      <p:sp>
        <p:nvSpPr>
          <p:cNvPr id="5" name="Rectangle: Single Corner Snipped 4">
            <a:extLst>
              <a:ext uri="{FF2B5EF4-FFF2-40B4-BE49-F238E27FC236}">
                <a16:creationId xmlns:a16="http://schemas.microsoft.com/office/drawing/2014/main" id="{238E5D1F-D536-9FEB-F82D-7C971134512F}"/>
              </a:ext>
            </a:extLst>
          </p:cNvPr>
          <p:cNvSpPr/>
          <p:nvPr/>
        </p:nvSpPr>
        <p:spPr>
          <a:xfrm>
            <a:off x="285750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10</a:t>
            </a:r>
          </a:p>
        </p:txBody>
      </p:sp>
      <p:sp>
        <p:nvSpPr>
          <p:cNvPr id="6" name="Rectangle: Single Corner Snipped 5">
            <a:extLst>
              <a:ext uri="{FF2B5EF4-FFF2-40B4-BE49-F238E27FC236}">
                <a16:creationId xmlns:a16="http://schemas.microsoft.com/office/drawing/2014/main" id="{E5CA2A5D-A4DF-3061-250D-EBFB350490C5}"/>
              </a:ext>
            </a:extLst>
          </p:cNvPr>
          <p:cNvSpPr/>
          <p:nvPr/>
        </p:nvSpPr>
        <p:spPr>
          <a:xfrm>
            <a:off x="396621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20</a:t>
            </a:r>
          </a:p>
        </p:txBody>
      </p:sp>
      <p:sp>
        <p:nvSpPr>
          <p:cNvPr id="7" name="Rectangle: Single Corner Snipped 6">
            <a:extLst>
              <a:ext uri="{FF2B5EF4-FFF2-40B4-BE49-F238E27FC236}">
                <a16:creationId xmlns:a16="http://schemas.microsoft.com/office/drawing/2014/main" id="{24F324BE-9B7D-6BC8-E26D-1D5764F3F3D5}"/>
              </a:ext>
            </a:extLst>
          </p:cNvPr>
          <p:cNvSpPr/>
          <p:nvPr/>
        </p:nvSpPr>
        <p:spPr>
          <a:xfrm>
            <a:off x="174879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30</a:t>
            </a:r>
          </a:p>
        </p:txBody>
      </p:sp>
      <p:sp>
        <p:nvSpPr>
          <p:cNvPr id="8" name="Rectangle: Single Corner Snipped 7">
            <a:extLst>
              <a:ext uri="{FF2B5EF4-FFF2-40B4-BE49-F238E27FC236}">
                <a16:creationId xmlns:a16="http://schemas.microsoft.com/office/drawing/2014/main" id="{A275A96A-B713-1A47-6E63-506D2C23C943}"/>
              </a:ext>
            </a:extLst>
          </p:cNvPr>
          <p:cNvSpPr/>
          <p:nvPr/>
        </p:nvSpPr>
        <p:spPr>
          <a:xfrm>
            <a:off x="285750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40</a:t>
            </a:r>
          </a:p>
        </p:txBody>
      </p:sp>
      <p:sp>
        <p:nvSpPr>
          <p:cNvPr id="9" name="Rectangle: Single Corner Snipped 8">
            <a:extLst>
              <a:ext uri="{FF2B5EF4-FFF2-40B4-BE49-F238E27FC236}">
                <a16:creationId xmlns:a16="http://schemas.microsoft.com/office/drawing/2014/main" id="{C86610BF-D623-C159-2A14-DDC3029AB4F5}"/>
              </a:ext>
            </a:extLst>
          </p:cNvPr>
          <p:cNvSpPr/>
          <p:nvPr/>
        </p:nvSpPr>
        <p:spPr>
          <a:xfrm>
            <a:off x="396621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50</a:t>
            </a:r>
          </a:p>
        </p:txBody>
      </p:sp>
      <p:sp>
        <p:nvSpPr>
          <p:cNvPr id="10" name="Rectangle: Single Corner Snipped 9">
            <a:extLst>
              <a:ext uri="{FF2B5EF4-FFF2-40B4-BE49-F238E27FC236}">
                <a16:creationId xmlns:a16="http://schemas.microsoft.com/office/drawing/2014/main" id="{8808B097-1949-1E2B-4875-161E76BB90BB}"/>
              </a:ext>
            </a:extLst>
          </p:cNvPr>
          <p:cNvSpPr/>
          <p:nvPr/>
        </p:nvSpPr>
        <p:spPr>
          <a:xfrm>
            <a:off x="174879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60</a:t>
            </a:r>
          </a:p>
        </p:txBody>
      </p:sp>
      <p:sp>
        <p:nvSpPr>
          <p:cNvPr id="11" name="Rectangle: Single Corner Snipped 10">
            <a:extLst>
              <a:ext uri="{FF2B5EF4-FFF2-40B4-BE49-F238E27FC236}">
                <a16:creationId xmlns:a16="http://schemas.microsoft.com/office/drawing/2014/main" id="{DF95061A-916B-1A6D-D1D7-19AACA7D0642}"/>
              </a:ext>
            </a:extLst>
          </p:cNvPr>
          <p:cNvSpPr/>
          <p:nvPr/>
        </p:nvSpPr>
        <p:spPr>
          <a:xfrm>
            <a:off x="285750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70</a:t>
            </a:r>
          </a:p>
        </p:txBody>
      </p:sp>
      <p:sp>
        <p:nvSpPr>
          <p:cNvPr id="12" name="Rectangle: Single Corner Snipped 11">
            <a:extLst>
              <a:ext uri="{FF2B5EF4-FFF2-40B4-BE49-F238E27FC236}">
                <a16:creationId xmlns:a16="http://schemas.microsoft.com/office/drawing/2014/main" id="{D98DA3AC-AA95-8548-DC7D-9253E2E41961}"/>
              </a:ext>
            </a:extLst>
          </p:cNvPr>
          <p:cNvSpPr/>
          <p:nvPr/>
        </p:nvSpPr>
        <p:spPr>
          <a:xfrm>
            <a:off x="396621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80</a:t>
            </a:r>
          </a:p>
        </p:txBody>
      </p:sp>
      <p:sp>
        <p:nvSpPr>
          <p:cNvPr id="15" name="Title 1">
            <a:extLst>
              <a:ext uri="{FF2B5EF4-FFF2-40B4-BE49-F238E27FC236}">
                <a16:creationId xmlns:a16="http://schemas.microsoft.com/office/drawing/2014/main" id="{3DFEA231-4AD1-6A3C-26E9-C67EE6A59D1C}"/>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30</a:t>
            </a:r>
            <a:endParaRPr lang="en-US" b="1" dirty="0">
              <a:latin typeface="Aptos" panose="020B0004020202020204" pitchFamily="34" charset="0"/>
              <a:cs typeface="Calibri" panose="020F0502020204030204" pitchFamily="34" charset="0"/>
            </a:endParaRPr>
          </a:p>
        </p:txBody>
      </p:sp>
      <p:sp>
        <p:nvSpPr>
          <p:cNvPr id="16" name="Content Placeholder 1">
            <a:extLst>
              <a:ext uri="{FF2B5EF4-FFF2-40B4-BE49-F238E27FC236}">
                <a16:creationId xmlns:a16="http://schemas.microsoft.com/office/drawing/2014/main" id="{864F7A94-D777-BCD4-E690-7177156C0D57}"/>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Place the numbers in the grid.</a:t>
            </a:r>
          </a:p>
        </p:txBody>
      </p:sp>
    </p:spTree>
    <p:extLst>
      <p:ext uri="{BB962C8B-B14F-4D97-AF65-F5344CB8AC3E}">
        <p14:creationId xmlns:p14="http://schemas.microsoft.com/office/powerpoint/2010/main" val="26496513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F12B4-5405-5E91-2C17-91F158645FAC}"/>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B51856-AFA8-32D6-CFA3-1EBC9A406525}"/>
              </a:ext>
            </a:extLst>
          </p:cNvPr>
          <p:cNvGraphicFramePr>
            <a:graphicFrameLocks noGrp="1"/>
          </p:cNvGraphicFramePr>
          <p:nvPr>
            <p:extLst>
              <p:ext uri="{D42A27DB-BD31-4B8C-83A1-F6EECF244321}">
                <p14:modId xmlns:p14="http://schemas.microsoft.com/office/powerpoint/2010/main" val="2403493336"/>
              </p:ext>
            </p:extLst>
          </p:nvPr>
        </p:nvGraphicFramePr>
        <p:xfrm>
          <a:off x="6454381" y="914400"/>
          <a:ext cx="4594860" cy="4594860"/>
        </p:xfrm>
        <a:graphic>
          <a:graphicData uri="http://schemas.openxmlformats.org/drawingml/2006/table">
            <a:tbl>
              <a:tblPr firstRow="1" bandRow="1">
                <a:tableStyleId>{5C22544A-7EE6-4342-B048-85BDC9FD1C3A}</a:tableStyleId>
              </a:tblPr>
              <a:tblGrid>
                <a:gridCol w="1531620">
                  <a:extLst>
                    <a:ext uri="{9D8B030D-6E8A-4147-A177-3AD203B41FA5}">
                      <a16:colId xmlns:a16="http://schemas.microsoft.com/office/drawing/2014/main" val="1452511464"/>
                    </a:ext>
                  </a:extLst>
                </a:gridCol>
                <a:gridCol w="1531620">
                  <a:extLst>
                    <a:ext uri="{9D8B030D-6E8A-4147-A177-3AD203B41FA5}">
                      <a16:colId xmlns:a16="http://schemas.microsoft.com/office/drawing/2014/main" val="2669856629"/>
                    </a:ext>
                  </a:extLst>
                </a:gridCol>
                <a:gridCol w="1531620">
                  <a:extLst>
                    <a:ext uri="{9D8B030D-6E8A-4147-A177-3AD203B41FA5}">
                      <a16:colId xmlns:a16="http://schemas.microsoft.com/office/drawing/2014/main" val="4081887893"/>
                    </a:ext>
                  </a:extLst>
                </a:gridCol>
              </a:tblGrid>
              <a:tr h="1531620">
                <a:tc>
                  <a:txBody>
                    <a:bodyPr/>
                    <a:lstStyle/>
                    <a:p>
                      <a:pPr algn="l"/>
                      <a:r>
                        <a:rPr lang="en-GB" sz="1600" b="1" dirty="0">
                          <a:solidFill>
                            <a:schemeClr val="tx1"/>
                          </a:solidFill>
                        </a:rPr>
                        <a:t>1 less than 1</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 more than 5</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 less than 4</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531620">
                <a:tc>
                  <a:txBody>
                    <a:bodyPr/>
                    <a:lstStyle/>
                    <a:p>
                      <a:pPr algn="l"/>
                      <a:r>
                        <a:rPr lang="en-GB" sz="1600" b="1" dirty="0">
                          <a:solidFill>
                            <a:schemeClr val="tx1"/>
                          </a:solidFill>
                        </a:rPr>
                        <a:t>1 less than 6</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 less than 3</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 more than 6</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531620">
                <a:tc>
                  <a:txBody>
                    <a:bodyPr/>
                    <a:lstStyle/>
                    <a:p>
                      <a:pPr algn="l"/>
                      <a:r>
                        <a:rPr lang="en-GB" sz="1600" b="1">
                          <a:solidFill>
                            <a:schemeClr val="tx1"/>
                          </a:solidFill>
                        </a:rPr>
                        <a:t>1 more than 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a:solidFill>
                            <a:schemeClr val="tx1"/>
                          </a:solidFill>
                        </a:rPr>
                        <a:t>1 more than 3</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 less than 9</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4" name="Rectangle: Single Corner Snipped 3">
            <a:extLst>
              <a:ext uri="{FF2B5EF4-FFF2-40B4-BE49-F238E27FC236}">
                <a16:creationId xmlns:a16="http://schemas.microsoft.com/office/drawing/2014/main" id="{D186D0BA-77AC-9FAD-86C1-D983A4DB3E2B}"/>
              </a:ext>
            </a:extLst>
          </p:cNvPr>
          <p:cNvSpPr/>
          <p:nvPr/>
        </p:nvSpPr>
        <p:spPr>
          <a:xfrm>
            <a:off x="174879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solidFill>
                  <a:schemeClr val="tx1"/>
                </a:solidFill>
              </a:rPr>
              <a:t>0</a:t>
            </a:r>
          </a:p>
        </p:txBody>
      </p:sp>
      <p:sp>
        <p:nvSpPr>
          <p:cNvPr id="5" name="Rectangle: Single Corner Snipped 4">
            <a:extLst>
              <a:ext uri="{FF2B5EF4-FFF2-40B4-BE49-F238E27FC236}">
                <a16:creationId xmlns:a16="http://schemas.microsoft.com/office/drawing/2014/main" id="{F946EEF7-1BD1-D95F-49AE-A37BCC598F61}"/>
              </a:ext>
            </a:extLst>
          </p:cNvPr>
          <p:cNvSpPr/>
          <p:nvPr/>
        </p:nvSpPr>
        <p:spPr>
          <a:xfrm>
            <a:off x="285750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1</a:t>
            </a:r>
          </a:p>
        </p:txBody>
      </p:sp>
      <p:sp>
        <p:nvSpPr>
          <p:cNvPr id="6" name="Rectangle: Single Corner Snipped 5">
            <a:extLst>
              <a:ext uri="{FF2B5EF4-FFF2-40B4-BE49-F238E27FC236}">
                <a16:creationId xmlns:a16="http://schemas.microsoft.com/office/drawing/2014/main" id="{5A29425C-BB7E-581D-F498-2DA5E6A99D71}"/>
              </a:ext>
            </a:extLst>
          </p:cNvPr>
          <p:cNvSpPr/>
          <p:nvPr/>
        </p:nvSpPr>
        <p:spPr>
          <a:xfrm>
            <a:off x="3966210" y="2160270"/>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2</a:t>
            </a:r>
          </a:p>
        </p:txBody>
      </p:sp>
      <p:sp>
        <p:nvSpPr>
          <p:cNvPr id="7" name="Rectangle: Single Corner Snipped 6">
            <a:extLst>
              <a:ext uri="{FF2B5EF4-FFF2-40B4-BE49-F238E27FC236}">
                <a16:creationId xmlns:a16="http://schemas.microsoft.com/office/drawing/2014/main" id="{7A4D6A97-3DFE-51C4-9332-389F4F5BA6A7}"/>
              </a:ext>
            </a:extLst>
          </p:cNvPr>
          <p:cNvSpPr/>
          <p:nvPr/>
        </p:nvSpPr>
        <p:spPr>
          <a:xfrm>
            <a:off x="174879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3</a:t>
            </a:r>
          </a:p>
        </p:txBody>
      </p:sp>
      <p:sp>
        <p:nvSpPr>
          <p:cNvPr id="8" name="Rectangle: Single Corner Snipped 7">
            <a:extLst>
              <a:ext uri="{FF2B5EF4-FFF2-40B4-BE49-F238E27FC236}">
                <a16:creationId xmlns:a16="http://schemas.microsoft.com/office/drawing/2014/main" id="{22AF04C0-EC37-32A2-204A-08FD575A4E0B}"/>
              </a:ext>
            </a:extLst>
          </p:cNvPr>
          <p:cNvSpPr/>
          <p:nvPr/>
        </p:nvSpPr>
        <p:spPr>
          <a:xfrm>
            <a:off x="285750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4</a:t>
            </a:r>
          </a:p>
        </p:txBody>
      </p:sp>
      <p:sp>
        <p:nvSpPr>
          <p:cNvPr id="9" name="Rectangle: Single Corner Snipped 8">
            <a:extLst>
              <a:ext uri="{FF2B5EF4-FFF2-40B4-BE49-F238E27FC236}">
                <a16:creationId xmlns:a16="http://schemas.microsoft.com/office/drawing/2014/main" id="{C0EC29E7-EFD5-271E-B58B-D4963DEEB463}"/>
              </a:ext>
            </a:extLst>
          </p:cNvPr>
          <p:cNvSpPr/>
          <p:nvPr/>
        </p:nvSpPr>
        <p:spPr>
          <a:xfrm>
            <a:off x="3966210" y="3257551"/>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5</a:t>
            </a:r>
          </a:p>
        </p:txBody>
      </p:sp>
      <p:sp>
        <p:nvSpPr>
          <p:cNvPr id="10" name="Rectangle: Single Corner Snipped 9">
            <a:extLst>
              <a:ext uri="{FF2B5EF4-FFF2-40B4-BE49-F238E27FC236}">
                <a16:creationId xmlns:a16="http://schemas.microsoft.com/office/drawing/2014/main" id="{52A9EE14-67F6-5900-C4F4-0BEBB801DA86}"/>
              </a:ext>
            </a:extLst>
          </p:cNvPr>
          <p:cNvSpPr/>
          <p:nvPr/>
        </p:nvSpPr>
        <p:spPr>
          <a:xfrm>
            <a:off x="174879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6</a:t>
            </a:r>
          </a:p>
        </p:txBody>
      </p:sp>
      <p:sp>
        <p:nvSpPr>
          <p:cNvPr id="11" name="Rectangle: Single Corner Snipped 10">
            <a:extLst>
              <a:ext uri="{FF2B5EF4-FFF2-40B4-BE49-F238E27FC236}">
                <a16:creationId xmlns:a16="http://schemas.microsoft.com/office/drawing/2014/main" id="{D14EEE86-0CE5-C6F5-E028-AA619B145B2C}"/>
              </a:ext>
            </a:extLst>
          </p:cNvPr>
          <p:cNvSpPr/>
          <p:nvPr/>
        </p:nvSpPr>
        <p:spPr>
          <a:xfrm>
            <a:off x="285750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7</a:t>
            </a:r>
          </a:p>
        </p:txBody>
      </p:sp>
      <p:sp>
        <p:nvSpPr>
          <p:cNvPr id="12" name="Rectangle: Single Corner Snipped 11">
            <a:extLst>
              <a:ext uri="{FF2B5EF4-FFF2-40B4-BE49-F238E27FC236}">
                <a16:creationId xmlns:a16="http://schemas.microsoft.com/office/drawing/2014/main" id="{C4B0B1FD-48E0-0F81-85DA-B336E699B1CE}"/>
              </a:ext>
            </a:extLst>
          </p:cNvPr>
          <p:cNvSpPr/>
          <p:nvPr/>
        </p:nvSpPr>
        <p:spPr>
          <a:xfrm>
            <a:off x="3966210" y="4354832"/>
            <a:ext cx="868680" cy="868680"/>
          </a:xfrm>
          <a:prstGeom prst="snip1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solidFill>
                  <a:schemeClr val="tx1"/>
                </a:solidFill>
              </a:rPr>
              <a:t>8</a:t>
            </a:r>
          </a:p>
        </p:txBody>
      </p:sp>
      <p:sp>
        <p:nvSpPr>
          <p:cNvPr id="15" name="Title 1">
            <a:extLst>
              <a:ext uri="{FF2B5EF4-FFF2-40B4-BE49-F238E27FC236}">
                <a16:creationId xmlns:a16="http://schemas.microsoft.com/office/drawing/2014/main" id="{B3CB4896-D3D1-38DD-AEBE-A901AFA27BD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30.1</a:t>
            </a:r>
            <a:endParaRPr lang="en-US" b="1" dirty="0">
              <a:latin typeface="Aptos" panose="020B0004020202020204" pitchFamily="34" charset="0"/>
              <a:cs typeface="Calibri" panose="020F0502020204030204" pitchFamily="34" charset="0"/>
            </a:endParaRPr>
          </a:p>
        </p:txBody>
      </p:sp>
      <p:sp>
        <p:nvSpPr>
          <p:cNvPr id="16" name="Content Placeholder 1">
            <a:extLst>
              <a:ext uri="{FF2B5EF4-FFF2-40B4-BE49-F238E27FC236}">
                <a16:creationId xmlns:a16="http://schemas.microsoft.com/office/drawing/2014/main" id="{D9C402CB-C1B2-7783-3231-9634B1543ADB}"/>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Place the numbers in the grid.</a:t>
            </a:r>
          </a:p>
        </p:txBody>
      </p:sp>
    </p:spTree>
    <p:extLst>
      <p:ext uri="{BB962C8B-B14F-4D97-AF65-F5344CB8AC3E}">
        <p14:creationId xmlns:p14="http://schemas.microsoft.com/office/powerpoint/2010/main" val="41109822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9E012-12E0-5538-F944-B3F222961F4F}"/>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FB34096-20C8-5B99-5EC5-998A3CFFEAB6}"/>
              </a:ext>
            </a:extLst>
          </p:cNvPr>
          <p:cNvGraphicFramePr>
            <a:graphicFrameLocks noGrp="1"/>
          </p:cNvGraphicFramePr>
          <p:nvPr/>
        </p:nvGraphicFramePr>
        <p:xfrm>
          <a:off x="6225629" y="1037294"/>
          <a:ext cx="5292000" cy="4440513"/>
        </p:xfrm>
        <a:graphic>
          <a:graphicData uri="http://schemas.openxmlformats.org/drawingml/2006/table">
            <a:tbl>
              <a:tblPr firstRow="1" bandRow="1">
                <a:tableStyleId>{5C22544A-7EE6-4342-B048-85BDC9FD1C3A}</a:tableStyleId>
              </a:tblPr>
              <a:tblGrid>
                <a:gridCol w="1764000">
                  <a:extLst>
                    <a:ext uri="{9D8B030D-6E8A-4147-A177-3AD203B41FA5}">
                      <a16:colId xmlns:a16="http://schemas.microsoft.com/office/drawing/2014/main" val="1452511464"/>
                    </a:ext>
                  </a:extLst>
                </a:gridCol>
                <a:gridCol w="1764000">
                  <a:extLst>
                    <a:ext uri="{9D8B030D-6E8A-4147-A177-3AD203B41FA5}">
                      <a16:colId xmlns:a16="http://schemas.microsoft.com/office/drawing/2014/main" val="2669856629"/>
                    </a:ext>
                  </a:extLst>
                </a:gridCol>
                <a:gridCol w="1764000">
                  <a:extLst>
                    <a:ext uri="{9D8B030D-6E8A-4147-A177-3AD203B41FA5}">
                      <a16:colId xmlns:a16="http://schemas.microsoft.com/office/drawing/2014/main" val="4081887893"/>
                    </a:ext>
                  </a:extLst>
                </a:gridCol>
              </a:tblGrid>
              <a:tr h="1480171">
                <a:tc>
                  <a:txBody>
                    <a:bodyPr/>
                    <a:lstStyle/>
                    <a:p>
                      <a:pPr algn="l"/>
                      <a:r>
                        <a:rPr lang="en-GB" sz="1600" b="1" dirty="0">
                          <a:solidFill>
                            <a:schemeClr val="tx1"/>
                          </a:solidFill>
                        </a:rPr>
                        <a:t>10 less than 10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50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a:solidFill>
                            <a:schemeClr val="tx1"/>
                          </a:solidFill>
                        </a:rPr>
                        <a:t>10 less than 40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480171">
                <a:tc>
                  <a:txBody>
                    <a:bodyPr/>
                    <a:lstStyle/>
                    <a:p>
                      <a:pPr algn="l"/>
                      <a:r>
                        <a:rPr lang="en-GB" sz="1600" b="1" dirty="0">
                          <a:solidFill>
                            <a:schemeClr val="tx1"/>
                          </a:solidFill>
                        </a:rPr>
                        <a:t>10 less than 60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less than 30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60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480171">
                <a:tc>
                  <a:txBody>
                    <a:bodyPr/>
                    <a:lstStyle/>
                    <a:p>
                      <a:pPr algn="l"/>
                      <a:r>
                        <a:rPr lang="en-GB" sz="1600" b="1" dirty="0">
                          <a:solidFill>
                            <a:schemeClr val="tx1"/>
                          </a:solidFill>
                        </a:rPr>
                        <a:t>10 more than 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more than 30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600" b="1" dirty="0">
                          <a:solidFill>
                            <a:schemeClr val="tx1"/>
                          </a:solidFill>
                        </a:rPr>
                        <a:t>10 less than 90</a:t>
                      </a:r>
                    </a:p>
                  </a:txBody>
                  <a:tcPr marL="111152" marR="111152" marT="55576" marB="5557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15" name="Title 1">
            <a:extLst>
              <a:ext uri="{FF2B5EF4-FFF2-40B4-BE49-F238E27FC236}">
                <a16:creationId xmlns:a16="http://schemas.microsoft.com/office/drawing/2014/main" id="{1AB45E26-C5CA-9ED6-B86A-3182B6378FE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30.2</a:t>
            </a:r>
            <a:endParaRPr lang="en-US" b="1" dirty="0">
              <a:latin typeface="Aptos" panose="020B0004020202020204" pitchFamily="34" charset="0"/>
              <a:cs typeface="Calibri" panose="020F0502020204030204" pitchFamily="34" charset="0"/>
            </a:endParaRPr>
          </a:p>
        </p:txBody>
      </p:sp>
      <p:sp>
        <p:nvSpPr>
          <p:cNvPr id="16" name="Content Placeholder 1">
            <a:extLst>
              <a:ext uri="{FF2B5EF4-FFF2-40B4-BE49-F238E27FC236}">
                <a16:creationId xmlns:a16="http://schemas.microsoft.com/office/drawing/2014/main" id="{F6ED9A8A-BCF9-0626-2DD5-E563B972F312}"/>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Place numbers in the grid.</a:t>
            </a:r>
          </a:p>
        </p:txBody>
      </p:sp>
    </p:spTree>
    <p:extLst>
      <p:ext uri="{BB962C8B-B14F-4D97-AF65-F5344CB8AC3E}">
        <p14:creationId xmlns:p14="http://schemas.microsoft.com/office/powerpoint/2010/main" val="12217835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B8094-F12C-75A8-0478-B4B93F6F4C9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B4512AF-9A6A-2E58-7C12-450CC8B6CB43}"/>
              </a:ext>
            </a:extLst>
          </p:cNvPr>
          <p:cNvGraphicFramePr>
            <a:graphicFrameLocks noGrp="1"/>
          </p:cNvGraphicFramePr>
          <p:nvPr>
            <p:extLst>
              <p:ext uri="{D42A27DB-BD31-4B8C-83A1-F6EECF244321}">
                <p14:modId xmlns:p14="http://schemas.microsoft.com/office/powerpoint/2010/main" val="3490278368"/>
              </p:ext>
            </p:extLst>
          </p:nvPr>
        </p:nvGraphicFramePr>
        <p:xfrm>
          <a:off x="7650000" y="1539000"/>
          <a:ext cx="3780000" cy="3780000"/>
        </p:xfrm>
        <a:graphic>
          <a:graphicData uri="http://schemas.openxmlformats.org/drawingml/2006/table">
            <a:tbl>
              <a:tblPr firstRow="1" bandRow="1">
                <a:tableStyleId>{5C22544A-7EE6-4342-B048-85BDC9FD1C3A}</a:tableStyleId>
              </a:tblPr>
              <a:tblGrid>
                <a:gridCol w="1260000">
                  <a:extLst>
                    <a:ext uri="{9D8B030D-6E8A-4147-A177-3AD203B41FA5}">
                      <a16:colId xmlns:a16="http://schemas.microsoft.com/office/drawing/2014/main" val="1452511464"/>
                    </a:ext>
                  </a:extLst>
                </a:gridCol>
                <a:gridCol w="1260000">
                  <a:extLst>
                    <a:ext uri="{9D8B030D-6E8A-4147-A177-3AD203B41FA5}">
                      <a16:colId xmlns:a16="http://schemas.microsoft.com/office/drawing/2014/main" val="2669856629"/>
                    </a:ext>
                  </a:extLst>
                </a:gridCol>
                <a:gridCol w="1260000">
                  <a:extLst>
                    <a:ext uri="{9D8B030D-6E8A-4147-A177-3AD203B41FA5}">
                      <a16:colId xmlns:a16="http://schemas.microsoft.com/office/drawing/2014/main" val="4081887893"/>
                    </a:ext>
                  </a:extLst>
                </a:gridCol>
              </a:tblGrid>
              <a:tr h="1260000">
                <a:tc>
                  <a:txBody>
                    <a:bodyPr/>
                    <a:lstStyle/>
                    <a:p>
                      <a:pPr algn="ctr"/>
                      <a:r>
                        <a:rPr lang="en-GB" sz="4800" b="0">
                          <a:solidFill>
                            <a:schemeClr val="tx1"/>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260000">
                <a:tc>
                  <a:txBody>
                    <a:bodyPr/>
                    <a:lstStyle/>
                    <a:p>
                      <a:pPr algn="ctr"/>
                      <a:r>
                        <a:rPr lang="en-GB" sz="4800" b="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260000">
                <a:tc>
                  <a:txBody>
                    <a:bodyPr/>
                    <a:lstStyle/>
                    <a:p>
                      <a:pPr algn="ctr"/>
                      <a:r>
                        <a:rPr lang="en-GB" sz="4800" b="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6" name="Title 1">
            <a:extLst>
              <a:ext uri="{FF2B5EF4-FFF2-40B4-BE49-F238E27FC236}">
                <a16:creationId xmlns:a16="http://schemas.microsoft.com/office/drawing/2014/main" id="{2D2B4431-5FA8-8A04-7349-E40BC3ADF47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31</a:t>
            </a:r>
            <a:endParaRPr lang="en-US" b="1" dirty="0">
              <a:latin typeface="Aptos" panose="020B0004020202020204" pitchFamily="34" charset="0"/>
              <a:cs typeface="Calibri" panose="020F0502020204030204" pitchFamily="34" charset="0"/>
            </a:endParaRPr>
          </a:p>
        </p:txBody>
      </p:sp>
      <p:sp>
        <p:nvSpPr>
          <p:cNvPr id="7" name="Content Placeholder 1">
            <a:extLst>
              <a:ext uri="{FF2B5EF4-FFF2-40B4-BE49-F238E27FC236}">
                <a16:creationId xmlns:a16="http://schemas.microsoft.com/office/drawing/2014/main" id="{8088EB76-3B5D-171F-D5EE-D56823FCCBBD}"/>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Each row, column and diagonal should </a:t>
            </a:r>
            <a:br>
              <a:rPr lang="en-GB" dirty="0"/>
            </a:br>
            <a:r>
              <a:rPr lang="en-GB" dirty="0"/>
              <a:t>add up to 30</a:t>
            </a:r>
          </a:p>
          <a:p>
            <a:pPr marL="0" indent="0">
              <a:buNone/>
            </a:pPr>
            <a:br>
              <a:rPr lang="en-GB" dirty="0"/>
            </a:br>
            <a:r>
              <a:rPr lang="en-GB" dirty="0"/>
              <a:t>Which number is wrong?</a:t>
            </a:r>
          </a:p>
          <a:p>
            <a:pPr marL="0" indent="0">
              <a:buNone/>
            </a:pPr>
            <a:br>
              <a:rPr lang="en-GB" dirty="0"/>
            </a:br>
            <a:r>
              <a:rPr lang="en-GB" dirty="0"/>
              <a:t>What should the number be?</a:t>
            </a:r>
          </a:p>
        </p:txBody>
      </p:sp>
    </p:spTree>
    <p:extLst>
      <p:ext uri="{BB962C8B-B14F-4D97-AF65-F5344CB8AC3E}">
        <p14:creationId xmlns:p14="http://schemas.microsoft.com/office/powerpoint/2010/main" val="13679953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AEFDF-9BE4-5519-0BAB-2219B2B558A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109AB95-6B5B-11C3-D9E9-68357E2EC189}"/>
              </a:ext>
            </a:extLst>
          </p:cNvPr>
          <p:cNvGraphicFramePr>
            <a:graphicFrameLocks noGrp="1"/>
          </p:cNvGraphicFramePr>
          <p:nvPr>
            <p:extLst>
              <p:ext uri="{D42A27DB-BD31-4B8C-83A1-F6EECF244321}">
                <p14:modId xmlns:p14="http://schemas.microsoft.com/office/powerpoint/2010/main" val="4149215543"/>
              </p:ext>
            </p:extLst>
          </p:nvPr>
        </p:nvGraphicFramePr>
        <p:xfrm>
          <a:off x="7650000" y="1539000"/>
          <a:ext cx="3780000" cy="3780000"/>
        </p:xfrm>
        <a:graphic>
          <a:graphicData uri="http://schemas.openxmlformats.org/drawingml/2006/table">
            <a:tbl>
              <a:tblPr firstRow="1" bandRow="1">
                <a:tableStyleId>{5C22544A-7EE6-4342-B048-85BDC9FD1C3A}</a:tableStyleId>
              </a:tblPr>
              <a:tblGrid>
                <a:gridCol w="1260000">
                  <a:extLst>
                    <a:ext uri="{9D8B030D-6E8A-4147-A177-3AD203B41FA5}">
                      <a16:colId xmlns:a16="http://schemas.microsoft.com/office/drawing/2014/main" val="1452511464"/>
                    </a:ext>
                  </a:extLst>
                </a:gridCol>
                <a:gridCol w="1260000">
                  <a:extLst>
                    <a:ext uri="{9D8B030D-6E8A-4147-A177-3AD203B41FA5}">
                      <a16:colId xmlns:a16="http://schemas.microsoft.com/office/drawing/2014/main" val="2669856629"/>
                    </a:ext>
                  </a:extLst>
                </a:gridCol>
                <a:gridCol w="1260000">
                  <a:extLst>
                    <a:ext uri="{9D8B030D-6E8A-4147-A177-3AD203B41FA5}">
                      <a16:colId xmlns:a16="http://schemas.microsoft.com/office/drawing/2014/main" val="4081887893"/>
                    </a:ext>
                  </a:extLst>
                </a:gridCol>
              </a:tblGrid>
              <a:tr h="1260000">
                <a:tc>
                  <a:txBody>
                    <a:bodyPr/>
                    <a:lstStyle/>
                    <a:p>
                      <a:pPr algn="ctr"/>
                      <a:r>
                        <a:rPr lang="en-GB" sz="4800" b="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260000">
                <a:tc>
                  <a:txBody>
                    <a:bodyPr/>
                    <a:lstStyle/>
                    <a:p>
                      <a:pPr algn="ctr"/>
                      <a:r>
                        <a:rPr lang="en-GB" sz="4800" b="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260000">
                <a:tc>
                  <a:txBody>
                    <a:bodyPr/>
                    <a:lstStyle/>
                    <a:p>
                      <a:pPr algn="ctr"/>
                      <a:r>
                        <a:rPr lang="en-GB" sz="4800" b="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4" name="Title 1">
            <a:extLst>
              <a:ext uri="{FF2B5EF4-FFF2-40B4-BE49-F238E27FC236}">
                <a16:creationId xmlns:a16="http://schemas.microsoft.com/office/drawing/2014/main" id="{211C6C51-3DB8-B3EF-BED5-C36589A83D0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31.1</a:t>
            </a:r>
            <a:endParaRPr lang="en-US" b="1" dirty="0">
              <a:latin typeface="Aptos" panose="020B0004020202020204" pitchFamily="34" charset="0"/>
              <a:cs typeface="Calibri" panose="020F0502020204030204" pitchFamily="34" charset="0"/>
            </a:endParaRPr>
          </a:p>
        </p:txBody>
      </p:sp>
      <p:sp>
        <p:nvSpPr>
          <p:cNvPr id="5" name="Content Placeholder 1">
            <a:extLst>
              <a:ext uri="{FF2B5EF4-FFF2-40B4-BE49-F238E27FC236}">
                <a16:creationId xmlns:a16="http://schemas.microsoft.com/office/drawing/2014/main" id="{D1DF48A8-C189-E961-DCBA-C5A2758BB1A3}"/>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Each row, column and diagonal should </a:t>
            </a:r>
            <a:br>
              <a:rPr lang="en-GB" dirty="0"/>
            </a:br>
            <a:r>
              <a:rPr lang="en-GB" dirty="0"/>
              <a:t>add up to 15</a:t>
            </a:r>
          </a:p>
          <a:p>
            <a:pPr marL="0" indent="0">
              <a:buNone/>
            </a:pPr>
            <a:br>
              <a:rPr lang="en-GB" dirty="0"/>
            </a:br>
            <a:r>
              <a:rPr lang="en-GB" dirty="0"/>
              <a:t>Which number is wrong?</a:t>
            </a:r>
          </a:p>
          <a:p>
            <a:pPr marL="0" indent="0">
              <a:buNone/>
            </a:pPr>
            <a:br>
              <a:rPr lang="en-GB" dirty="0"/>
            </a:br>
            <a:r>
              <a:rPr lang="en-GB" dirty="0"/>
              <a:t>What should the number be?</a:t>
            </a:r>
          </a:p>
        </p:txBody>
      </p:sp>
    </p:spTree>
    <p:extLst>
      <p:ext uri="{BB962C8B-B14F-4D97-AF65-F5344CB8AC3E}">
        <p14:creationId xmlns:p14="http://schemas.microsoft.com/office/powerpoint/2010/main" val="120557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083B-D60D-878A-EEBE-09F9DBA001C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7C36BB5-FEEF-BBB1-B3B8-235FEDE96838}"/>
              </a:ext>
            </a:extLst>
          </p:cNvPr>
          <p:cNvGraphicFramePr>
            <a:graphicFrameLocks noGrp="1"/>
          </p:cNvGraphicFramePr>
          <p:nvPr>
            <p:extLst>
              <p:ext uri="{D42A27DB-BD31-4B8C-83A1-F6EECF244321}">
                <p14:modId xmlns:p14="http://schemas.microsoft.com/office/powerpoint/2010/main" val="1281630258"/>
              </p:ext>
            </p:extLst>
          </p:nvPr>
        </p:nvGraphicFramePr>
        <p:xfrm>
          <a:off x="7650000" y="1539000"/>
          <a:ext cx="3780000" cy="3780000"/>
        </p:xfrm>
        <a:graphic>
          <a:graphicData uri="http://schemas.openxmlformats.org/drawingml/2006/table">
            <a:tbl>
              <a:tblPr firstRow="1" bandRow="1">
                <a:tableStyleId>{5C22544A-7EE6-4342-B048-85BDC9FD1C3A}</a:tableStyleId>
              </a:tblPr>
              <a:tblGrid>
                <a:gridCol w="1260000">
                  <a:extLst>
                    <a:ext uri="{9D8B030D-6E8A-4147-A177-3AD203B41FA5}">
                      <a16:colId xmlns:a16="http://schemas.microsoft.com/office/drawing/2014/main" val="1452511464"/>
                    </a:ext>
                  </a:extLst>
                </a:gridCol>
                <a:gridCol w="1260000">
                  <a:extLst>
                    <a:ext uri="{9D8B030D-6E8A-4147-A177-3AD203B41FA5}">
                      <a16:colId xmlns:a16="http://schemas.microsoft.com/office/drawing/2014/main" val="2669856629"/>
                    </a:ext>
                  </a:extLst>
                </a:gridCol>
                <a:gridCol w="1260000">
                  <a:extLst>
                    <a:ext uri="{9D8B030D-6E8A-4147-A177-3AD203B41FA5}">
                      <a16:colId xmlns:a16="http://schemas.microsoft.com/office/drawing/2014/main" val="4081887893"/>
                    </a:ext>
                  </a:extLst>
                </a:gridCol>
              </a:tblGrid>
              <a:tr h="1260000">
                <a:tc>
                  <a:txBody>
                    <a:bodyPr/>
                    <a:lstStyle/>
                    <a:p>
                      <a:pPr algn="ctr"/>
                      <a:r>
                        <a:rPr lang="en-GB" sz="4800" b="0">
                          <a:solidFill>
                            <a:schemeClr val="tx1"/>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1260000">
                <a:tc>
                  <a:txBody>
                    <a:bodyPr/>
                    <a:lstStyle/>
                    <a:p>
                      <a:pPr algn="ctr"/>
                      <a:endParaRPr lang="en-GB" sz="4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800" b="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1260000">
                <a:tc>
                  <a:txBody>
                    <a:bodyPr/>
                    <a:lstStyle/>
                    <a:p>
                      <a:pPr algn="ctr"/>
                      <a:r>
                        <a:rPr lang="en-GB" sz="4800" b="0"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4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bl>
          </a:graphicData>
        </a:graphic>
      </p:graphicFrame>
      <p:sp>
        <p:nvSpPr>
          <p:cNvPr id="6" name="Title 1">
            <a:extLst>
              <a:ext uri="{FF2B5EF4-FFF2-40B4-BE49-F238E27FC236}">
                <a16:creationId xmlns:a16="http://schemas.microsoft.com/office/drawing/2014/main" id="{B4F5906B-A95A-856E-3454-86E8B0BEC04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31.2</a:t>
            </a:r>
            <a:endParaRPr lang="en-US" b="1" dirty="0">
              <a:latin typeface="Aptos" panose="020B0004020202020204" pitchFamily="34" charset="0"/>
              <a:cs typeface="Calibri" panose="020F0502020204030204" pitchFamily="34" charset="0"/>
            </a:endParaRPr>
          </a:p>
        </p:txBody>
      </p:sp>
      <p:sp>
        <p:nvSpPr>
          <p:cNvPr id="7" name="Content Placeholder 1">
            <a:extLst>
              <a:ext uri="{FF2B5EF4-FFF2-40B4-BE49-F238E27FC236}">
                <a16:creationId xmlns:a16="http://schemas.microsoft.com/office/drawing/2014/main" id="{4DF92898-D366-53D6-C099-927F89CC5853}"/>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Each row, column and diagonal should </a:t>
            </a:r>
            <a:br>
              <a:rPr lang="en-GB" dirty="0"/>
            </a:br>
            <a:r>
              <a:rPr lang="en-GB" dirty="0"/>
              <a:t>add up to 30</a:t>
            </a:r>
          </a:p>
          <a:p>
            <a:pPr marL="0" indent="0">
              <a:buNone/>
            </a:pPr>
            <a:endParaRPr lang="en-GB" dirty="0"/>
          </a:p>
          <a:p>
            <a:pPr marL="0" indent="0">
              <a:buNone/>
            </a:pPr>
            <a:r>
              <a:rPr lang="en-GB" dirty="0"/>
              <a:t>Complete the table</a:t>
            </a:r>
          </a:p>
        </p:txBody>
      </p:sp>
    </p:spTree>
    <p:extLst>
      <p:ext uri="{BB962C8B-B14F-4D97-AF65-F5344CB8AC3E}">
        <p14:creationId xmlns:p14="http://schemas.microsoft.com/office/powerpoint/2010/main" val="525952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146F9-30D2-9688-A963-5D05F93E5B1C}"/>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9C89B1F-1AA7-70DE-259E-9E405A9FDC0D}"/>
              </a:ext>
            </a:extLst>
          </p:cNvPr>
          <p:cNvGraphicFramePr>
            <a:graphicFrameLocks noGrp="1"/>
          </p:cNvGraphicFramePr>
          <p:nvPr>
            <p:ph idx="1"/>
            <p:extLst>
              <p:ext uri="{D42A27DB-BD31-4B8C-83A1-F6EECF244321}">
                <p14:modId xmlns:p14="http://schemas.microsoft.com/office/powerpoint/2010/main" val="2198144241"/>
              </p:ext>
            </p:extLst>
          </p:nvPr>
        </p:nvGraphicFramePr>
        <p:xfrm>
          <a:off x="8541753" y="1627008"/>
          <a:ext cx="2288040" cy="1414113"/>
        </p:xfrm>
        <a:graphic>
          <a:graphicData uri="http://schemas.openxmlformats.org/drawingml/2006/table">
            <a:tbl>
              <a:tblPr firstRow="1" bandRow="1">
                <a:tableStyleId>{5C22544A-7EE6-4342-B048-85BDC9FD1C3A}</a:tableStyleId>
              </a:tblPr>
              <a:tblGrid>
                <a:gridCol w="572010">
                  <a:extLst>
                    <a:ext uri="{9D8B030D-6E8A-4147-A177-3AD203B41FA5}">
                      <a16:colId xmlns:a16="http://schemas.microsoft.com/office/drawing/2014/main" val="197588543"/>
                    </a:ext>
                  </a:extLst>
                </a:gridCol>
                <a:gridCol w="572010">
                  <a:extLst>
                    <a:ext uri="{9D8B030D-6E8A-4147-A177-3AD203B41FA5}">
                      <a16:colId xmlns:a16="http://schemas.microsoft.com/office/drawing/2014/main" val="813892831"/>
                    </a:ext>
                  </a:extLst>
                </a:gridCol>
                <a:gridCol w="572010">
                  <a:extLst>
                    <a:ext uri="{9D8B030D-6E8A-4147-A177-3AD203B41FA5}">
                      <a16:colId xmlns:a16="http://schemas.microsoft.com/office/drawing/2014/main" val="4059621109"/>
                    </a:ext>
                  </a:extLst>
                </a:gridCol>
                <a:gridCol w="572010">
                  <a:extLst>
                    <a:ext uri="{9D8B030D-6E8A-4147-A177-3AD203B41FA5}">
                      <a16:colId xmlns:a16="http://schemas.microsoft.com/office/drawing/2014/main" val="3582627208"/>
                    </a:ext>
                  </a:extLst>
                </a:gridCol>
              </a:tblGrid>
              <a:tr h="471371">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98940822"/>
                  </a:ext>
                </a:extLst>
              </a:tr>
              <a:tr h="471371">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3242053"/>
                  </a:ext>
                </a:extLst>
              </a:tr>
              <a:tr h="471371">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2961929"/>
                  </a:ext>
                </a:extLst>
              </a:tr>
            </a:tbl>
          </a:graphicData>
        </a:graphic>
      </p:graphicFrame>
      <p:graphicFrame>
        <p:nvGraphicFramePr>
          <p:cNvPr id="5" name="Content Placeholder 3">
            <a:extLst>
              <a:ext uri="{FF2B5EF4-FFF2-40B4-BE49-F238E27FC236}">
                <a16:creationId xmlns:a16="http://schemas.microsoft.com/office/drawing/2014/main" id="{F6F98B30-D97A-E9B9-FF92-54B720AC7F1E}"/>
              </a:ext>
            </a:extLst>
          </p:cNvPr>
          <p:cNvGraphicFramePr>
            <a:graphicFrameLocks/>
          </p:cNvGraphicFramePr>
          <p:nvPr>
            <p:extLst>
              <p:ext uri="{D42A27DB-BD31-4B8C-83A1-F6EECF244321}">
                <p14:modId xmlns:p14="http://schemas.microsoft.com/office/powerpoint/2010/main" val="1981955748"/>
              </p:ext>
            </p:extLst>
          </p:nvPr>
        </p:nvGraphicFramePr>
        <p:xfrm>
          <a:off x="8541753" y="3581194"/>
          <a:ext cx="2288040" cy="471371"/>
        </p:xfrm>
        <a:graphic>
          <a:graphicData uri="http://schemas.openxmlformats.org/drawingml/2006/table">
            <a:tbl>
              <a:tblPr firstRow="1" bandRow="1">
                <a:tableStyleId>{5C22544A-7EE6-4342-B048-85BDC9FD1C3A}</a:tableStyleId>
              </a:tblPr>
              <a:tblGrid>
                <a:gridCol w="572010">
                  <a:extLst>
                    <a:ext uri="{9D8B030D-6E8A-4147-A177-3AD203B41FA5}">
                      <a16:colId xmlns:a16="http://schemas.microsoft.com/office/drawing/2014/main" val="197588543"/>
                    </a:ext>
                  </a:extLst>
                </a:gridCol>
                <a:gridCol w="572010">
                  <a:extLst>
                    <a:ext uri="{9D8B030D-6E8A-4147-A177-3AD203B41FA5}">
                      <a16:colId xmlns:a16="http://schemas.microsoft.com/office/drawing/2014/main" val="813892831"/>
                    </a:ext>
                  </a:extLst>
                </a:gridCol>
                <a:gridCol w="572010">
                  <a:extLst>
                    <a:ext uri="{9D8B030D-6E8A-4147-A177-3AD203B41FA5}">
                      <a16:colId xmlns:a16="http://schemas.microsoft.com/office/drawing/2014/main" val="4059621109"/>
                    </a:ext>
                  </a:extLst>
                </a:gridCol>
                <a:gridCol w="572010">
                  <a:extLst>
                    <a:ext uri="{9D8B030D-6E8A-4147-A177-3AD203B41FA5}">
                      <a16:colId xmlns:a16="http://schemas.microsoft.com/office/drawing/2014/main" val="3582627208"/>
                    </a:ext>
                  </a:extLst>
                </a:gridCol>
              </a:tblGrid>
              <a:tr h="471371">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lang="en-GB" sz="230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lang="en-GB" sz="2300" dirty="0"/>
                    </a:p>
                  </a:txBody>
                  <a:tcPr marL="116228" marR="116228" marT="58114" marB="58114">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8940822"/>
                  </a:ext>
                </a:extLst>
              </a:tr>
            </a:tbl>
          </a:graphicData>
        </a:graphic>
      </p:graphicFrame>
      <p:sp>
        <p:nvSpPr>
          <p:cNvPr id="2" name="Title 1">
            <a:extLst>
              <a:ext uri="{FF2B5EF4-FFF2-40B4-BE49-F238E27FC236}">
                <a16:creationId xmlns:a16="http://schemas.microsoft.com/office/drawing/2014/main" id="{74776A55-D4A6-6857-A7D6-7D37A69A177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32</a:t>
            </a:r>
            <a:endParaRPr lang="en-US" b="1" dirty="0">
              <a:latin typeface="Aptos" panose="020B000402020202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7" name="Content Placeholder 1">
                <a:extLst>
                  <a:ext uri="{FF2B5EF4-FFF2-40B4-BE49-F238E27FC236}">
                    <a16:creationId xmlns:a16="http://schemas.microsoft.com/office/drawing/2014/main" id="{17B6C1D6-6D46-5D30-077F-DC0732C2F891}"/>
                  </a:ext>
                </a:extLst>
              </p:cNvPr>
              <p:cNvSpPr txBox="1">
                <a:spLocks/>
              </p:cNvSpPr>
              <p:nvPr/>
            </p:nvSpPr>
            <p:spPr>
              <a:xfrm>
                <a:off x="761999" y="1410964"/>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Bonnie draws representations of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3</m:t>
                        </m:r>
                      </m:den>
                    </m:f>
                  </m:oMath>
                </a14:m>
                <a:r>
                  <a:rPr lang="en-GB" dirty="0"/>
                  <a:t> and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2</m:t>
                        </m:r>
                      </m:den>
                    </m:f>
                  </m:oMath>
                </a14:m>
                <a:r>
                  <a:rPr lang="en-GB" dirty="0"/>
                  <a:t>.</a:t>
                </a:r>
              </a:p>
              <a:p>
                <a:pPr marL="0" indent="0">
                  <a:buNone/>
                </a:pPr>
                <a:r>
                  <a:rPr lang="en-GB" dirty="0"/>
                  <a:t>She says, “One third is greater than one half.”</a:t>
                </a:r>
              </a:p>
              <a:p>
                <a:pPr marL="0" indent="0">
                  <a:buNone/>
                </a:pPr>
                <a:endParaRPr lang="en-GB" dirty="0"/>
              </a:p>
              <a:p>
                <a:pPr marL="0" indent="0">
                  <a:buNone/>
                </a:pPr>
                <a:r>
                  <a:rPr lang="en-GB" dirty="0"/>
                  <a:t>What do you think? </a:t>
                </a:r>
              </a:p>
              <a:p>
                <a:pPr marL="0" indent="0">
                  <a:buNone/>
                </a:pPr>
                <a:r>
                  <a:rPr lang="en-GB" dirty="0"/>
                  <a:t>Draw representations to explain your ideas.</a:t>
                </a:r>
              </a:p>
              <a:p>
                <a:endParaRPr lang="en-GB" dirty="0"/>
              </a:p>
            </p:txBody>
          </p:sp>
        </mc:Choice>
        <mc:Fallback xmlns="">
          <p:sp>
            <p:nvSpPr>
              <p:cNvPr id="7" name="Content Placeholder 1">
                <a:extLst>
                  <a:ext uri="{FF2B5EF4-FFF2-40B4-BE49-F238E27FC236}">
                    <a16:creationId xmlns:a16="http://schemas.microsoft.com/office/drawing/2014/main" id="{17B6C1D6-6D46-5D30-077F-DC0732C2F891}"/>
                  </a:ext>
                </a:extLst>
              </p:cNvPr>
              <p:cNvSpPr txBox="1">
                <a:spLocks noRot="1" noChangeAspect="1" noMove="1" noResize="1" noEditPoints="1" noAdjustHandles="1" noChangeArrowheads="1" noChangeShapeType="1" noTextEdit="1"/>
              </p:cNvSpPr>
              <p:nvPr/>
            </p:nvSpPr>
            <p:spPr>
              <a:xfrm>
                <a:off x="761999" y="1410964"/>
                <a:ext cx="10515600" cy="732905"/>
              </a:xfrm>
              <a:prstGeom prst="rect">
                <a:avLst/>
              </a:prstGeom>
              <a:blipFill>
                <a:blip r:embed="rId3"/>
                <a:stretch>
                  <a:fillRect l="-1327" t="-1695" b="-283051"/>
                </a:stretch>
              </a:blipFill>
            </p:spPr>
            <p:txBody>
              <a:bodyPr/>
              <a:lstStyle/>
              <a:p>
                <a:r>
                  <a:rPr lang="en-US">
                    <a:noFill/>
                  </a:rPr>
                  <a:t> </a:t>
                </a:r>
              </a:p>
            </p:txBody>
          </p:sp>
        </mc:Fallback>
      </mc:AlternateContent>
    </p:spTree>
    <p:extLst>
      <p:ext uri="{BB962C8B-B14F-4D97-AF65-F5344CB8AC3E}">
        <p14:creationId xmlns:p14="http://schemas.microsoft.com/office/powerpoint/2010/main" val="1890253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D064-CAE9-6444-7CFF-6104FA211DD5}"/>
            </a:ext>
          </a:extLst>
        </p:cNvPr>
        <p:cNvGrpSpPr/>
        <p:nvPr/>
      </p:nvGrpSpPr>
      <p:grpSpPr>
        <a:xfrm>
          <a:off x="0" y="0"/>
          <a:ext cx="0" cy="0"/>
          <a:chOff x="0" y="0"/>
          <a:chExt cx="0" cy="0"/>
        </a:xfrm>
      </p:grpSpPr>
      <p:sp>
        <p:nvSpPr>
          <p:cNvPr id="7" name="Content Placeholder 1">
            <a:extLst>
              <a:ext uri="{FF2B5EF4-FFF2-40B4-BE49-F238E27FC236}">
                <a16:creationId xmlns:a16="http://schemas.microsoft.com/office/drawing/2014/main" id="{B4D83825-D8C6-E3CB-F8C2-CBCC565FC465}"/>
              </a:ext>
            </a:extLst>
          </p:cNvPr>
          <p:cNvSpPr>
            <a:spLocks noGrp="1"/>
          </p:cNvSpPr>
          <p:nvPr>
            <p:ph idx="1"/>
          </p:nvPr>
        </p:nvSpPr>
        <p:spPr>
          <a:xfrm>
            <a:off x="762000" y="1378656"/>
            <a:ext cx="10515600" cy="626209"/>
          </a:xfrm>
        </p:spPr>
        <p:txBody>
          <a:bodyPr vert="horz" lIns="91440" tIns="45720" rIns="91440" bIns="45720" rtlCol="0" anchor="t">
            <a:normAutofit/>
          </a:bodyPr>
          <a:lstStyle/>
          <a:p>
            <a:pPr marL="0" indent="0">
              <a:buNone/>
            </a:pPr>
            <a:r>
              <a:rPr lang="en-GB" dirty="0"/>
              <a:t>Link a ten frame to each addition to make 8. </a:t>
            </a:r>
          </a:p>
        </p:txBody>
      </p:sp>
      <p:sp>
        <p:nvSpPr>
          <p:cNvPr id="3" name="Title 1">
            <a:extLst>
              <a:ext uri="{FF2B5EF4-FFF2-40B4-BE49-F238E27FC236}">
                <a16:creationId xmlns:a16="http://schemas.microsoft.com/office/drawing/2014/main" id="{42F7B41C-F402-7BEB-B9F0-3C2732312FDB}"/>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mn-lt"/>
                <a:cs typeface="Calibri"/>
              </a:rPr>
              <a:t>Problem 2.2</a:t>
            </a:r>
            <a:endParaRPr lang="en-US" b="1" dirty="0">
              <a:latin typeface="+mn-lt"/>
              <a:cs typeface="Calibri" panose="020F0502020204030204" pitchFamily="34" charset="0"/>
            </a:endParaRPr>
          </a:p>
        </p:txBody>
      </p:sp>
      <mc:AlternateContent xmlns:mc="http://schemas.openxmlformats.org/markup-compatibility/2006" xmlns:a14="http://schemas.microsoft.com/office/drawing/2010/main">
        <mc:Choice Requires="a14">
          <p:sp>
            <p:nvSpPr>
              <p:cNvPr id="163" name="TextBox 162">
                <a:extLst>
                  <a:ext uri="{FF2B5EF4-FFF2-40B4-BE49-F238E27FC236}">
                    <a16:creationId xmlns:a16="http://schemas.microsoft.com/office/drawing/2014/main" id="{850046A4-B908-720B-05F7-F243A994CA1A}"/>
                  </a:ext>
                </a:extLst>
              </p:cNvPr>
              <p:cNvSpPr txBox="1"/>
              <p:nvPr/>
            </p:nvSpPr>
            <p:spPr>
              <a:xfrm>
                <a:off x="5093333" y="2355210"/>
                <a:ext cx="775853"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+ 6 </m:t>
                      </m:r>
                    </m:oMath>
                  </m:oMathPara>
                </a14:m>
                <a:endParaRPr lang="en-US" sz="2800" dirty="0"/>
              </a:p>
            </p:txBody>
          </p:sp>
        </mc:Choice>
        <mc:Fallback xmlns="">
          <p:sp>
            <p:nvSpPr>
              <p:cNvPr id="163" name="TextBox 162">
                <a:extLst>
                  <a:ext uri="{FF2B5EF4-FFF2-40B4-BE49-F238E27FC236}">
                    <a16:creationId xmlns:a16="http://schemas.microsoft.com/office/drawing/2014/main" id="{850046A4-B908-720B-05F7-F243A994CA1A}"/>
                  </a:ext>
                </a:extLst>
              </p:cNvPr>
              <p:cNvSpPr txBox="1">
                <a:spLocks noRot="1" noChangeAspect="1" noMove="1" noResize="1" noEditPoints="1" noAdjustHandles="1" noChangeArrowheads="1" noChangeShapeType="1" noTextEdit="1"/>
              </p:cNvSpPr>
              <p:nvPr/>
            </p:nvSpPr>
            <p:spPr>
              <a:xfrm>
                <a:off x="5093333" y="2355210"/>
                <a:ext cx="775853" cy="430887"/>
              </a:xfrm>
              <a:prstGeom prst="rect">
                <a:avLst/>
              </a:prstGeom>
              <a:blipFill>
                <a:blip r:embed="rId3"/>
                <a:stretch>
                  <a:fillRect l="-15385" t="-2632" r="-15385" b="-28947"/>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4" name="TextBox 163">
                <a:extLst>
                  <a:ext uri="{FF2B5EF4-FFF2-40B4-BE49-F238E27FC236}">
                    <a16:creationId xmlns:a16="http://schemas.microsoft.com/office/drawing/2014/main" id="{27FE08BD-23FF-221E-B3A0-62A49CFCFD90}"/>
                  </a:ext>
                </a:extLst>
              </p:cNvPr>
              <p:cNvSpPr txBox="1"/>
              <p:nvPr/>
            </p:nvSpPr>
            <p:spPr>
              <a:xfrm>
                <a:off x="5105700" y="3221112"/>
                <a:ext cx="775853"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+ 3 </m:t>
                      </m:r>
                    </m:oMath>
                  </m:oMathPara>
                </a14:m>
                <a:endParaRPr lang="en-US" sz="2800" dirty="0"/>
              </a:p>
            </p:txBody>
          </p:sp>
        </mc:Choice>
        <mc:Fallback xmlns="">
          <p:sp>
            <p:nvSpPr>
              <p:cNvPr id="164" name="TextBox 163">
                <a:extLst>
                  <a:ext uri="{FF2B5EF4-FFF2-40B4-BE49-F238E27FC236}">
                    <a16:creationId xmlns:a16="http://schemas.microsoft.com/office/drawing/2014/main" id="{27FE08BD-23FF-221E-B3A0-62A49CFCFD90}"/>
                  </a:ext>
                </a:extLst>
              </p:cNvPr>
              <p:cNvSpPr txBox="1">
                <a:spLocks noRot="1" noChangeAspect="1" noMove="1" noResize="1" noEditPoints="1" noAdjustHandles="1" noChangeArrowheads="1" noChangeShapeType="1" noTextEdit="1"/>
              </p:cNvSpPr>
              <p:nvPr/>
            </p:nvSpPr>
            <p:spPr>
              <a:xfrm>
                <a:off x="5105700" y="3221112"/>
                <a:ext cx="775853" cy="430887"/>
              </a:xfrm>
              <a:prstGeom prst="rect">
                <a:avLst/>
              </a:prstGeom>
              <a:blipFill>
                <a:blip r:embed="rId4"/>
                <a:stretch>
                  <a:fillRect l="-15385" t="-5405" r="-15385" b="-29730"/>
                </a:stretch>
              </a:blipFill>
              <a:ln w="38100">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5" name="TextBox 164">
                <a:extLst>
                  <a:ext uri="{FF2B5EF4-FFF2-40B4-BE49-F238E27FC236}">
                    <a16:creationId xmlns:a16="http://schemas.microsoft.com/office/drawing/2014/main" id="{50A80963-C7A0-0FB0-A333-7544EBE24ABC}"/>
                  </a:ext>
                </a:extLst>
              </p:cNvPr>
              <p:cNvSpPr txBox="1"/>
              <p:nvPr/>
            </p:nvSpPr>
            <p:spPr>
              <a:xfrm>
                <a:off x="5093334" y="3998232"/>
                <a:ext cx="775853"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+ 4 </m:t>
                      </m:r>
                    </m:oMath>
                  </m:oMathPara>
                </a14:m>
                <a:endParaRPr lang="en-US" sz="2800" dirty="0"/>
              </a:p>
            </p:txBody>
          </p:sp>
        </mc:Choice>
        <mc:Fallback xmlns="">
          <p:sp>
            <p:nvSpPr>
              <p:cNvPr id="165" name="TextBox 164">
                <a:extLst>
                  <a:ext uri="{FF2B5EF4-FFF2-40B4-BE49-F238E27FC236}">
                    <a16:creationId xmlns:a16="http://schemas.microsoft.com/office/drawing/2014/main" id="{50A80963-C7A0-0FB0-A333-7544EBE24ABC}"/>
                  </a:ext>
                </a:extLst>
              </p:cNvPr>
              <p:cNvSpPr txBox="1">
                <a:spLocks noRot="1" noChangeAspect="1" noMove="1" noResize="1" noEditPoints="1" noAdjustHandles="1" noChangeArrowheads="1" noChangeShapeType="1" noTextEdit="1"/>
              </p:cNvSpPr>
              <p:nvPr/>
            </p:nvSpPr>
            <p:spPr>
              <a:xfrm>
                <a:off x="5093334" y="3998232"/>
                <a:ext cx="775853" cy="430887"/>
              </a:xfrm>
              <a:prstGeom prst="rect">
                <a:avLst/>
              </a:prstGeom>
              <a:blipFill>
                <a:blip r:embed="rId5"/>
                <a:stretch>
                  <a:fillRect l="-15385" t="-2632" r="-15385" b="-28947"/>
                </a:stretch>
              </a:blipFill>
              <a:ln w="38100">
                <a:solidFill>
                  <a:schemeClr val="tx1"/>
                </a:solidFill>
              </a:ln>
            </p:spPr>
            <p:txBody>
              <a:bodyPr/>
              <a:lstStyle/>
              <a:p>
                <a:r>
                  <a:rPr lang="en-US">
                    <a:noFill/>
                  </a:rPr>
                  <a:t> </a:t>
                </a:r>
              </a:p>
            </p:txBody>
          </p:sp>
        </mc:Fallback>
      </mc:AlternateContent>
      <p:grpSp>
        <p:nvGrpSpPr>
          <p:cNvPr id="195" name="Group 194">
            <a:extLst>
              <a:ext uri="{FF2B5EF4-FFF2-40B4-BE49-F238E27FC236}">
                <a16:creationId xmlns:a16="http://schemas.microsoft.com/office/drawing/2014/main" id="{A27FC0AA-4436-610F-7E36-C73228213EEA}"/>
              </a:ext>
            </a:extLst>
          </p:cNvPr>
          <p:cNvGrpSpPr/>
          <p:nvPr/>
        </p:nvGrpSpPr>
        <p:grpSpPr>
          <a:xfrm>
            <a:off x="914400" y="2004865"/>
            <a:ext cx="2708695" cy="1083478"/>
            <a:chOff x="4776303" y="915705"/>
            <a:chExt cx="3273750" cy="1309500"/>
          </a:xfrm>
        </p:grpSpPr>
        <p:grpSp>
          <p:nvGrpSpPr>
            <p:cNvPr id="196" name="Google Shape;7937;p288">
              <a:extLst>
                <a:ext uri="{FF2B5EF4-FFF2-40B4-BE49-F238E27FC236}">
                  <a16:creationId xmlns:a16="http://schemas.microsoft.com/office/drawing/2014/main" id="{BD11E7E5-8036-D5B1-FBF9-BF63EEF495E5}"/>
                </a:ext>
              </a:extLst>
            </p:cNvPr>
            <p:cNvGrpSpPr/>
            <p:nvPr/>
          </p:nvGrpSpPr>
          <p:grpSpPr>
            <a:xfrm>
              <a:off x="4776303" y="915705"/>
              <a:ext cx="3273750" cy="1309500"/>
              <a:chOff x="1759500" y="884250"/>
              <a:chExt cx="5625000" cy="2250000"/>
            </a:xfrm>
          </p:grpSpPr>
          <p:sp>
            <p:nvSpPr>
              <p:cNvPr id="205" name="Google Shape;7938;p288">
                <a:extLst>
                  <a:ext uri="{FF2B5EF4-FFF2-40B4-BE49-F238E27FC236}">
                    <a16:creationId xmlns:a16="http://schemas.microsoft.com/office/drawing/2014/main" id="{B3EF30F8-C4A5-DEE4-EF38-BF528D089DE4}"/>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40;p288">
                <a:extLst>
                  <a:ext uri="{FF2B5EF4-FFF2-40B4-BE49-F238E27FC236}">
                    <a16:creationId xmlns:a16="http://schemas.microsoft.com/office/drawing/2014/main" id="{3DC441B5-8D90-6587-F16B-653E91BFF307}"/>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7942;p288">
                <a:extLst>
                  <a:ext uri="{FF2B5EF4-FFF2-40B4-BE49-F238E27FC236}">
                    <a16:creationId xmlns:a16="http://schemas.microsoft.com/office/drawing/2014/main" id="{9DA2C64F-F140-A54B-08E8-5EC9D05F7D70}"/>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7944;p288">
                <a:extLst>
                  <a:ext uri="{FF2B5EF4-FFF2-40B4-BE49-F238E27FC236}">
                    <a16:creationId xmlns:a16="http://schemas.microsoft.com/office/drawing/2014/main" id="{9475149D-D118-0011-BA3F-0B5D8B05986F}"/>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7946;p288">
                <a:extLst>
                  <a:ext uri="{FF2B5EF4-FFF2-40B4-BE49-F238E27FC236}">
                    <a16:creationId xmlns:a16="http://schemas.microsoft.com/office/drawing/2014/main" id="{5FBCF018-4F8D-D6B2-ED9F-5F723EB4054A}"/>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7947;p288">
                <a:extLst>
                  <a:ext uri="{FF2B5EF4-FFF2-40B4-BE49-F238E27FC236}">
                    <a16:creationId xmlns:a16="http://schemas.microsoft.com/office/drawing/2014/main" id="{7A7A3638-EC56-FCA9-BB97-8F8ABCF6905C}"/>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7949;p288">
                <a:extLst>
                  <a:ext uri="{FF2B5EF4-FFF2-40B4-BE49-F238E27FC236}">
                    <a16:creationId xmlns:a16="http://schemas.microsoft.com/office/drawing/2014/main" id="{0F318840-C34B-A93D-ACC7-32E18A1F751D}"/>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7951;p288">
                <a:extLst>
                  <a:ext uri="{FF2B5EF4-FFF2-40B4-BE49-F238E27FC236}">
                    <a16:creationId xmlns:a16="http://schemas.microsoft.com/office/drawing/2014/main" id="{A615C11D-8D18-2706-70D5-6B95FB7BA019}"/>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7953;p288">
                <a:extLst>
                  <a:ext uri="{FF2B5EF4-FFF2-40B4-BE49-F238E27FC236}">
                    <a16:creationId xmlns:a16="http://schemas.microsoft.com/office/drawing/2014/main" id="{9BA6F4AD-DF19-9029-E391-66ACC3CC8C05}"/>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7955;p288">
                <a:extLst>
                  <a:ext uri="{FF2B5EF4-FFF2-40B4-BE49-F238E27FC236}">
                    <a16:creationId xmlns:a16="http://schemas.microsoft.com/office/drawing/2014/main" id="{692EAB57-E622-A305-4EC8-C6A02741AE22}"/>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7956;p288">
                <a:extLst>
                  <a:ext uri="{FF2B5EF4-FFF2-40B4-BE49-F238E27FC236}">
                    <a16:creationId xmlns:a16="http://schemas.microsoft.com/office/drawing/2014/main" id="{8F77500B-839B-16D0-A8AE-FE32165E0B15}"/>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7957;p288">
                <a:extLst>
                  <a:ext uri="{FF2B5EF4-FFF2-40B4-BE49-F238E27FC236}">
                    <a16:creationId xmlns:a16="http://schemas.microsoft.com/office/drawing/2014/main" id="{B9022D22-3121-7168-CF54-58FA46D8359A}"/>
                  </a:ext>
                </a:extLst>
              </p:cNvPr>
              <p:cNvSpPr/>
              <p:nvPr/>
            </p:nvSpPr>
            <p:spPr>
              <a:xfrm>
                <a:off x="1879950" y="2129700"/>
                <a:ext cx="884100" cy="884100"/>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97" name="Google Shape;7956;p288">
              <a:extLst>
                <a:ext uri="{FF2B5EF4-FFF2-40B4-BE49-F238E27FC236}">
                  <a16:creationId xmlns:a16="http://schemas.microsoft.com/office/drawing/2014/main" id="{A90FC17F-2E0E-686C-CE36-BD2412FDD5C5}"/>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57;p288">
              <a:extLst>
                <a:ext uri="{FF2B5EF4-FFF2-40B4-BE49-F238E27FC236}">
                  <a16:creationId xmlns:a16="http://schemas.microsoft.com/office/drawing/2014/main" id="{203E587E-AB79-5E1E-1776-AE3E8D287943}"/>
                </a:ext>
              </a:extLst>
            </p:cNvPr>
            <p:cNvSpPr/>
            <p:nvPr/>
          </p:nvSpPr>
          <p:spPr>
            <a:xfrm>
              <a:off x="5501155" y="164055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56;p288">
              <a:extLst>
                <a:ext uri="{FF2B5EF4-FFF2-40B4-BE49-F238E27FC236}">
                  <a16:creationId xmlns:a16="http://schemas.microsoft.com/office/drawing/2014/main" id="{2CF8EC8D-7138-F63F-0B4B-8C2453FD3A36}"/>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56;p288">
              <a:extLst>
                <a:ext uri="{FF2B5EF4-FFF2-40B4-BE49-F238E27FC236}">
                  <a16:creationId xmlns:a16="http://schemas.microsoft.com/office/drawing/2014/main" id="{AE3339CB-76D0-F923-E17D-97B302AC9A17}"/>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56;p288">
              <a:extLst>
                <a:ext uri="{FF2B5EF4-FFF2-40B4-BE49-F238E27FC236}">
                  <a16:creationId xmlns:a16="http://schemas.microsoft.com/office/drawing/2014/main" id="{53396F90-EF59-1042-14AA-0F1092F53958}"/>
                </a:ext>
              </a:extLst>
            </p:cNvPr>
            <p:cNvSpPr/>
            <p:nvPr/>
          </p:nvSpPr>
          <p:spPr>
            <a:xfrm>
              <a:off x="74654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roup 216">
            <a:extLst>
              <a:ext uri="{FF2B5EF4-FFF2-40B4-BE49-F238E27FC236}">
                <a16:creationId xmlns:a16="http://schemas.microsoft.com/office/drawing/2014/main" id="{5EA7415A-7D4F-D9EF-1344-7801B8DE5B18}"/>
              </a:ext>
            </a:extLst>
          </p:cNvPr>
          <p:cNvGrpSpPr/>
          <p:nvPr/>
        </p:nvGrpSpPr>
        <p:grpSpPr>
          <a:xfrm>
            <a:off x="914400" y="3366862"/>
            <a:ext cx="2708695" cy="1083478"/>
            <a:chOff x="4776303" y="915705"/>
            <a:chExt cx="3273750" cy="1309500"/>
          </a:xfrm>
        </p:grpSpPr>
        <p:grpSp>
          <p:nvGrpSpPr>
            <p:cNvPr id="218" name="Google Shape;7937;p288">
              <a:extLst>
                <a:ext uri="{FF2B5EF4-FFF2-40B4-BE49-F238E27FC236}">
                  <a16:creationId xmlns:a16="http://schemas.microsoft.com/office/drawing/2014/main" id="{BC455D9C-0197-B61D-B77E-5C9CA027651A}"/>
                </a:ext>
              </a:extLst>
            </p:cNvPr>
            <p:cNvGrpSpPr/>
            <p:nvPr/>
          </p:nvGrpSpPr>
          <p:grpSpPr>
            <a:xfrm>
              <a:off x="4776303" y="915705"/>
              <a:ext cx="3273750" cy="1309500"/>
              <a:chOff x="1759500" y="884250"/>
              <a:chExt cx="5625000" cy="2250000"/>
            </a:xfrm>
          </p:grpSpPr>
          <p:sp>
            <p:nvSpPr>
              <p:cNvPr id="227" name="Google Shape;7938;p288">
                <a:extLst>
                  <a:ext uri="{FF2B5EF4-FFF2-40B4-BE49-F238E27FC236}">
                    <a16:creationId xmlns:a16="http://schemas.microsoft.com/office/drawing/2014/main" id="{077C7E42-D0EF-4576-4713-9EB20BB35466}"/>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7940;p288">
                <a:extLst>
                  <a:ext uri="{FF2B5EF4-FFF2-40B4-BE49-F238E27FC236}">
                    <a16:creationId xmlns:a16="http://schemas.microsoft.com/office/drawing/2014/main" id="{46949B95-7936-27B1-709D-7C0774C65E2F}"/>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7942;p288">
                <a:extLst>
                  <a:ext uri="{FF2B5EF4-FFF2-40B4-BE49-F238E27FC236}">
                    <a16:creationId xmlns:a16="http://schemas.microsoft.com/office/drawing/2014/main" id="{BDC82810-C274-8432-93FD-AEB80FC4C2AC}"/>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7944;p288">
                <a:extLst>
                  <a:ext uri="{FF2B5EF4-FFF2-40B4-BE49-F238E27FC236}">
                    <a16:creationId xmlns:a16="http://schemas.microsoft.com/office/drawing/2014/main" id="{E9403014-FDF6-7B66-DD7C-5A01F8AE8382}"/>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7946;p288">
                <a:extLst>
                  <a:ext uri="{FF2B5EF4-FFF2-40B4-BE49-F238E27FC236}">
                    <a16:creationId xmlns:a16="http://schemas.microsoft.com/office/drawing/2014/main" id="{A621F2DE-E1A0-7764-A5EA-55B45350F193}"/>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7947;p288">
                <a:extLst>
                  <a:ext uri="{FF2B5EF4-FFF2-40B4-BE49-F238E27FC236}">
                    <a16:creationId xmlns:a16="http://schemas.microsoft.com/office/drawing/2014/main" id="{75E80321-80D5-0A32-1AF2-9D7A1CC6E1DE}"/>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7949;p288">
                <a:extLst>
                  <a:ext uri="{FF2B5EF4-FFF2-40B4-BE49-F238E27FC236}">
                    <a16:creationId xmlns:a16="http://schemas.microsoft.com/office/drawing/2014/main" id="{A3788171-A9F6-D9FD-DBA8-CF793FE4F77E}"/>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7951;p288">
                <a:extLst>
                  <a:ext uri="{FF2B5EF4-FFF2-40B4-BE49-F238E27FC236}">
                    <a16:creationId xmlns:a16="http://schemas.microsoft.com/office/drawing/2014/main" id="{9AC0BFEC-04B9-B2A1-F568-AFA3FB6A1796}"/>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7953;p288">
                <a:extLst>
                  <a:ext uri="{FF2B5EF4-FFF2-40B4-BE49-F238E27FC236}">
                    <a16:creationId xmlns:a16="http://schemas.microsoft.com/office/drawing/2014/main" id="{A5854E5D-7BE4-7B11-F00D-F45675E10434}"/>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7955;p288">
                <a:extLst>
                  <a:ext uri="{FF2B5EF4-FFF2-40B4-BE49-F238E27FC236}">
                    <a16:creationId xmlns:a16="http://schemas.microsoft.com/office/drawing/2014/main" id="{5AA1FCEB-B2AC-83D7-438B-7F5753A0D1FD}"/>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7956;p288">
                <a:extLst>
                  <a:ext uri="{FF2B5EF4-FFF2-40B4-BE49-F238E27FC236}">
                    <a16:creationId xmlns:a16="http://schemas.microsoft.com/office/drawing/2014/main" id="{36F5A1B0-49F1-5CF1-1D80-35B93AE7549C}"/>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7957;p288">
                <a:extLst>
                  <a:ext uri="{FF2B5EF4-FFF2-40B4-BE49-F238E27FC236}">
                    <a16:creationId xmlns:a16="http://schemas.microsoft.com/office/drawing/2014/main" id="{518FE9E4-BCEB-5BE8-D01D-0962F87D322F}"/>
                  </a:ext>
                </a:extLst>
              </p:cNvPr>
              <p:cNvSpPr/>
              <p:nvPr/>
            </p:nvSpPr>
            <p:spPr>
              <a:xfrm>
                <a:off x="1879950" y="2129700"/>
                <a:ext cx="884100" cy="884100"/>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7956;p288">
              <a:extLst>
                <a:ext uri="{FF2B5EF4-FFF2-40B4-BE49-F238E27FC236}">
                  <a16:creationId xmlns:a16="http://schemas.microsoft.com/office/drawing/2014/main" id="{83DDA3A3-97D8-23F4-E74E-AC28866E24EB}"/>
                </a:ext>
              </a:extLst>
            </p:cNvPr>
            <p:cNvSpPr/>
            <p:nvPr/>
          </p:nvSpPr>
          <p:spPr>
            <a:xfrm>
              <a:off x="55011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7957;p288">
              <a:extLst>
                <a:ext uri="{FF2B5EF4-FFF2-40B4-BE49-F238E27FC236}">
                  <a16:creationId xmlns:a16="http://schemas.microsoft.com/office/drawing/2014/main" id="{95504016-190A-13D7-36C5-DFDD91E3CB57}"/>
                </a:ext>
              </a:extLst>
            </p:cNvPr>
            <p:cNvSpPr/>
            <p:nvPr/>
          </p:nvSpPr>
          <p:spPr>
            <a:xfrm>
              <a:off x="5501155" y="164055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7956;p288">
              <a:extLst>
                <a:ext uri="{FF2B5EF4-FFF2-40B4-BE49-F238E27FC236}">
                  <a16:creationId xmlns:a16="http://schemas.microsoft.com/office/drawing/2014/main" id="{144E8967-A0C5-B29C-BFE9-9ACE3985E4EC}"/>
                </a:ext>
              </a:extLst>
            </p:cNvPr>
            <p:cNvSpPr/>
            <p:nvPr/>
          </p:nvSpPr>
          <p:spPr>
            <a:xfrm>
              <a:off x="61559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7957;p288">
              <a:extLst>
                <a:ext uri="{FF2B5EF4-FFF2-40B4-BE49-F238E27FC236}">
                  <a16:creationId xmlns:a16="http://schemas.microsoft.com/office/drawing/2014/main" id="{C3B86A6C-7FA0-B442-A535-9CF03CB907F7}"/>
                </a:ext>
              </a:extLst>
            </p:cNvPr>
            <p:cNvSpPr/>
            <p:nvPr/>
          </p:nvSpPr>
          <p:spPr>
            <a:xfrm>
              <a:off x="6155905" y="164055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7956;p288">
              <a:extLst>
                <a:ext uri="{FF2B5EF4-FFF2-40B4-BE49-F238E27FC236}">
                  <a16:creationId xmlns:a16="http://schemas.microsoft.com/office/drawing/2014/main" id="{0BB2636C-0A34-F2C0-E686-1F80F19EFB80}"/>
                </a:ext>
              </a:extLst>
            </p:cNvPr>
            <p:cNvSpPr/>
            <p:nvPr/>
          </p:nvSpPr>
          <p:spPr>
            <a:xfrm>
              <a:off x="681065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7956;p288">
              <a:extLst>
                <a:ext uri="{FF2B5EF4-FFF2-40B4-BE49-F238E27FC236}">
                  <a16:creationId xmlns:a16="http://schemas.microsoft.com/office/drawing/2014/main" id="{031393D4-19CD-F64E-C34A-78408DB0AFCA}"/>
                </a:ext>
              </a:extLst>
            </p:cNvPr>
            <p:cNvSpPr/>
            <p:nvPr/>
          </p:nvSpPr>
          <p:spPr>
            <a:xfrm>
              <a:off x="7465405" y="985807"/>
              <a:ext cx="514546" cy="514546"/>
            </a:xfrm>
            <a:prstGeom prst="ellipse">
              <a:avLst/>
            </a:prstGeom>
            <a:solidFill>
              <a:srgbClr val="D9D9D9"/>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roup 238">
            <a:extLst>
              <a:ext uri="{FF2B5EF4-FFF2-40B4-BE49-F238E27FC236}">
                <a16:creationId xmlns:a16="http://schemas.microsoft.com/office/drawing/2014/main" id="{25291DA4-4B72-5DCF-516B-20EBF37498C2}"/>
              </a:ext>
            </a:extLst>
          </p:cNvPr>
          <p:cNvGrpSpPr/>
          <p:nvPr/>
        </p:nvGrpSpPr>
        <p:grpSpPr>
          <a:xfrm>
            <a:off x="914400" y="4736207"/>
            <a:ext cx="2708695" cy="1083478"/>
            <a:chOff x="4776303" y="915705"/>
            <a:chExt cx="3273750" cy="1309500"/>
          </a:xfrm>
        </p:grpSpPr>
        <p:grpSp>
          <p:nvGrpSpPr>
            <p:cNvPr id="240" name="Google Shape;7937;p288">
              <a:extLst>
                <a:ext uri="{FF2B5EF4-FFF2-40B4-BE49-F238E27FC236}">
                  <a16:creationId xmlns:a16="http://schemas.microsoft.com/office/drawing/2014/main" id="{66E11D83-1713-6C40-E7B9-DAC7DFE90C26}"/>
                </a:ext>
              </a:extLst>
            </p:cNvPr>
            <p:cNvGrpSpPr/>
            <p:nvPr/>
          </p:nvGrpSpPr>
          <p:grpSpPr>
            <a:xfrm>
              <a:off x="4776303" y="915705"/>
              <a:ext cx="3273750" cy="1309500"/>
              <a:chOff x="1759500" y="884250"/>
              <a:chExt cx="5625000" cy="2250000"/>
            </a:xfrm>
          </p:grpSpPr>
          <p:sp>
            <p:nvSpPr>
              <p:cNvPr id="249" name="Google Shape;7938;p288">
                <a:extLst>
                  <a:ext uri="{FF2B5EF4-FFF2-40B4-BE49-F238E27FC236}">
                    <a16:creationId xmlns:a16="http://schemas.microsoft.com/office/drawing/2014/main" id="{4A3783EE-9846-BA18-F2E0-2597BFADC9FE}"/>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7940;p288">
                <a:extLst>
                  <a:ext uri="{FF2B5EF4-FFF2-40B4-BE49-F238E27FC236}">
                    <a16:creationId xmlns:a16="http://schemas.microsoft.com/office/drawing/2014/main" id="{6C68837C-DE08-46A3-F596-20D66A1872A7}"/>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7942;p288">
                <a:extLst>
                  <a:ext uri="{FF2B5EF4-FFF2-40B4-BE49-F238E27FC236}">
                    <a16:creationId xmlns:a16="http://schemas.microsoft.com/office/drawing/2014/main" id="{B5C0EBDC-770C-C8C0-6819-18121184FCA4}"/>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7944;p288">
                <a:extLst>
                  <a:ext uri="{FF2B5EF4-FFF2-40B4-BE49-F238E27FC236}">
                    <a16:creationId xmlns:a16="http://schemas.microsoft.com/office/drawing/2014/main" id="{13E6B148-5A58-4C62-A98C-81B8AEBAB16A}"/>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7946;p288">
                <a:extLst>
                  <a:ext uri="{FF2B5EF4-FFF2-40B4-BE49-F238E27FC236}">
                    <a16:creationId xmlns:a16="http://schemas.microsoft.com/office/drawing/2014/main" id="{2FD75494-ED99-44A1-1C63-8EB3C235076D}"/>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7947;p288">
                <a:extLst>
                  <a:ext uri="{FF2B5EF4-FFF2-40B4-BE49-F238E27FC236}">
                    <a16:creationId xmlns:a16="http://schemas.microsoft.com/office/drawing/2014/main" id="{F32646E0-FECC-1333-5FDE-B7B3DA242D5C}"/>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7949;p288">
                <a:extLst>
                  <a:ext uri="{FF2B5EF4-FFF2-40B4-BE49-F238E27FC236}">
                    <a16:creationId xmlns:a16="http://schemas.microsoft.com/office/drawing/2014/main" id="{6386548C-344F-AE65-FCB9-FCD65C179116}"/>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7951;p288">
                <a:extLst>
                  <a:ext uri="{FF2B5EF4-FFF2-40B4-BE49-F238E27FC236}">
                    <a16:creationId xmlns:a16="http://schemas.microsoft.com/office/drawing/2014/main" id="{E6DE7F50-FCA5-E2D8-793E-7D90600C909A}"/>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7953;p288">
                <a:extLst>
                  <a:ext uri="{FF2B5EF4-FFF2-40B4-BE49-F238E27FC236}">
                    <a16:creationId xmlns:a16="http://schemas.microsoft.com/office/drawing/2014/main" id="{96194661-E331-2ED1-3B39-F49A12626811}"/>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7955;p288">
                <a:extLst>
                  <a:ext uri="{FF2B5EF4-FFF2-40B4-BE49-F238E27FC236}">
                    <a16:creationId xmlns:a16="http://schemas.microsoft.com/office/drawing/2014/main" id="{1B53B947-1018-6643-E458-165AFEBE1F3A}"/>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7956;p288">
                <a:extLst>
                  <a:ext uri="{FF2B5EF4-FFF2-40B4-BE49-F238E27FC236}">
                    <a16:creationId xmlns:a16="http://schemas.microsoft.com/office/drawing/2014/main" id="{03A32F72-5B53-D5BF-49E8-E38F0B58C527}"/>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41" name="Google Shape;7956;p288">
              <a:extLst>
                <a:ext uri="{FF2B5EF4-FFF2-40B4-BE49-F238E27FC236}">
                  <a16:creationId xmlns:a16="http://schemas.microsoft.com/office/drawing/2014/main" id="{6D4FE976-0492-A594-13DF-F8B541609147}"/>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roup 260">
            <a:extLst>
              <a:ext uri="{FF2B5EF4-FFF2-40B4-BE49-F238E27FC236}">
                <a16:creationId xmlns:a16="http://schemas.microsoft.com/office/drawing/2014/main" id="{80E27092-79A4-4698-6527-4BBEB3A31D78}"/>
              </a:ext>
            </a:extLst>
          </p:cNvPr>
          <p:cNvGrpSpPr/>
          <p:nvPr/>
        </p:nvGrpSpPr>
        <p:grpSpPr>
          <a:xfrm>
            <a:off x="7422160" y="2004865"/>
            <a:ext cx="2708695" cy="1083478"/>
            <a:chOff x="4776303" y="915705"/>
            <a:chExt cx="3273750" cy="1309500"/>
          </a:xfrm>
        </p:grpSpPr>
        <p:grpSp>
          <p:nvGrpSpPr>
            <p:cNvPr id="262" name="Google Shape;7937;p288">
              <a:extLst>
                <a:ext uri="{FF2B5EF4-FFF2-40B4-BE49-F238E27FC236}">
                  <a16:creationId xmlns:a16="http://schemas.microsoft.com/office/drawing/2014/main" id="{21985D1A-BCDE-981C-717A-7EDEF190D34E}"/>
                </a:ext>
              </a:extLst>
            </p:cNvPr>
            <p:cNvGrpSpPr/>
            <p:nvPr/>
          </p:nvGrpSpPr>
          <p:grpSpPr>
            <a:xfrm>
              <a:off x="4776303" y="915705"/>
              <a:ext cx="3273750" cy="1309500"/>
              <a:chOff x="1759500" y="884250"/>
              <a:chExt cx="5625000" cy="2250000"/>
            </a:xfrm>
          </p:grpSpPr>
          <p:sp>
            <p:nvSpPr>
              <p:cNvPr id="271" name="Google Shape;7938;p288">
                <a:extLst>
                  <a:ext uri="{FF2B5EF4-FFF2-40B4-BE49-F238E27FC236}">
                    <a16:creationId xmlns:a16="http://schemas.microsoft.com/office/drawing/2014/main" id="{29E369AC-B773-881F-90E2-1D96A234685F}"/>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7940;p288">
                <a:extLst>
                  <a:ext uri="{FF2B5EF4-FFF2-40B4-BE49-F238E27FC236}">
                    <a16:creationId xmlns:a16="http://schemas.microsoft.com/office/drawing/2014/main" id="{DC5683F4-002A-A2CF-AB8C-6614273EF134}"/>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7942;p288">
                <a:extLst>
                  <a:ext uri="{FF2B5EF4-FFF2-40B4-BE49-F238E27FC236}">
                    <a16:creationId xmlns:a16="http://schemas.microsoft.com/office/drawing/2014/main" id="{AB8531E9-6DBE-6912-3E83-4A76D75A8680}"/>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7944;p288">
                <a:extLst>
                  <a:ext uri="{FF2B5EF4-FFF2-40B4-BE49-F238E27FC236}">
                    <a16:creationId xmlns:a16="http://schemas.microsoft.com/office/drawing/2014/main" id="{50C3D859-1CD8-3993-B607-81269E5224DC}"/>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7946;p288">
                <a:extLst>
                  <a:ext uri="{FF2B5EF4-FFF2-40B4-BE49-F238E27FC236}">
                    <a16:creationId xmlns:a16="http://schemas.microsoft.com/office/drawing/2014/main" id="{B919DCBD-9342-F9D3-5F29-C29F7F98951A}"/>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7947;p288">
                <a:extLst>
                  <a:ext uri="{FF2B5EF4-FFF2-40B4-BE49-F238E27FC236}">
                    <a16:creationId xmlns:a16="http://schemas.microsoft.com/office/drawing/2014/main" id="{82E8FFD8-DCF9-BA71-A719-31E4F5158E9A}"/>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7949;p288">
                <a:extLst>
                  <a:ext uri="{FF2B5EF4-FFF2-40B4-BE49-F238E27FC236}">
                    <a16:creationId xmlns:a16="http://schemas.microsoft.com/office/drawing/2014/main" id="{D5DB84C1-CF21-B2EC-9FCC-ED632D6E3B68}"/>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7951;p288">
                <a:extLst>
                  <a:ext uri="{FF2B5EF4-FFF2-40B4-BE49-F238E27FC236}">
                    <a16:creationId xmlns:a16="http://schemas.microsoft.com/office/drawing/2014/main" id="{D702CC2B-A6C4-B050-4833-6CD186B346EA}"/>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7953;p288">
                <a:extLst>
                  <a:ext uri="{FF2B5EF4-FFF2-40B4-BE49-F238E27FC236}">
                    <a16:creationId xmlns:a16="http://schemas.microsoft.com/office/drawing/2014/main" id="{1FA9FBD2-F71E-1A1D-8492-E735FEC13204}"/>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7955;p288">
                <a:extLst>
                  <a:ext uri="{FF2B5EF4-FFF2-40B4-BE49-F238E27FC236}">
                    <a16:creationId xmlns:a16="http://schemas.microsoft.com/office/drawing/2014/main" id="{A0AA126F-2767-EB16-C927-6B8EB86E0C0F}"/>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7956;p288">
                <a:extLst>
                  <a:ext uri="{FF2B5EF4-FFF2-40B4-BE49-F238E27FC236}">
                    <a16:creationId xmlns:a16="http://schemas.microsoft.com/office/drawing/2014/main" id="{00AAC455-13F9-FAA0-2888-969B311D2FA2}"/>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63" name="Google Shape;7956;p288">
              <a:extLst>
                <a:ext uri="{FF2B5EF4-FFF2-40B4-BE49-F238E27FC236}">
                  <a16:creationId xmlns:a16="http://schemas.microsoft.com/office/drawing/2014/main" id="{F0530834-04A8-8611-4BD4-C024C1E57C69}"/>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7956;p288">
              <a:extLst>
                <a:ext uri="{FF2B5EF4-FFF2-40B4-BE49-F238E27FC236}">
                  <a16:creationId xmlns:a16="http://schemas.microsoft.com/office/drawing/2014/main" id="{BEE8AAD5-A6CF-CD07-2A55-FE9CE51A2D64}"/>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7956;p288">
              <a:extLst>
                <a:ext uri="{FF2B5EF4-FFF2-40B4-BE49-F238E27FC236}">
                  <a16:creationId xmlns:a16="http://schemas.microsoft.com/office/drawing/2014/main" id="{8BC1B0C6-638B-C3FA-E1A1-07600F11295D}"/>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 name="Google Shape;7937;p288">
            <a:extLst>
              <a:ext uri="{FF2B5EF4-FFF2-40B4-BE49-F238E27FC236}">
                <a16:creationId xmlns:a16="http://schemas.microsoft.com/office/drawing/2014/main" id="{912B19A3-7745-79B4-E624-D61DA7E06156}"/>
              </a:ext>
            </a:extLst>
          </p:cNvPr>
          <p:cNvGrpSpPr/>
          <p:nvPr/>
        </p:nvGrpSpPr>
        <p:grpSpPr>
          <a:xfrm>
            <a:off x="7422160" y="3366862"/>
            <a:ext cx="2708695" cy="1083478"/>
            <a:chOff x="1759500" y="884250"/>
            <a:chExt cx="5625000" cy="2250000"/>
          </a:xfrm>
        </p:grpSpPr>
        <p:sp>
          <p:nvSpPr>
            <p:cNvPr id="293" name="Google Shape;7938;p288">
              <a:extLst>
                <a:ext uri="{FF2B5EF4-FFF2-40B4-BE49-F238E27FC236}">
                  <a16:creationId xmlns:a16="http://schemas.microsoft.com/office/drawing/2014/main" id="{42300BE4-334C-BA43-8154-1B9B5BE2AAB5}"/>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7940;p288">
              <a:extLst>
                <a:ext uri="{FF2B5EF4-FFF2-40B4-BE49-F238E27FC236}">
                  <a16:creationId xmlns:a16="http://schemas.microsoft.com/office/drawing/2014/main" id="{629F6E10-74C1-B886-1351-3948766DF654}"/>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7942;p288">
              <a:extLst>
                <a:ext uri="{FF2B5EF4-FFF2-40B4-BE49-F238E27FC236}">
                  <a16:creationId xmlns:a16="http://schemas.microsoft.com/office/drawing/2014/main" id="{E339100A-40D2-56DD-4E2E-4326B081C235}"/>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7944;p288">
              <a:extLst>
                <a:ext uri="{FF2B5EF4-FFF2-40B4-BE49-F238E27FC236}">
                  <a16:creationId xmlns:a16="http://schemas.microsoft.com/office/drawing/2014/main" id="{43E3A773-35DC-EECD-2338-9226BCF53F06}"/>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7946;p288">
              <a:extLst>
                <a:ext uri="{FF2B5EF4-FFF2-40B4-BE49-F238E27FC236}">
                  <a16:creationId xmlns:a16="http://schemas.microsoft.com/office/drawing/2014/main" id="{EBCBCC3B-90CC-5FF4-D485-E2D1F5F86E02}"/>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7947;p288">
              <a:extLst>
                <a:ext uri="{FF2B5EF4-FFF2-40B4-BE49-F238E27FC236}">
                  <a16:creationId xmlns:a16="http://schemas.microsoft.com/office/drawing/2014/main" id="{E2810B45-CD4A-6E30-13C6-6AEE37E4A712}"/>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7949;p288">
              <a:extLst>
                <a:ext uri="{FF2B5EF4-FFF2-40B4-BE49-F238E27FC236}">
                  <a16:creationId xmlns:a16="http://schemas.microsoft.com/office/drawing/2014/main" id="{50056E81-2439-1542-13F4-D8E8B3342D8B}"/>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7951;p288">
              <a:extLst>
                <a:ext uri="{FF2B5EF4-FFF2-40B4-BE49-F238E27FC236}">
                  <a16:creationId xmlns:a16="http://schemas.microsoft.com/office/drawing/2014/main" id="{0C8F863D-5FB3-9F82-3B84-381D2A5DE785}"/>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7953;p288">
              <a:extLst>
                <a:ext uri="{FF2B5EF4-FFF2-40B4-BE49-F238E27FC236}">
                  <a16:creationId xmlns:a16="http://schemas.microsoft.com/office/drawing/2014/main" id="{DB6D2642-ED69-BCD8-E5F2-06AED18F2370}"/>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7955;p288">
              <a:extLst>
                <a:ext uri="{FF2B5EF4-FFF2-40B4-BE49-F238E27FC236}">
                  <a16:creationId xmlns:a16="http://schemas.microsoft.com/office/drawing/2014/main" id="{374DD319-8F43-9EFB-C6F2-31D37F99C0E5}"/>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7956;p288">
              <a:extLst>
                <a:ext uri="{FF2B5EF4-FFF2-40B4-BE49-F238E27FC236}">
                  <a16:creationId xmlns:a16="http://schemas.microsoft.com/office/drawing/2014/main" id="{7679D1C0-FE65-95E9-37D5-667356D29889}"/>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5" name="Group 304">
            <a:extLst>
              <a:ext uri="{FF2B5EF4-FFF2-40B4-BE49-F238E27FC236}">
                <a16:creationId xmlns:a16="http://schemas.microsoft.com/office/drawing/2014/main" id="{1B42F744-A069-7D42-6BC1-FD937AE461C4}"/>
              </a:ext>
            </a:extLst>
          </p:cNvPr>
          <p:cNvGrpSpPr/>
          <p:nvPr/>
        </p:nvGrpSpPr>
        <p:grpSpPr>
          <a:xfrm>
            <a:off x="7422160" y="4736207"/>
            <a:ext cx="2708695" cy="1083478"/>
            <a:chOff x="4776303" y="915705"/>
            <a:chExt cx="3273750" cy="1309500"/>
          </a:xfrm>
        </p:grpSpPr>
        <p:grpSp>
          <p:nvGrpSpPr>
            <p:cNvPr id="306" name="Google Shape;7937;p288">
              <a:extLst>
                <a:ext uri="{FF2B5EF4-FFF2-40B4-BE49-F238E27FC236}">
                  <a16:creationId xmlns:a16="http://schemas.microsoft.com/office/drawing/2014/main" id="{8CDFC0A2-E39F-EAD2-DDCC-38F389463DE5}"/>
                </a:ext>
              </a:extLst>
            </p:cNvPr>
            <p:cNvGrpSpPr/>
            <p:nvPr/>
          </p:nvGrpSpPr>
          <p:grpSpPr>
            <a:xfrm>
              <a:off x="4776303" y="915705"/>
              <a:ext cx="3273750" cy="1309500"/>
              <a:chOff x="1759500" y="884250"/>
              <a:chExt cx="5625000" cy="2250000"/>
            </a:xfrm>
          </p:grpSpPr>
          <p:sp>
            <p:nvSpPr>
              <p:cNvPr id="315" name="Google Shape;7938;p288">
                <a:extLst>
                  <a:ext uri="{FF2B5EF4-FFF2-40B4-BE49-F238E27FC236}">
                    <a16:creationId xmlns:a16="http://schemas.microsoft.com/office/drawing/2014/main" id="{8C651DCE-9570-A09F-8C61-75D32C974841}"/>
                  </a:ext>
                </a:extLst>
              </p:cNvPr>
              <p:cNvSpPr/>
              <p:nvPr/>
            </p:nvSpPr>
            <p:spPr>
              <a:xfrm>
                <a:off x="400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7940;p288">
                <a:extLst>
                  <a:ext uri="{FF2B5EF4-FFF2-40B4-BE49-F238E27FC236}">
                    <a16:creationId xmlns:a16="http://schemas.microsoft.com/office/drawing/2014/main" id="{8EBE0F4C-C7FD-9596-871B-D180E016BA46}"/>
                  </a:ext>
                </a:extLst>
              </p:cNvPr>
              <p:cNvSpPr/>
              <p:nvPr/>
            </p:nvSpPr>
            <p:spPr>
              <a:xfrm>
                <a:off x="513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7942;p288">
                <a:extLst>
                  <a:ext uri="{FF2B5EF4-FFF2-40B4-BE49-F238E27FC236}">
                    <a16:creationId xmlns:a16="http://schemas.microsoft.com/office/drawing/2014/main" id="{B25B9D3D-E8D0-6ECD-78E8-3DE862E5BE01}"/>
                  </a:ext>
                </a:extLst>
              </p:cNvPr>
              <p:cNvSpPr/>
              <p:nvPr/>
            </p:nvSpPr>
            <p:spPr>
              <a:xfrm>
                <a:off x="62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7944;p288">
                <a:extLst>
                  <a:ext uri="{FF2B5EF4-FFF2-40B4-BE49-F238E27FC236}">
                    <a16:creationId xmlns:a16="http://schemas.microsoft.com/office/drawing/2014/main" id="{3021783C-260F-9968-672D-0FC41EBC29F1}"/>
                  </a:ext>
                </a:extLst>
              </p:cNvPr>
              <p:cNvSpPr/>
              <p:nvPr/>
            </p:nvSpPr>
            <p:spPr>
              <a:xfrm>
                <a:off x="2884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7946;p288">
                <a:extLst>
                  <a:ext uri="{FF2B5EF4-FFF2-40B4-BE49-F238E27FC236}">
                    <a16:creationId xmlns:a16="http://schemas.microsoft.com/office/drawing/2014/main" id="{7D17E0AC-82E9-6B25-8FEE-07D0BB8337F0}"/>
                  </a:ext>
                </a:extLst>
              </p:cNvPr>
              <p:cNvSpPr/>
              <p:nvPr/>
            </p:nvSpPr>
            <p:spPr>
              <a:xfrm>
                <a:off x="1759500" y="2009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7947;p288">
                <a:extLst>
                  <a:ext uri="{FF2B5EF4-FFF2-40B4-BE49-F238E27FC236}">
                    <a16:creationId xmlns:a16="http://schemas.microsoft.com/office/drawing/2014/main" id="{20DCA1F4-4890-E9BA-EA10-9A4ECF3FFF52}"/>
                  </a:ext>
                </a:extLst>
              </p:cNvPr>
              <p:cNvSpPr/>
              <p:nvPr/>
            </p:nvSpPr>
            <p:spPr>
              <a:xfrm>
                <a:off x="400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7949;p288">
                <a:extLst>
                  <a:ext uri="{FF2B5EF4-FFF2-40B4-BE49-F238E27FC236}">
                    <a16:creationId xmlns:a16="http://schemas.microsoft.com/office/drawing/2014/main" id="{8068D905-E62A-09D8-4166-9E5D97ABAE6B}"/>
                  </a:ext>
                </a:extLst>
              </p:cNvPr>
              <p:cNvSpPr/>
              <p:nvPr/>
            </p:nvSpPr>
            <p:spPr>
              <a:xfrm>
                <a:off x="513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7951;p288">
                <a:extLst>
                  <a:ext uri="{FF2B5EF4-FFF2-40B4-BE49-F238E27FC236}">
                    <a16:creationId xmlns:a16="http://schemas.microsoft.com/office/drawing/2014/main" id="{9B86CD71-29AA-931A-64C9-BA64F5084C47}"/>
                  </a:ext>
                </a:extLst>
              </p:cNvPr>
              <p:cNvSpPr/>
              <p:nvPr/>
            </p:nvSpPr>
            <p:spPr>
              <a:xfrm>
                <a:off x="62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7953;p288">
                <a:extLst>
                  <a:ext uri="{FF2B5EF4-FFF2-40B4-BE49-F238E27FC236}">
                    <a16:creationId xmlns:a16="http://schemas.microsoft.com/office/drawing/2014/main" id="{160EC4F8-7ED3-BE2C-8558-7FE79DE29606}"/>
                  </a:ext>
                </a:extLst>
              </p:cNvPr>
              <p:cNvSpPr/>
              <p:nvPr/>
            </p:nvSpPr>
            <p:spPr>
              <a:xfrm>
                <a:off x="2884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7955;p288">
                <a:extLst>
                  <a:ext uri="{FF2B5EF4-FFF2-40B4-BE49-F238E27FC236}">
                    <a16:creationId xmlns:a16="http://schemas.microsoft.com/office/drawing/2014/main" id="{7F5EF52C-6CAE-5CDB-4807-1096C5C2E69D}"/>
                  </a:ext>
                </a:extLst>
              </p:cNvPr>
              <p:cNvSpPr/>
              <p:nvPr/>
            </p:nvSpPr>
            <p:spPr>
              <a:xfrm>
                <a:off x="1759500" y="884250"/>
                <a:ext cx="1125000" cy="1125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7956;p288">
                <a:extLst>
                  <a:ext uri="{FF2B5EF4-FFF2-40B4-BE49-F238E27FC236}">
                    <a16:creationId xmlns:a16="http://schemas.microsoft.com/office/drawing/2014/main" id="{DBA01A7E-E3F9-ADAE-90CC-CC5F649FF761}"/>
                  </a:ext>
                </a:extLst>
              </p:cNvPr>
              <p:cNvSpPr/>
              <p:nvPr/>
            </p:nvSpPr>
            <p:spPr>
              <a:xfrm>
                <a:off x="1879950" y="1004700"/>
                <a:ext cx="884100" cy="884100"/>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07" name="Google Shape;7956;p288">
              <a:extLst>
                <a:ext uri="{FF2B5EF4-FFF2-40B4-BE49-F238E27FC236}">
                  <a16:creationId xmlns:a16="http://schemas.microsoft.com/office/drawing/2014/main" id="{FE59CC54-42D6-5D60-9756-8D8792FEC27C}"/>
                </a:ext>
              </a:extLst>
            </p:cNvPr>
            <p:cNvSpPr/>
            <p:nvPr/>
          </p:nvSpPr>
          <p:spPr>
            <a:xfrm>
              <a:off x="55011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7956;p288">
              <a:extLst>
                <a:ext uri="{FF2B5EF4-FFF2-40B4-BE49-F238E27FC236}">
                  <a16:creationId xmlns:a16="http://schemas.microsoft.com/office/drawing/2014/main" id="{CC90D72D-C829-CEC7-BBE7-75AFBC77B89C}"/>
                </a:ext>
              </a:extLst>
            </p:cNvPr>
            <p:cNvSpPr/>
            <p:nvPr/>
          </p:nvSpPr>
          <p:spPr>
            <a:xfrm>
              <a:off x="61559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7956;p288">
              <a:extLst>
                <a:ext uri="{FF2B5EF4-FFF2-40B4-BE49-F238E27FC236}">
                  <a16:creationId xmlns:a16="http://schemas.microsoft.com/office/drawing/2014/main" id="{81B5F0CD-FE15-DE21-29CB-FE10DDE336E0}"/>
                </a:ext>
              </a:extLst>
            </p:cNvPr>
            <p:cNvSpPr/>
            <p:nvPr/>
          </p:nvSpPr>
          <p:spPr>
            <a:xfrm>
              <a:off x="681065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7956;p288">
              <a:extLst>
                <a:ext uri="{FF2B5EF4-FFF2-40B4-BE49-F238E27FC236}">
                  <a16:creationId xmlns:a16="http://schemas.microsoft.com/office/drawing/2014/main" id="{85A6CBDB-B7A4-996B-E313-AC91B35842BB}"/>
                </a:ext>
              </a:extLst>
            </p:cNvPr>
            <p:cNvSpPr/>
            <p:nvPr/>
          </p:nvSpPr>
          <p:spPr>
            <a:xfrm>
              <a:off x="7465405" y="985807"/>
              <a:ext cx="514546" cy="514546"/>
            </a:xfrm>
            <a:prstGeom prst="ellipse">
              <a:avLst/>
            </a:prstGeom>
            <a:solidFill>
              <a:schemeClr val="bg1">
                <a:lumMod val="85000"/>
              </a:schemeClr>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327" name="TextBox 326">
                <a:extLst>
                  <a:ext uri="{FF2B5EF4-FFF2-40B4-BE49-F238E27FC236}">
                    <a16:creationId xmlns:a16="http://schemas.microsoft.com/office/drawing/2014/main" id="{8236231D-17E0-07D6-AE93-F62BC7A3E3AB}"/>
                  </a:ext>
                </a:extLst>
              </p:cNvPr>
              <p:cNvSpPr txBox="1"/>
              <p:nvPr/>
            </p:nvSpPr>
            <p:spPr>
              <a:xfrm>
                <a:off x="5118066" y="4864134"/>
                <a:ext cx="775853" cy="430887"/>
              </a:xfrm>
              <a:prstGeom prst="rect">
                <a:avLst/>
              </a:prstGeom>
              <a:noFill/>
              <a:ln w="38100">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 + 0 </m:t>
                      </m:r>
                    </m:oMath>
                  </m:oMathPara>
                </a14:m>
                <a:endParaRPr lang="en-US" sz="2800" dirty="0"/>
              </a:p>
            </p:txBody>
          </p:sp>
        </mc:Choice>
        <mc:Fallback xmlns="">
          <p:sp>
            <p:nvSpPr>
              <p:cNvPr id="327" name="TextBox 326">
                <a:extLst>
                  <a:ext uri="{FF2B5EF4-FFF2-40B4-BE49-F238E27FC236}">
                    <a16:creationId xmlns:a16="http://schemas.microsoft.com/office/drawing/2014/main" id="{8236231D-17E0-07D6-AE93-F62BC7A3E3AB}"/>
                  </a:ext>
                </a:extLst>
              </p:cNvPr>
              <p:cNvSpPr txBox="1">
                <a:spLocks noRot="1" noChangeAspect="1" noMove="1" noResize="1" noEditPoints="1" noAdjustHandles="1" noChangeArrowheads="1" noChangeShapeType="1" noTextEdit="1"/>
              </p:cNvSpPr>
              <p:nvPr/>
            </p:nvSpPr>
            <p:spPr>
              <a:xfrm>
                <a:off x="5118066" y="4864134"/>
                <a:ext cx="775853" cy="430887"/>
              </a:xfrm>
              <a:prstGeom prst="rect">
                <a:avLst/>
              </a:prstGeom>
              <a:blipFill>
                <a:blip r:embed="rId6"/>
                <a:stretch>
                  <a:fillRect l="-15385" t="-2632" r="-15385" b="-28947"/>
                </a:stretch>
              </a:blipFill>
              <a:ln w="38100">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3833488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0BC61-782D-49E0-698D-3AB5A21483E0}"/>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08532688-6EF9-0842-B6A1-9D5664DFEF4E}"/>
              </a:ext>
            </a:extLst>
          </p:cNvPr>
          <p:cNvGrpSpPr/>
          <p:nvPr/>
        </p:nvGrpSpPr>
        <p:grpSpPr>
          <a:xfrm>
            <a:off x="3423751" y="1845431"/>
            <a:ext cx="4760174" cy="660170"/>
            <a:chOff x="3423751" y="3429000"/>
            <a:chExt cx="4760174" cy="660170"/>
          </a:xfrm>
        </p:grpSpPr>
        <p:sp>
          <p:nvSpPr>
            <p:cNvPr id="4" name="Rectangle 3">
              <a:extLst>
                <a:ext uri="{FF2B5EF4-FFF2-40B4-BE49-F238E27FC236}">
                  <a16:creationId xmlns:a16="http://schemas.microsoft.com/office/drawing/2014/main" id="{7FEB9466-3DC3-53AA-6F02-3A1A6F81F3E6}"/>
                </a:ext>
              </a:extLst>
            </p:cNvPr>
            <p:cNvSpPr/>
            <p:nvPr/>
          </p:nvSpPr>
          <p:spPr>
            <a:xfrm>
              <a:off x="3423751" y="3429000"/>
              <a:ext cx="757957" cy="6601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3200">
                <a:solidFill>
                  <a:schemeClr val="tx1"/>
                </a:solidFill>
              </a:endParaRPr>
            </a:p>
          </p:txBody>
        </p:sp>
        <p:sp>
          <p:nvSpPr>
            <p:cNvPr id="5" name="Rectangle 4">
              <a:extLst>
                <a:ext uri="{FF2B5EF4-FFF2-40B4-BE49-F238E27FC236}">
                  <a16:creationId xmlns:a16="http://schemas.microsoft.com/office/drawing/2014/main" id="{CE199444-7339-CD1E-9219-068DAB0DEED6}"/>
                </a:ext>
              </a:extLst>
            </p:cNvPr>
            <p:cNvSpPr/>
            <p:nvPr/>
          </p:nvSpPr>
          <p:spPr>
            <a:xfrm>
              <a:off x="4757824" y="3429000"/>
              <a:ext cx="757957" cy="6601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3200">
                <a:solidFill>
                  <a:schemeClr val="tx1"/>
                </a:solidFill>
              </a:endParaRPr>
            </a:p>
          </p:txBody>
        </p:sp>
        <p:sp>
          <p:nvSpPr>
            <p:cNvPr id="6" name="Rectangle 5">
              <a:extLst>
                <a:ext uri="{FF2B5EF4-FFF2-40B4-BE49-F238E27FC236}">
                  <a16:creationId xmlns:a16="http://schemas.microsoft.com/office/drawing/2014/main" id="{4B12BD60-5BAB-0E27-9553-B09024987888}"/>
                </a:ext>
              </a:extLst>
            </p:cNvPr>
            <p:cNvSpPr/>
            <p:nvPr/>
          </p:nvSpPr>
          <p:spPr>
            <a:xfrm>
              <a:off x="6091896" y="3429000"/>
              <a:ext cx="757957" cy="66017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3200">
                <a:solidFill>
                  <a:schemeClr val="tx1"/>
                </a:solidFill>
              </a:endParaRPr>
            </a:p>
          </p:txBody>
        </p:sp>
        <p:sp>
          <p:nvSpPr>
            <p:cNvPr id="7" name="TextBox 6">
              <a:extLst>
                <a:ext uri="{FF2B5EF4-FFF2-40B4-BE49-F238E27FC236}">
                  <a16:creationId xmlns:a16="http://schemas.microsoft.com/office/drawing/2014/main" id="{56C57A2D-92DC-26A4-6873-96E67597A4A5}"/>
                </a:ext>
              </a:extLst>
            </p:cNvPr>
            <p:cNvSpPr txBox="1"/>
            <p:nvPr/>
          </p:nvSpPr>
          <p:spPr>
            <a:xfrm>
              <a:off x="4274840" y="3438439"/>
              <a:ext cx="431528" cy="646331"/>
            </a:xfrm>
            <a:prstGeom prst="rect">
              <a:avLst/>
            </a:prstGeom>
            <a:noFill/>
          </p:spPr>
          <p:txBody>
            <a:bodyPr wrap="none" rtlCol="0">
              <a:spAutoFit/>
            </a:bodyPr>
            <a:lstStyle/>
            <a:p>
              <a:r>
                <a:rPr lang="en-GB" sz="3600" b="1" dirty="0"/>
                <a:t>+</a:t>
              </a:r>
            </a:p>
          </p:txBody>
        </p:sp>
        <p:sp>
          <p:nvSpPr>
            <p:cNvPr id="8" name="TextBox 7">
              <a:extLst>
                <a:ext uri="{FF2B5EF4-FFF2-40B4-BE49-F238E27FC236}">
                  <a16:creationId xmlns:a16="http://schemas.microsoft.com/office/drawing/2014/main" id="{FBF9D55D-9DD5-C58B-D757-C6E6803518D5}"/>
                </a:ext>
              </a:extLst>
            </p:cNvPr>
            <p:cNvSpPr txBox="1"/>
            <p:nvPr/>
          </p:nvSpPr>
          <p:spPr>
            <a:xfrm>
              <a:off x="5608913" y="3438439"/>
              <a:ext cx="431528" cy="646331"/>
            </a:xfrm>
            <a:prstGeom prst="rect">
              <a:avLst/>
            </a:prstGeom>
            <a:noFill/>
          </p:spPr>
          <p:txBody>
            <a:bodyPr wrap="none" rtlCol="0">
              <a:spAutoFit/>
            </a:bodyPr>
            <a:lstStyle/>
            <a:p>
              <a:r>
                <a:rPr lang="en-GB" sz="3600" b="1"/>
                <a:t>+</a:t>
              </a:r>
            </a:p>
          </p:txBody>
        </p:sp>
        <p:sp>
          <p:nvSpPr>
            <p:cNvPr id="9" name="TextBox 8">
              <a:extLst>
                <a:ext uri="{FF2B5EF4-FFF2-40B4-BE49-F238E27FC236}">
                  <a16:creationId xmlns:a16="http://schemas.microsoft.com/office/drawing/2014/main" id="{C1EAE895-A7BB-DF07-0A89-956039CA75D2}"/>
                </a:ext>
              </a:extLst>
            </p:cNvPr>
            <p:cNvSpPr txBox="1"/>
            <p:nvPr/>
          </p:nvSpPr>
          <p:spPr>
            <a:xfrm>
              <a:off x="6897938" y="3438439"/>
              <a:ext cx="431528" cy="646331"/>
            </a:xfrm>
            <a:prstGeom prst="rect">
              <a:avLst/>
            </a:prstGeom>
            <a:noFill/>
          </p:spPr>
          <p:txBody>
            <a:bodyPr wrap="none" rtlCol="0">
              <a:spAutoFit/>
            </a:bodyPr>
            <a:lstStyle/>
            <a:p>
              <a:r>
                <a:rPr lang="en-GB" sz="3600" b="1"/>
                <a:t>=</a:t>
              </a:r>
            </a:p>
          </p:txBody>
        </p:sp>
        <p:sp>
          <p:nvSpPr>
            <p:cNvPr id="10" name="Rectangle 9">
              <a:extLst>
                <a:ext uri="{FF2B5EF4-FFF2-40B4-BE49-F238E27FC236}">
                  <a16:creationId xmlns:a16="http://schemas.microsoft.com/office/drawing/2014/main" id="{6027ECAA-50A9-0880-4310-B71B9EE8F747}"/>
                </a:ext>
              </a:extLst>
            </p:cNvPr>
            <p:cNvSpPr/>
            <p:nvPr/>
          </p:nvSpPr>
          <p:spPr>
            <a:xfrm>
              <a:off x="7425968" y="3429000"/>
              <a:ext cx="757957" cy="66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3200" dirty="0">
                  <a:solidFill>
                    <a:schemeClr val="tx1"/>
                  </a:solidFill>
                </a:rPr>
                <a:t>100</a:t>
              </a:r>
            </a:p>
          </p:txBody>
        </p:sp>
      </p:grpSp>
      <p:sp>
        <p:nvSpPr>
          <p:cNvPr id="12" name="Title 1">
            <a:extLst>
              <a:ext uri="{FF2B5EF4-FFF2-40B4-BE49-F238E27FC236}">
                <a16:creationId xmlns:a16="http://schemas.microsoft.com/office/drawing/2014/main" id="{E2C9BBA8-9C42-46D3-E6FB-A4711D17129F}"/>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33</a:t>
            </a:r>
            <a:endParaRPr lang="en-US" b="1" dirty="0">
              <a:latin typeface="Aptos" panose="020B0004020202020204" pitchFamily="34" charset="0"/>
              <a:cs typeface="Calibri" panose="020F0502020204030204" pitchFamily="34" charset="0"/>
            </a:endParaRPr>
          </a:p>
        </p:txBody>
      </p:sp>
      <p:sp>
        <p:nvSpPr>
          <p:cNvPr id="13" name="Content Placeholder 1">
            <a:extLst>
              <a:ext uri="{FF2B5EF4-FFF2-40B4-BE49-F238E27FC236}">
                <a16:creationId xmlns:a16="http://schemas.microsoft.com/office/drawing/2014/main" id="{0C2D0AFC-5887-2439-93E0-35DBA35C02BB}"/>
              </a:ext>
            </a:extLst>
          </p:cNvPr>
          <p:cNvSpPr txBox="1">
            <a:spLocks/>
          </p:cNvSpPr>
          <p:nvPr/>
        </p:nvSpPr>
        <p:spPr>
          <a:xfrm>
            <a:off x="761999" y="3062547"/>
            <a:ext cx="10515600" cy="7329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arenR"/>
            </a:pPr>
            <a:r>
              <a:rPr lang="en-GB" dirty="0"/>
              <a:t>All addends are equal whole numbers.</a:t>
            </a:r>
          </a:p>
          <a:p>
            <a:pPr marL="514350" indent="-514350">
              <a:buFont typeface="+mj-lt"/>
              <a:buAutoNum type="arabicParenR"/>
            </a:pPr>
            <a:r>
              <a:rPr lang="en-GB" dirty="0"/>
              <a:t>All addends are even whole numbers.</a:t>
            </a:r>
          </a:p>
          <a:p>
            <a:pPr marL="514350" indent="-514350">
              <a:buFont typeface="+mj-lt"/>
              <a:buAutoNum type="arabicParenR"/>
            </a:pPr>
            <a:r>
              <a:rPr lang="en-GB" dirty="0"/>
              <a:t>All addends are odd whole numbers.</a:t>
            </a:r>
          </a:p>
          <a:p>
            <a:pPr marL="0" indent="0">
              <a:buNone/>
            </a:pPr>
            <a:endParaRPr lang="en-GB" dirty="0"/>
          </a:p>
          <a:p>
            <a:pPr marL="0" indent="0">
              <a:buNone/>
            </a:pPr>
            <a:r>
              <a:rPr lang="en-GB" dirty="0"/>
              <a:t>Only one statement could be correct. Explain why.</a:t>
            </a:r>
          </a:p>
        </p:txBody>
      </p:sp>
    </p:spTree>
    <p:extLst>
      <p:ext uri="{BB962C8B-B14F-4D97-AF65-F5344CB8AC3E}">
        <p14:creationId xmlns:p14="http://schemas.microsoft.com/office/powerpoint/2010/main" val="8903979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FE580-EA81-620A-1746-8F4AFE1066D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27B051-C5E8-8821-0370-D19CE011571C}"/>
              </a:ext>
            </a:extLst>
          </p:cNvPr>
          <p:cNvSpPr>
            <a:spLocks noGrp="1"/>
          </p:cNvSpPr>
          <p:nvPr>
            <p:ph idx="1"/>
          </p:nvPr>
        </p:nvSpPr>
        <p:spPr>
          <a:xfrm>
            <a:off x="914400" y="1698019"/>
            <a:ext cx="3882029" cy="2234602"/>
          </a:xfrm>
        </p:spPr>
        <p:txBody>
          <a:bodyPr vert="horz" lIns="91440" tIns="45720" rIns="91440" bIns="45720" rtlCol="0" anchor="t">
            <a:normAutofit/>
          </a:bodyPr>
          <a:lstStyle/>
          <a:p>
            <a:pPr marL="0" indent="0">
              <a:buNone/>
            </a:pPr>
            <a:r>
              <a:rPr lang="en-GB" dirty="0"/>
              <a:t>3899 + _____ = 4000</a:t>
            </a:r>
          </a:p>
          <a:p>
            <a:pPr marL="0" indent="0">
              <a:buNone/>
            </a:pPr>
            <a:r>
              <a:rPr lang="en-GB" dirty="0"/>
              <a:t>3799 + _____ = 4000</a:t>
            </a:r>
          </a:p>
          <a:p>
            <a:pPr marL="0" indent="0">
              <a:buNone/>
            </a:pPr>
            <a:r>
              <a:rPr lang="en-GB" dirty="0"/>
              <a:t>3699 + _____ = 4000</a:t>
            </a:r>
          </a:p>
          <a:p>
            <a:pPr marL="0" indent="0">
              <a:buNone/>
            </a:pPr>
            <a:r>
              <a:rPr lang="en-GB" dirty="0"/>
              <a:t>3599 + _____ = 4000</a:t>
            </a:r>
          </a:p>
          <a:p>
            <a:pPr marL="0" indent="0">
              <a:buNone/>
            </a:pPr>
            <a:endParaRPr lang="en-GB" dirty="0"/>
          </a:p>
        </p:txBody>
      </p:sp>
      <p:sp>
        <p:nvSpPr>
          <p:cNvPr id="4" name="Content Placeholder 1">
            <a:extLst>
              <a:ext uri="{FF2B5EF4-FFF2-40B4-BE49-F238E27FC236}">
                <a16:creationId xmlns:a16="http://schemas.microsoft.com/office/drawing/2014/main" id="{8322AC2A-B1B4-EBFE-AC82-F792866A339E}"/>
              </a:ext>
            </a:extLst>
          </p:cNvPr>
          <p:cNvSpPr txBox="1">
            <a:spLocks/>
          </p:cNvSpPr>
          <p:nvPr/>
        </p:nvSpPr>
        <p:spPr>
          <a:xfrm>
            <a:off x="762000" y="4291550"/>
            <a:ext cx="10759440" cy="19332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Did you have to calculate each missing addend?</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What patterns did you notice?</a:t>
            </a:r>
          </a:p>
        </p:txBody>
      </p:sp>
      <p:sp>
        <p:nvSpPr>
          <p:cNvPr id="5" name="Title 1">
            <a:extLst>
              <a:ext uri="{FF2B5EF4-FFF2-40B4-BE49-F238E27FC236}">
                <a16:creationId xmlns:a16="http://schemas.microsoft.com/office/drawing/2014/main" id="{AF649417-4EF8-D7DF-5C45-D052E808FF5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34</a:t>
            </a:r>
            <a:endParaRPr lang="en-US" b="1" dirty="0">
              <a:latin typeface="Aptos" panose="020B0004020202020204" pitchFamily="34" charset="0"/>
              <a:cs typeface="Calibri" panose="020F0502020204030204" pitchFamily="34" charset="0"/>
            </a:endParaRPr>
          </a:p>
        </p:txBody>
      </p:sp>
      <p:sp>
        <p:nvSpPr>
          <p:cNvPr id="8" name="Content Placeholder 1">
            <a:extLst>
              <a:ext uri="{FF2B5EF4-FFF2-40B4-BE49-F238E27FC236}">
                <a16:creationId xmlns:a16="http://schemas.microsoft.com/office/drawing/2014/main" id="{5DF8FDD4-3E8D-7FC6-9968-457FEFE1AF3E}"/>
              </a:ext>
            </a:extLst>
          </p:cNvPr>
          <p:cNvSpPr txBox="1">
            <a:spLocks/>
          </p:cNvSpPr>
          <p:nvPr/>
        </p:nvSpPr>
        <p:spPr>
          <a:xfrm>
            <a:off x="6687312" y="1698019"/>
            <a:ext cx="3882029" cy="22346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3599 + _____ = 5000</a:t>
            </a:r>
          </a:p>
          <a:p>
            <a:pPr marL="0" indent="0">
              <a:buFont typeface="Arial" panose="020B0604020202020204" pitchFamily="34" charset="0"/>
              <a:buNone/>
            </a:pPr>
            <a:r>
              <a:rPr lang="en-GB" dirty="0"/>
              <a:t>3598 + _____ = 5000</a:t>
            </a:r>
          </a:p>
          <a:p>
            <a:pPr marL="0" indent="0">
              <a:buFont typeface="Arial" panose="020B0604020202020204" pitchFamily="34" charset="0"/>
              <a:buNone/>
            </a:pPr>
            <a:r>
              <a:rPr lang="en-GB" dirty="0"/>
              <a:t>3498 + _____ = 5000</a:t>
            </a:r>
          </a:p>
          <a:p>
            <a:pPr marL="0" indent="0">
              <a:buFont typeface="Arial" panose="020B0604020202020204" pitchFamily="34" charset="0"/>
              <a:buNone/>
            </a:pPr>
            <a:r>
              <a:rPr lang="en-GB" dirty="0"/>
              <a:t>3488 + _____ = 5000</a:t>
            </a:r>
          </a:p>
        </p:txBody>
      </p:sp>
    </p:spTree>
    <p:extLst>
      <p:ext uri="{BB962C8B-B14F-4D97-AF65-F5344CB8AC3E}">
        <p14:creationId xmlns:p14="http://schemas.microsoft.com/office/powerpoint/2010/main" val="39122248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7BE17-FC8B-8625-CD0A-01BAA470581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B3C872-3989-0A62-D890-FAA9A53735F5}"/>
              </a:ext>
            </a:extLst>
          </p:cNvPr>
          <p:cNvSpPr>
            <a:spLocks noGrp="1"/>
          </p:cNvSpPr>
          <p:nvPr>
            <p:ph idx="1"/>
          </p:nvPr>
        </p:nvSpPr>
        <p:spPr>
          <a:xfrm>
            <a:off x="774192" y="1719432"/>
            <a:ext cx="3882029" cy="3517961"/>
          </a:xfrm>
        </p:spPr>
        <p:txBody>
          <a:bodyPr vert="horz" lIns="91440" tIns="45720" rIns="91440" bIns="45720" rtlCol="0" anchor="t">
            <a:normAutofit/>
          </a:bodyPr>
          <a:lstStyle/>
          <a:p>
            <a:pPr marL="0" indent="0">
              <a:buNone/>
            </a:pPr>
            <a:r>
              <a:rPr lang="en-GB" dirty="0"/>
              <a:t>3899 + _____ = 4000</a:t>
            </a:r>
          </a:p>
          <a:p>
            <a:pPr marL="0" indent="0">
              <a:buNone/>
            </a:pPr>
            <a:endParaRPr lang="en-GB" sz="1800" dirty="0"/>
          </a:p>
          <a:p>
            <a:pPr marL="0" indent="0">
              <a:buNone/>
            </a:pPr>
            <a:r>
              <a:rPr lang="en-GB" dirty="0"/>
              <a:t>3799 + _____ = 4000</a:t>
            </a:r>
          </a:p>
          <a:p>
            <a:pPr marL="0" indent="0">
              <a:buNone/>
            </a:pPr>
            <a:endParaRPr lang="en-GB" sz="1800" dirty="0"/>
          </a:p>
          <a:p>
            <a:pPr marL="0" indent="0">
              <a:buNone/>
            </a:pPr>
            <a:r>
              <a:rPr lang="en-GB" dirty="0"/>
              <a:t>3699 + _____ = 4000</a:t>
            </a:r>
          </a:p>
          <a:p>
            <a:pPr marL="0" indent="0">
              <a:buNone/>
            </a:pPr>
            <a:endParaRPr lang="en-GB" sz="1800" dirty="0"/>
          </a:p>
          <a:p>
            <a:pPr marL="0" indent="0">
              <a:buNone/>
            </a:pPr>
            <a:r>
              <a:rPr lang="en-GB" dirty="0"/>
              <a:t>3599 + _____ = 4000</a:t>
            </a:r>
          </a:p>
        </p:txBody>
      </p:sp>
      <p:sp>
        <p:nvSpPr>
          <p:cNvPr id="4" name="Content Placeholder 1">
            <a:extLst>
              <a:ext uri="{FF2B5EF4-FFF2-40B4-BE49-F238E27FC236}">
                <a16:creationId xmlns:a16="http://schemas.microsoft.com/office/drawing/2014/main" id="{546E007C-9BFF-9E51-6EE6-B7E46978832E}"/>
              </a:ext>
            </a:extLst>
          </p:cNvPr>
          <p:cNvSpPr txBox="1">
            <a:spLocks/>
          </p:cNvSpPr>
          <p:nvPr/>
        </p:nvSpPr>
        <p:spPr>
          <a:xfrm>
            <a:off x="762000" y="5548978"/>
            <a:ext cx="8982501" cy="60419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What patterns did you notice?</a:t>
            </a:r>
          </a:p>
        </p:txBody>
      </p:sp>
      <p:grpSp>
        <p:nvGrpSpPr>
          <p:cNvPr id="18" name="Group 17">
            <a:extLst>
              <a:ext uri="{FF2B5EF4-FFF2-40B4-BE49-F238E27FC236}">
                <a16:creationId xmlns:a16="http://schemas.microsoft.com/office/drawing/2014/main" id="{A8004E09-90B1-7160-9591-920BB71781AF}"/>
              </a:ext>
            </a:extLst>
          </p:cNvPr>
          <p:cNvGrpSpPr/>
          <p:nvPr/>
        </p:nvGrpSpPr>
        <p:grpSpPr>
          <a:xfrm>
            <a:off x="5806085" y="1698019"/>
            <a:ext cx="5582866" cy="1800927"/>
            <a:chOff x="5806085" y="625180"/>
            <a:chExt cx="5582866" cy="1800927"/>
          </a:xfrm>
        </p:grpSpPr>
        <p:cxnSp>
          <p:nvCxnSpPr>
            <p:cNvPr id="6" name="Straight Connector 5">
              <a:extLst>
                <a:ext uri="{FF2B5EF4-FFF2-40B4-BE49-F238E27FC236}">
                  <a16:creationId xmlns:a16="http://schemas.microsoft.com/office/drawing/2014/main" id="{D80545D5-6C34-602A-A735-63E55D76CD89}"/>
                </a:ext>
              </a:extLst>
            </p:cNvPr>
            <p:cNvCxnSpPr>
              <a:cxnSpLocks/>
            </p:cNvCxnSpPr>
            <p:nvPr/>
          </p:nvCxnSpPr>
          <p:spPr>
            <a:xfrm>
              <a:off x="6052842" y="1698019"/>
              <a:ext cx="522475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D70297B-0660-6743-D97B-2DCC79E2E6BF}"/>
                </a:ext>
              </a:extLst>
            </p:cNvPr>
            <p:cNvCxnSpPr/>
            <p:nvPr/>
          </p:nvCxnSpPr>
          <p:spPr>
            <a:xfrm>
              <a:off x="6167724" y="1614948"/>
              <a:ext cx="0" cy="162232"/>
            </a:xfrm>
            <a:prstGeom prst="line">
              <a:avLst/>
            </a:prstGeom>
          </p:spPr>
          <p:style>
            <a:lnRef idx="2">
              <a:schemeClr val="dk1"/>
            </a:lnRef>
            <a:fillRef idx="0">
              <a:schemeClr val="dk1"/>
            </a:fillRef>
            <a:effectRef idx="1">
              <a:schemeClr val="dk1"/>
            </a:effectRef>
            <a:fontRef idx="minor">
              <a:schemeClr val="tx1"/>
            </a:fontRef>
          </p:style>
        </p:cxnSp>
        <p:sp>
          <p:nvSpPr>
            <p:cNvPr id="10" name="Arc 9">
              <a:extLst>
                <a:ext uri="{FF2B5EF4-FFF2-40B4-BE49-F238E27FC236}">
                  <a16:creationId xmlns:a16="http://schemas.microsoft.com/office/drawing/2014/main" id="{4CEEE761-C096-7DF3-7F79-6764DDB939B1}"/>
                </a:ext>
              </a:extLst>
            </p:cNvPr>
            <p:cNvSpPr/>
            <p:nvPr/>
          </p:nvSpPr>
          <p:spPr>
            <a:xfrm>
              <a:off x="6167724" y="1238864"/>
              <a:ext cx="914400" cy="914400"/>
            </a:xfrm>
            <a:prstGeom prst="arc">
              <a:avLst>
                <a:gd name="adj1" fmla="val 10800000"/>
                <a:gd name="adj2" fmla="val 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07A5042C-58FF-28B9-A19F-708106891720}"/>
                </a:ext>
              </a:extLst>
            </p:cNvPr>
            <p:cNvSpPr txBox="1"/>
            <p:nvPr/>
          </p:nvSpPr>
          <p:spPr>
            <a:xfrm>
              <a:off x="5806085" y="1783932"/>
              <a:ext cx="723275" cy="369332"/>
            </a:xfrm>
            <a:prstGeom prst="rect">
              <a:avLst/>
            </a:prstGeom>
            <a:noFill/>
          </p:spPr>
          <p:txBody>
            <a:bodyPr wrap="none" rtlCol="0">
              <a:spAutoFit/>
            </a:bodyPr>
            <a:lstStyle/>
            <a:p>
              <a:r>
                <a:rPr lang="en-GB" dirty="0"/>
                <a:t>3899</a:t>
              </a:r>
            </a:p>
          </p:txBody>
        </p:sp>
        <p:sp>
          <p:nvSpPr>
            <p:cNvPr id="12" name="TextBox 11">
              <a:extLst>
                <a:ext uri="{FF2B5EF4-FFF2-40B4-BE49-F238E27FC236}">
                  <a16:creationId xmlns:a16="http://schemas.microsoft.com/office/drawing/2014/main" id="{54C73CE2-47A2-AC20-EC8F-34FB03D689E2}"/>
                </a:ext>
              </a:extLst>
            </p:cNvPr>
            <p:cNvSpPr txBox="1"/>
            <p:nvPr/>
          </p:nvSpPr>
          <p:spPr>
            <a:xfrm>
              <a:off x="6720487" y="1777180"/>
              <a:ext cx="723275" cy="369332"/>
            </a:xfrm>
            <a:prstGeom prst="rect">
              <a:avLst/>
            </a:prstGeom>
            <a:noFill/>
          </p:spPr>
          <p:txBody>
            <a:bodyPr wrap="none" rtlCol="0">
              <a:spAutoFit/>
            </a:bodyPr>
            <a:lstStyle/>
            <a:p>
              <a:r>
                <a:rPr lang="en-GB" dirty="0"/>
                <a:t>3900</a:t>
              </a:r>
            </a:p>
          </p:txBody>
        </p:sp>
        <p:sp>
          <p:nvSpPr>
            <p:cNvPr id="13" name="Arc 12">
              <a:extLst>
                <a:ext uri="{FF2B5EF4-FFF2-40B4-BE49-F238E27FC236}">
                  <a16:creationId xmlns:a16="http://schemas.microsoft.com/office/drawing/2014/main" id="{82272498-C46C-61B0-4DD2-AB93526EBD15}"/>
                </a:ext>
              </a:extLst>
            </p:cNvPr>
            <p:cNvSpPr/>
            <p:nvPr/>
          </p:nvSpPr>
          <p:spPr>
            <a:xfrm>
              <a:off x="7082122" y="966020"/>
              <a:ext cx="3945194" cy="1460087"/>
            </a:xfrm>
            <a:prstGeom prst="arc">
              <a:avLst>
                <a:gd name="adj1" fmla="val 10800000"/>
                <a:gd name="adj2" fmla="val 2156743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0C29689F-12D5-727B-2C9D-E61E1C46D5D4}"/>
                </a:ext>
              </a:extLst>
            </p:cNvPr>
            <p:cNvSpPr txBox="1"/>
            <p:nvPr/>
          </p:nvSpPr>
          <p:spPr>
            <a:xfrm>
              <a:off x="10665676" y="1783932"/>
              <a:ext cx="723275" cy="369332"/>
            </a:xfrm>
            <a:prstGeom prst="rect">
              <a:avLst/>
            </a:prstGeom>
            <a:noFill/>
          </p:spPr>
          <p:txBody>
            <a:bodyPr wrap="none" rtlCol="0">
              <a:spAutoFit/>
            </a:bodyPr>
            <a:lstStyle/>
            <a:p>
              <a:r>
                <a:rPr lang="en-GB" dirty="0"/>
                <a:t>3900</a:t>
              </a:r>
            </a:p>
          </p:txBody>
        </p:sp>
        <p:sp>
          <p:nvSpPr>
            <p:cNvPr id="16" name="TextBox 15">
              <a:extLst>
                <a:ext uri="{FF2B5EF4-FFF2-40B4-BE49-F238E27FC236}">
                  <a16:creationId xmlns:a16="http://schemas.microsoft.com/office/drawing/2014/main" id="{EBAD63A9-8D45-19F9-F88D-24F30C4C9CDA}"/>
                </a:ext>
              </a:extLst>
            </p:cNvPr>
            <p:cNvSpPr txBox="1"/>
            <p:nvPr/>
          </p:nvSpPr>
          <p:spPr>
            <a:xfrm>
              <a:off x="6263286" y="826576"/>
              <a:ext cx="473206" cy="369332"/>
            </a:xfrm>
            <a:prstGeom prst="rect">
              <a:avLst/>
            </a:prstGeom>
            <a:noFill/>
          </p:spPr>
          <p:txBody>
            <a:bodyPr wrap="none" rtlCol="0">
              <a:spAutoFit/>
            </a:bodyPr>
            <a:lstStyle/>
            <a:p>
              <a:r>
                <a:rPr lang="en-GB" dirty="0"/>
                <a:t>+1</a:t>
              </a:r>
            </a:p>
          </p:txBody>
        </p:sp>
        <p:sp>
          <p:nvSpPr>
            <p:cNvPr id="17" name="TextBox 16">
              <a:extLst>
                <a:ext uri="{FF2B5EF4-FFF2-40B4-BE49-F238E27FC236}">
                  <a16:creationId xmlns:a16="http://schemas.microsoft.com/office/drawing/2014/main" id="{DCC547E9-84A5-913B-9AE1-E71A8B7FB078}"/>
                </a:ext>
              </a:extLst>
            </p:cNvPr>
            <p:cNvSpPr txBox="1"/>
            <p:nvPr/>
          </p:nvSpPr>
          <p:spPr>
            <a:xfrm>
              <a:off x="8818116" y="625180"/>
              <a:ext cx="742511" cy="369332"/>
            </a:xfrm>
            <a:prstGeom prst="rect">
              <a:avLst/>
            </a:prstGeom>
            <a:noFill/>
          </p:spPr>
          <p:txBody>
            <a:bodyPr wrap="none" rtlCol="0">
              <a:spAutoFit/>
            </a:bodyPr>
            <a:lstStyle/>
            <a:p>
              <a:r>
                <a:rPr lang="en-GB" dirty="0"/>
                <a:t>+100</a:t>
              </a:r>
            </a:p>
          </p:txBody>
        </p:sp>
      </p:grpSp>
      <p:grpSp>
        <p:nvGrpSpPr>
          <p:cNvPr id="19" name="Group 18">
            <a:extLst>
              <a:ext uri="{FF2B5EF4-FFF2-40B4-BE49-F238E27FC236}">
                <a16:creationId xmlns:a16="http://schemas.microsoft.com/office/drawing/2014/main" id="{85B05256-9211-1CFA-FD68-2A334FD9B61D}"/>
              </a:ext>
            </a:extLst>
          </p:cNvPr>
          <p:cNvGrpSpPr/>
          <p:nvPr/>
        </p:nvGrpSpPr>
        <p:grpSpPr>
          <a:xfrm>
            <a:off x="5873788" y="3602187"/>
            <a:ext cx="5582866" cy="1800927"/>
            <a:chOff x="5806085" y="625180"/>
            <a:chExt cx="5582866" cy="1800927"/>
          </a:xfrm>
        </p:grpSpPr>
        <p:cxnSp>
          <p:nvCxnSpPr>
            <p:cNvPr id="20" name="Straight Connector 19">
              <a:extLst>
                <a:ext uri="{FF2B5EF4-FFF2-40B4-BE49-F238E27FC236}">
                  <a16:creationId xmlns:a16="http://schemas.microsoft.com/office/drawing/2014/main" id="{C05C9B95-E27B-D594-C757-4B3392D0C48F}"/>
                </a:ext>
              </a:extLst>
            </p:cNvPr>
            <p:cNvCxnSpPr>
              <a:cxnSpLocks/>
            </p:cNvCxnSpPr>
            <p:nvPr/>
          </p:nvCxnSpPr>
          <p:spPr>
            <a:xfrm>
              <a:off x="6052842" y="1698019"/>
              <a:ext cx="522475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79684A2-5DB8-978D-A6EF-D641C93C940D}"/>
                </a:ext>
              </a:extLst>
            </p:cNvPr>
            <p:cNvCxnSpPr/>
            <p:nvPr/>
          </p:nvCxnSpPr>
          <p:spPr>
            <a:xfrm>
              <a:off x="6167724" y="1614948"/>
              <a:ext cx="0" cy="162232"/>
            </a:xfrm>
            <a:prstGeom prst="line">
              <a:avLst/>
            </a:prstGeom>
          </p:spPr>
          <p:style>
            <a:lnRef idx="2">
              <a:schemeClr val="dk1"/>
            </a:lnRef>
            <a:fillRef idx="0">
              <a:schemeClr val="dk1"/>
            </a:fillRef>
            <a:effectRef idx="1">
              <a:schemeClr val="dk1"/>
            </a:effectRef>
            <a:fontRef idx="minor">
              <a:schemeClr val="tx1"/>
            </a:fontRef>
          </p:style>
        </p:cxnSp>
        <p:sp>
          <p:nvSpPr>
            <p:cNvPr id="22" name="Arc 21">
              <a:extLst>
                <a:ext uri="{FF2B5EF4-FFF2-40B4-BE49-F238E27FC236}">
                  <a16:creationId xmlns:a16="http://schemas.microsoft.com/office/drawing/2014/main" id="{23E3C6A5-E95D-05EF-0528-0823DE514CB0}"/>
                </a:ext>
              </a:extLst>
            </p:cNvPr>
            <p:cNvSpPr/>
            <p:nvPr/>
          </p:nvSpPr>
          <p:spPr>
            <a:xfrm>
              <a:off x="6167724" y="1238864"/>
              <a:ext cx="914400" cy="914400"/>
            </a:xfrm>
            <a:prstGeom prst="arc">
              <a:avLst>
                <a:gd name="adj1" fmla="val 10800000"/>
                <a:gd name="adj2" fmla="val 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EF805636-570A-29F8-60C8-9D9FF0284B20}"/>
                </a:ext>
              </a:extLst>
            </p:cNvPr>
            <p:cNvSpPr txBox="1"/>
            <p:nvPr/>
          </p:nvSpPr>
          <p:spPr>
            <a:xfrm>
              <a:off x="5806085" y="1783932"/>
              <a:ext cx="723275" cy="369332"/>
            </a:xfrm>
            <a:prstGeom prst="rect">
              <a:avLst/>
            </a:prstGeom>
            <a:noFill/>
          </p:spPr>
          <p:txBody>
            <a:bodyPr wrap="none" rtlCol="0">
              <a:spAutoFit/>
            </a:bodyPr>
            <a:lstStyle/>
            <a:p>
              <a:r>
                <a:rPr lang="en-GB" dirty="0"/>
                <a:t>3799</a:t>
              </a:r>
            </a:p>
          </p:txBody>
        </p:sp>
        <p:sp>
          <p:nvSpPr>
            <p:cNvPr id="24" name="TextBox 23">
              <a:extLst>
                <a:ext uri="{FF2B5EF4-FFF2-40B4-BE49-F238E27FC236}">
                  <a16:creationId xmlns:a16="http://schemas.microsoft.com/office/drawing/2014/main" id="{FFD0D220-EACF-CAC1-E250-50F51D705F59}"/>
                </a:ext>
              </a:extLst>
            </p:cNvPr>
            <p:cNvSpPr txBox="1"/>
            <p:nvPr/>
          </p:nvSpPr>
          <p:spPr>
            <a:xfrm>
              <a:off x="6720487" y="1777180"/>
              <a:ext cx="723275" cy="369332"/>
            </a:xfrm>
            <a:prstGeom prst="rect">
              <a:avLst/>
            </a:prstGeom>
            <a:noFill/>
          </p:spPr>
          <p:txBody>
            <a:bodyPr wrap="none" rtlCol="0">
              <a:spAutoFit/>
            </a:bodyPr>
            <a:lstStyle/>
            <a:p>
              <a:r>
                <a:rPr lang="en-GB" dirty="0"/>
                <a:t>3800</a:t>
              </a:r>
            </a:p>
          </p:txBody>
        </p:sp>
        <p:sp>
          <p:nvSpPr>
            <p:cNvPr id="25" name="Arc 24">
              <a:extLst>
                <a:ext uri="{FF2B5EF4-FFF2-40B4-BE49-F238E27FC236}">
                  <a16:creationId xmlns:a16="http://schemas.microsoft.com/office/drawing/2014/main" id="{CEE5A300-666B-CAE9-B376-C556EE62AE1B}"/>
                </a:ext>
              </a:extLst>
            </p:cNvPr>
            <p:cNvSpPr/>
            <p:nvPr/>
          </p:nvSpPr>
          <p:spPr>
            <a:xfrm>
              <a:off x="7082122" y="966020"/>
              <a:ext cx="3945194" cy="1460087"/>
            </a:xfrm>
            <a:prstGeom prst="arc">
              <a:avLst>
                <a:gd name="adj1" fmla="val 10800000"/>
                <a:gd name="adj2" fmla="val 2156743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6" name="TextBox 25">
              <a:extLst>
                <a:ext uri="{FF2B5EF4-FFF2-40B4-BE49-F238E27FC236}">
                  <a16:creationId xmlns:a16="http://schemas.microsoft.com/office/drawing/2014/main" id="{5D5B8C3B-5CEE-221C-FF6A-B69B75009EFE}"/>
                </a:ext>
              </a:extLst>
            </p:cNvPr>
            <p:cNvSpPr txBox="1"/>
            <p:nvPr/>
          </p:nvSpPr>
          <p:spPr>
            <a:xfrm>
              <a:off x="10665676" y="1783932"/>
              <a:ext cx="723275" cy="369332"/>
            </a:xfrm>
            <a:prstGeom prst="rect">
              <a:avLst/>
            </a:prstGeom>
            <a:noFill/>
          </p:spPr>
          <p:txBody>
            <a:bodyPr wrap="none" rtlCol="0">
              <a:spAutoFit/>
            </a:bodyPr>
            <a:lstStyle/>
            <a:p>
              <a:r>
                <a:rPr lang="en-GB" dirty="0"/>
                <a:t>3900</a:t>
              </a:r>
            </a:p>
          </p:txBody>
        </p:sp>
        <p:sp>
          <p:nvSpPr>
            <p:cNvPr id="27" name="TextBox 26">
              <a:extLst>
                <a:ext uri="{FF2B5EF4-FFF2-40B4-BE49-F238E27FC236}">
                  <a16:creationId xmlns:a16="http://schemas.microsoft.com/office/drawing/2014/main" id="{48DE76D0-ECA7-ABBA-9A43-5CACE5280EFD}"/>
                </a:ext>
              </a:extLst>
            </p:cNvPr>
            <p:cNvSpPr txBox="1"/>
            <p:nvPr/>
          </p:nvSpPr>
          <p:spPr>
            <a:xfrm>
              <a:off x="6263286" y="826576"/>
              <a:ext cx="473206" cy="369332"/>
            </a:xfrm>
            <a:prstGeom prst="rect">
              <a:avLst/>
            </a:prstGeom>
            <a:noFill/>
          </p:spPr>
          <p:txBody>
            <a:bodyPr wrap="none" rtlCol="0">
              <a:spAutoFit/>
            </a:bodyPr>
            <a:lstStyle/>
            <a:p>
              <a:r>
                <a:rPr lang="en-GB" dirty="0"/>
                <a:t>+1</a:t>
              </a:r>
            </a:p>
          </p:txBody>
        </p:sp>
        <p:sp>
          <p:nvSpPr>
            <p:cNvPr id="28" name="TextBox 27">
              <a:extLst>
                <a:ext uri="{FF2B5EF4-FFF2-40B4-BE49-F238E27FC236}">
                  <a16:creationId xmlns:a16="http://schemas.microsoft.com/office/drawing/2014/main" id="{E807EFE6-5F19-C47F-7297-4926A86F6087}"/>
                </a:ext>
              </a:extLst>
            </p:cNvPr>
            <p:cNvSpPr txBox="1"/>
            <p:nvPr/>
          </p:nvSpPr>
          <p:spPr>
            <a:xfrm>
              <a:off x="8818116" y="625180"/>
              <a:ext cx="973343" cy="369332"/>
            </a:xfrm>
            <a:prstGeom prst="rect">
              <a:avLst/>
            </a:prstGeom>
            <a:noFill/>
          </p:spPr>
          <p:txBody>
            <a:bodyPr wrap="none" rtlCol="0">
              <a:spAutoFit/>
            </a:bodyPr>
            <a:lstStyle/>
            <a:p>
              <a:r>
                <a:rPr lang="en-GB" dirty="0"/>
                <a:t>+ _____</a:t>
              </a:r>
            </a:p>
          </p:txBody>
        </p:sp>
      </p:grpSp>
      <p:sp>
        <p:nvSpPr>
          <p:cNvPr id="5" name="Title 1">
            <a:extLst>
              <a:ext uri="{FF2B5EF4-FFF2-40B4-BE49-F238E27FC236}">
                <a16:creationId xmlns:a16="http://schemas.microsoft.com/office/drawing/2014/main" id="{7876648C-BD61-E14C-2849-72B6559C163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4237763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Hexagon 13">
            <a:extLst>
              <a:ext uri="{FF2B5EF4-FFF2-40B4-BE49-F238E27FC236}">
                <a16:creationId xmlns:a16="http://schemas.microsoft.com/office/drawing/2014/main" id="{7ECC9953-D7A7-866F-A0E9-50984910DDB7}"/>
              </a:ext>
            </a:extLst>
          </p:cNvPr>
          <p:cNvSpPr/>
          <p:nvPr/>
        </p:nvSpPr>
        <p:spPr>
          <a:xfrm>
            <a:off x="1099917" y="2968718"/>
            <a:ext cx="1971821" cy="1699846"/>
          </a:xfrm>
          <a:prstGeom prst="hexagon">
            <a:avLst/>
          </a:prstGeom>
          <a:solidFill>
            <a:schemeClr val="bg2">
              <a:lumMod val="75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a:solidFill>
                  <a:srgbClr val="000000"/>
                </a:solidFill>
              </a:rPr>
              <a:t>A</a:t>
            </a:r>
          </a:p>
        </p:txBody>
      </p:sp>
      <p:sp>
        <p:nvSpPr>
          <p:cNvPr id="16" name="Right Triangle 15">
            <a:extLst>
              <a:ext uri="{FF2B5EF4-FFF2-40B4-BE49-F238E27FC236}">
                <a16:creationId xmlns:a16="http://schemas.microsoft.com/office/drawing/2014/main" id="{9EE94AA9-8BC3-0744-40CD-46387A2773D9}"/>
              </a:ext>
            </a:extLst>
          </p:cNvPr>
          <p:cNvSpPr/>
          <p:nvPr/>
        </p:nvSpPr>
        <p:spPr>
          <a:xfrm>
            <a:off x="4598521" y="3132841"/>
            <a:ext cx="2614247" cy="1535723"/>
          </a:xfrm>
          <a:prstGeom prst="rtTriangle">
            <a:avLst/>
          </a:prstGeom>
          <a:solidFill>
            <a:schemeClr val="bg2">
              <a:lumMod val="75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a:solidFill>
                  <a:srgbClr val="000000"/>
                </a:solidFill>
              </a:rPr>
              <a:t>B</a:t>
            </a:r>
          </a:p>
        </p:txBody>
      </p:sp>
      <p:sp>
        <p:nvSpPr>
          <p:cNvPr id="18" name="L-Shape 17">
            <a:extLst>
              <a:ext uri="{FF2B5EF4-FFF2-40B4-BE49-F238E27FC236}">
                <a16:creationId xmlns:a16="http://schemas.microsoft.com/office/drawing/2014/main" id="{BCC01154-1FE9-742D-1DDC-C3DF6E575948}"/>
              </a:ext>
            </a:extLst>
          </p:cNvPr>
          <p:cNvSpPr/>
          <p:nvPr/>
        </p:nvSpPr>
        <p:spPr>
          <a:xfrm>
            <a:off x="8739551" y="3132841"/>
            <a:ext cx="2121877" cy="1535723"/>
          </a:xfrm>
          <a:prstGeom prst="corner">
            <a:avLst/>
          </a:prstGeom>
          <a:solidFill>
            <a:schemeClr val="bg2">
              <a:lumMod val="75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solidFill>
                  <a:srgbClr val="000000"/>
                </a:solidFill>
              </a:rPr>
              <a:t>C</a:t>
            </a:r>
          </a:p>
        </p:txBody>
      </p:sp>
      <p:sp>
        <p:nvSpPr>
          <p:cNvPr id="2" name="Content Placeholder 1">
            <a:extLst>
              <a:ext uri="{FF2B5EF4-FFF2-40B4-BE49-F238E27FC236}">
                <a16:creationId xmlns:a16="http://schemas.microsoft.com/office/drawing/2014/main" id="{C9FCCCF5-242A-8441-F9A8-E683BCA09A72}"/>
              </a:ext>
            </a:extLst>
          </p:cNvPr>
          <p:cNvSpPr txBox="1">
            <a:spLocks/>
          </p:cNvSpPr>
          <p:nvPr/>
        </p:nvSpPr>
        <p:spPr>
          <a:xfrm>
            <a:off x="774192" y="1443318"/>
            <a:ext cx="10515600" cy="13255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ptos" panose="020B0004020202020204" pitchFamily="34" charset="0"/>
              </a:rPr>
              <a:t>James says any of these shapes could be the odd one out. What reasons could you give for each?</a:t>
            </a:r>
          </a:p>
        </p:txBody>
      </p:sp>
      <p:sp>
        <p:nvSpPr>
          <p:cNvPr id="3" name="Title 1">
            <a:extLst>
              <a:ext uri="{FF2B5EF4-FFF2-40B4-BE49-F238E27FC236}">
                <a16:creationId xmlns:a16="http://schemas.microsoft.com/office/drawing/2014/main" id="{3E13F9D6-6576-845A-85E8-23564E78726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042529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4D93-47C6-612E-718A-5612866025F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4E65AB5-3523-1C78-DCFC-207DE5CB350F}"/>
              </a:ext>
            </a:extLst>
          </p:cNvPr>
          <p:cNvGrpSpPr/>
          <p:nvPr/>
        </p:nvGrpSpPr>
        <p:grpSpPr>
          <a:xfrm rot="10800000">
            <a:off x="6620979" y="3654886"/>
            <a:ext cx="3798276" cy="1899138"/>
            <a:chOff x="2989385" y="3341077"/>
            <a:chExt cx="3798276" cy="1899138"/>
          </a:xfrm>
        </p:grpSpPr>
        <p:sp>
          <p:nvSpPr>
            <p:cNvPr id="19" name="Rectangle 18">
              <a:extLst>
                <a:ext uri="{FF2B5EF4-FFF2-40B4-BE49-F238E27FC236}">
                  <a16:creationId xmlns:a16="http://schemas.microsoft.com/office/drawing/2014/main" id="{B56AA12E-DD31-C9F9-07B7-D951D183A385}"/>
                </a:ext>
              </a:extLst>
            </p:cNvPr>
            <p:cNvSpPr/>
            <p:nvPr/>
          </p:nvSpPr>
          <p:spPr>
            <a:xfrm>
              <a:off x="2989385"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F15DDE7-0DC9-FFAA-C869-9BCB8A68D5BF}"/>
                </a:ext>
              </a:extLst>
            </p:cNvPr>
            <p:cNvSpPr/>
            <p:nvPr/>
          </p:nvSpPr>
          <p:spPr>
            <a:xfrm>
              <a:off x="3622431"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0CFD725-E4A8-0B6A-89F7-51D818BA2EDB}"/>
                </a:ext>
              </a:extLst>
            </p:cNvPr>
            <p:cNvSpPr/>
            <p:nvPr/>
          </p:nvSpPr>
          <p:spPr>
            <a:xfrm>
              <a:off x="298938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D63D1E1-82E7-C7A0-A1F6-049C00B5606C}"/>
                </a:ext>
              </a:extLst>
            </p:cNvPr>
            <p:cNvSpPr/>
            <p:nvPr/>
          </p:nvSpPr>
          <p:spPr>
            <a:xfrm>
              <a:off x="3622431"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6D5BA6A-07BB-6CAD-1D91-0F2B717B3C86}"/>
                </a:ext>
              </a:extLst>
            </p:cNvPr>
            <p:cNvSpPr/>
            <p:nvPr/>
          </p:nvSpPr>
          <p:spPr>
            <a:xfrm>
              <a:off x="4255477"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71A77AA-3AB3-ED9E-A494-E47271CAC51A}"/>
                </a:ext>
              </a:extLst>
            </p:cNvPr>
            <p:cNvSpPr/>
            <p:nvPr/>
          </p:nvSpPr>
          <p:spPr>
            <a:xfrm>
              <a:off x="4888523"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6174BF1-32A4-7CEF-44FD-06BE49958538}"/>
                </a:ext>
              </a:extLst>
            </p:cNvPr>
            <p:cNvSpPr/>
            <p:nvPr/>
          </p:nvSpPr>
          <p:spPr>
            <a:xfrm>
              <a:off x="4255477"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C49F9F6-3EA5-4EB1-2B82-EF27052248EA}"/>
                </a:ext>
              </a:extLst>
            </p:cNvPr>
            <p:cNvSpPr/>
            <p:nvPr/>
          </p:nvSpPr>
          <p:spPr>
            <a:xfrm>
              <a:off x="4888523"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6BBC1D-2114-4B3D-AA01-E74CC367B797}"/>
                </a:ext>
              </a:extLst>
            </p:cNvPr>
            <p:cNvSpPr/>
            <p:nvPr/>
          </p:nvSpPr>
          <p:spPr>
            <a:xfrm>
              <a:off x="5521569"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596002-84C3-2E88-0F01-ADBF99147F55}"/>
                </a:ext>
              </a:extLst>
            </p:cNvPr>
            <p:cNvSpPr/>
            <p:nvPr/>
          </p:nvSpPr>
          <p:spPr>
            <a:xfrm>
              <a:off x="6154615"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2C39080-1964-7AC9-7819-55D8BBB11812}"/>
                </a:ext>
              </a:extLst>
            </p:cNvPr>
            <p:cNvSpPr/>
            <p:nvPr/>
          </p:nvSpPr>
          <p:spPr>
            <a:xfrm>
              <a:off x="5521569"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F94E5C7-DF5D-A001-C5F6-B087747500D7}"/>
                </a:ext>
              </a:extLst>
            </p:cNvPr>
            <p:cNvSpPr/>
            <p:nvPr/>
          </p:nvSpPr>
          <p:spPr>
            <a:xfrm>
              <a:off x="615461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8FE85789-8180-9E5E-BB02-0DDAD8477EEC}"/>
              </a:ext>
            </a:extLst>
          </p:cNvPr>
          <p:cNvGrpSpPr/>
          <p:nvPr/>
        </p:nvGrpSpPr>
        <p:grpSpPr>
          <a:xfrm rot="10800000">
            <a:off x="6620978" y="1179813"/>
            <a:ext cx="3798276" cy="1899138"/>
            <a:chOff x="2989385" y="3341077"/>
            <a:chExt cx="3798276" cy="1899138"/>
          </a:xfrm>
        </p:grpSpPr>
        <p:sp>
          <p:nvSpPr>
            <p:cNvPr id="35" name="Rectangle 34">
              <a:extLst>
                <a:ext uri="{FF2B5EF4-FFF2-40B4-BE49-F238E27FC236}">
                  <a16:creationId xmlns:a16="http://schemas.microsoft.com/office/drawing/2014/main" id="{958274DC-CB7E-1295-7B10-E34894D32455}"/>
                </a:ext>
              </a:extLst>
            </p:cNvPr>
            <p:cNvSpPr/>
            <p:nvPr/>
          </p:nvSpPr>
          <p:spPr>
            <a:xfrm>
              <a:off x="2989385"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20EA65E-05E9-CE9C-4B60-C2B1271F610A}"/>
                </a:ext>
              </a:extLst>
            </p:cNvPr>
            <p:cNvSpPr/>
            <p:nvPr/>
          </p:nvSpPr>
          <p:spPr>
            <a:xfrm>
              <a:off x="3622431"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07DDF375-AB26-719A-92E5-DD289FEF9CB3}"/>
                </a:ext>
              </a:extLst>
            </p:cNvPr>
            <p:cNvSpPr/>
            <p:nvPr/>
          </p:nvSpPr>
          <p:spPr>
            <a:xfrm>
              <a:off x="298938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A1495E7-D17F-E849-2FBD-2B251E9A8629}"/>
                </a:ext>
              </a:extLst>
            </p:cNvPr>
            <p:cNvSpPr/>
            <p:nvPr/>
          </p:nvSpPr>
          <p:spPr>
            <a:xfrm>
              <a:off x="3622431"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158B8D72-0FB6-A6C0-54E7-A30DE2690FF6}"/>
                </a:ext>
              </a:extLst>
            </p:cNvPr>
            <p:cNvSpPr/>
            <p:nvPr/>
          </p:nvSpPr>
          <p:spPr>
            <a:xfrm>
              <a:off x="4255477"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733E325A-29AF-66CE-ABDE-6BC57CC67C8A}"/>
                </a:ext>
              </a:extLst>
            </p:cNvPr>
            <p:cNvSpPr/>
            <p:nvPr/>
          </p:nvSpPr>
          <p:spPr>
            <a:xfrm>
              <a:off x="4888523"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F4EB4924-C3A4-BF1B-341B-EE7B94F6B700}"/>
                </a:ext>
              </a:extLst>
            </p:cNvPr>
            <p:cNvSpPr/>
            <p:nvPr/>
          </p:nvSpPr>
          <p:spPr>
            <a:xfrm>
              <a:off x="4255477"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65FF10D0-5DC8-91AF-53BE-B38C9699394C}"/>
                </a:ext>
              </a:extLst>
            </p:cNvPr>
            <p:cNvSpPr/>
            <p:nvPr/>
          </p:nvSpPr>
          <p:spPr>
            <a:xfrm>
              <a:off x="4888523" y="4607169"/>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AB1EFB85-4465-4EED-4D78-B8B9845F7EB8}"/>
                </a:ext>
              </a:extLst>
            </p:cNvPr>
            <p:cNvSpPr/>
            <p:nvPr/>
          </p:nvSpPr>
          <p:spPr>
            <a:xfrm>
              <a:off x="5521569"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F71FC85-4062-4199-D075-53354685A9D0}"/>
                </a:ext>
              </a:extLst>
            </p:cNvPr>
            <p:cNvSpPr/>
            <p:nvPr/>
          </p:nvSpPr>
          <p:spPr>
            <a:xfrm>
              <a:off x="6154615" y="3341077"/>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D3BBF434-0494-2A2F-1FA2-91AC77B52740}"/>
                </a:ext>
              </a:extLst>
            </p:cNvPr>
            <p:cNvSpPr/>
            <p:nvPr/>
          </p:nvSpPr>
          <p:spPr>
            <a:xfrm>
              <a:off x="5521569"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7AB922E2-F6BB-BF77-E828-FE875426E092}"/>
                </a:ext>
              </a:extLst>
            </p:cNvPr>
            <p:cNvSpPr/>
            <p:nvPr/>
          </p:nvSpPr>
          <p:spPr>
            <a:xfrm>
              <a:off x="6154615" y="3974123"/>
              <a:ext cx="633046" cy="633046"/>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3" name="Content Placeholder 1">
                <a:extLst>
                  <a:ext uri="{FF2B5EF4-FFF2-40B4-BE49-F238E27FC236}">
                    <a16:creationId xmlns:a16="http://schemas.microsoft.com/office/drawing/2014/main" id="{BD00E09D-8D15-8652-9CDA-774177F95005}"/>
                  </a:ext>
                </a:extLst>
              </p:cNvPr>
              <p:cNvSpPr txBox="1">
                <a:spLocks/>
              </p:cNvSpPr>
              <p:nvPr/>
            </p:nvSpPr>
            <p:spPr>
              <a:xfrm>
                <a:off x="774192" y="1443318"/>
                <a:ext cx="10515600" cy="132556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ptos" panose="020B0004020202020204" pitchFamily="34" charset="0"/>
                  </a:rPr>
                  <a:t>Complete the diagram so that: </a:t>
                </a:r>
              </a:p>
              <a:p>
                <a:pPr marL="0" indent="0">
                  <a:buNone/>
                </a:pPr>
                <a:endParaRPr lang="en-US" dirty="0">
                  <a:latin typeface="Aptos" panose="020B0004020202020204" pitchFamily="34" charset="0"/>
                </a:endParaRPr>
              </a:p>
              <a:p>
                <a:pPr marL="514350" indent="-514350">
                  <a:buAutoNum type="alphaLcParenR"/>
                </a:pP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3</m:t>
                        </m:r>
                      </m:den>
                    </m:f>
                  </m:oMath>
                </a14:m>
                <a:r>
                  <a:rPr lang="en-US" dirty="0">
                    <a:latin typeface="Aptos" panose="020B0004020202020204" pitchFamily="34" charset="0"/>
                  </a:rPr>
                  <a:t> of the whole is shaded</a:t>
                </a:r>
              </a:p>
              <a:p>
                <a:pPr marL="0" indent="0">
                  <a:buNone/>
                </a:pPr>
                <a:endParaRPr lang="en-US" dirty="0">
                  <a:latin typeface="Aptos" panose="020B0004020202020204" pitchFamily="34" charset="0"/>
                </a:endParaRPr>
              </a:p>
              <a:p>
                <a:pPr marL="0" indent="0">
                  <a:buNone/>
                </a:pPr>
                <a:r>
                  <a:rPr lang="en-GB" i="1" dirty="0">
                    <a:latin typeface="Aptos" panose="020B0004020202020204" pitchFamily="34" charset="0"/>
                  </a:rPr>
                  <a:t>b)</a:t>
                </a:r>
                <a:r>
                  <a:rPr lang="en-GB" dirty="0">
                    <a:latin typeface="Aptos" panose="020B0004020202020204" pitchFamily="34" charset="0"/>
                  </a:rPr>
                  <a:t>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3</m:t>
                        </m:r>
                      </m:num>
                      <m:den>
                        <m:r>
                          <a:rPr lang="en-GB" i="1">
                            <a:latin typeface="Cambria Math" panose="02040503050406030204" pitchFamily="18" charset="0"/>
                          </a:rPr>
                          <m:t>4</m:t>
                        </m:r>
                      </m:den>
                    </m:f>
                    <m:r>
                      <a:rPr lang="en-GB" i="1">
                        <a:latin typeface="Cambria Math" panose="02040503050406030204" pitchFamily="18" charset="0"/>
                      </a:rPr>
                      <m:t> </m:t>
                    </m:r>
                  </m:oMath>
                </a14:m>
                <a:r>
                  <a:rPr lang="en-US" dirty="0">
                    <a:latin typeface="Aptos" panose="020B0004020202020204" pitchFamily="34" charset="0"/>
                  </a:rPr>
                  <a:t>of the whole is shaded</a:t>
                </a:r>
              </a:p>
            </p:txBody>
          </p:sp>
        </mc:Choice>
        <mc:Fallback xmlns="">
          <p:sp>
            <p:nvSpPr>
              <p:cNvPr id="3" name="Content Placeholder 1">
                <a:extLst>
                  <a:ext uri="{FF2B5EF4-FFF2-40B4-BE49-F238E27FC236}">
                    <a16:creationId xmlns:a16="http://schemas.microsoft.com/office/drawing/2014/main" id="{BD00E09D-8D15-8652-9CDA-774177F95005}"/>
                  </a:ext>
                </a:extLst>
              </p:cNvPr>
              <p:cNvSpPr txBox="1">
                <a:spLocks noRot="1" noChangeAspect="1" noMove="1" noResize="1" noEditPoints="1" noAdjustHandles="1" noChangeArrowheads="1" noChangeShapeType="1" noTextEdit="1"/>
              </p:cNvSpPr>
              <p:nvPr/>
            </p:nvSpPr>
            <p:spPr>
              <a:xfrm>
                <a:off x="774192" y="1443318"/>
                <a:ext cx="10515600" cy="1325563"/>
              </a:xfrm>
              <a:prstGeom prst="rect">
                <a:avLst/>
              </a:prstGeom>
              <a:blipFill>
                <a:blip r:embed="rId3"/>
                <a:stretch>
                  <a:fillRect l="-1206" t="-7619" b="-121905"/>
                </a:stretch>
              </a:blipFill>
            </p:spPr>
            <p:txBody>
              <a:bodyPr/>
              <a:lstStyle/>
              <a:p>
                <a:r>
                  <a:rPr lang="en-US">
                    <a:noFill/>
                  </a:rPr>
                  <a:t> </a:t>
                </a:r>
              </a:p>
            </p:txBody>
          </p:sp>
        </mc:Fallback>
      </mc:AlternateContent>
      <p:sp>
        <p:nvSpPr>
          <p:cNvPr id="5" name="Title 1">
            <a:extLst>
              <a:ext uri="{FF2B5EF4-FFF2-40B4-BE49-F238E27FC236}">
                <a16:creationId xmlns:a16="http://schemas.microsoft.com/office/drawing/2014/main" id="{DD8DFC70-3FDB-F479-6B89-DE5EC9E30A3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5129316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7F06A-7CCD-A6F2-74B7-87CDB583E5FB}"/>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A824B8B7-3FCD-342D-940C-011928A3CA1C}"/>
              </a:ext>
            </a:extLst>
          </p:cNvPr>
          <p:cNvGrpSpPr/>
          <p:nvPr/>
        </p:nvGrpSpPr>
        <p:grpSpPr>
          <a:xfrm>
            <a:off x="3890397" y="2236963"/>
            <a:ext cx="1500554" cy="1629508"/>
            <a:chOff x="1312985" y="3856892"/>
            <a:chExt cx="1500554" cy="1629508"/>
          </a:xfrm>
        </p:grpSpPr>
        <p:sp>
          <p:nvSpPr>
            <p:cNvPr id="3" name="Rectangle 2">
              <a:extLst>
                <a:ext uri="{FF2B5EF4-FFF2-40B4-BE49-F238E27FC236}">
                  <a16:creationId xmlns:a16="http://schemas.microsoft.com/office/drawing/2014/main" id="{3237E0E1-DB41-681D-9164-737ECBD1F115}"/>
                </a:ext>
              </a:extLst>
            </p:cNvPr>
            <p:cNvSpPr/>
            <p:nvPr/>
          </p:nvSpPr>
          <p:spPr>
            <a:xfrm>
              <a:off x="1758462" y="3856892"/>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12</a:t>
              </a:r>
            </a:p>
          </p:txBody>
        </p:sp>
        <p:sp>
          <p:nvSpPr>
            <p:cNvPr id="4" name="Rectangle 3">
              <a:extLst>
                <a:ext uri="{FF2B5EF4-FFF2-40B4-BE49-F238E27FC236}">
                  <a16:creationId xmlns:a16="http://schemas.microsoft.com/office/drawing/2014/main" id="{AC53614B-064F-F946-FC9F-96027C76A0BA}"/>
                </a:ext>
              </a:extLst>
            </p:cNvPr>
            <p:cNvSpPr/>
            <p:nvPr/>
          </p:nvSpPr>
          <p:spPr>
            <a:xfrm>
              <a:off x="1312985" y="4853354"/>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11</a:t>
              </a:r>
            </a:p>
          </p:txBody>
        </p:sp>
        <p:sp>
          <p:nvSpPr>
            <p:cNvPr id="8" name="Rectangle 7">
              <a:extLst>
                <a:ext uri="{FF2B5EF4-FFF2-40B4-BE49-F238E27FC236}">
                  <a16:creationId xmlns:a16="http://schemas.microsoft.com/office/drawing/2014/main" id="{A02DAF35-4491-1DB1-C56F-A4DA7AE0B386}"/>
                </a:ext>
              </a:extLst>
            </p:cNvPr>
            <p:cNvSpPr/>
            <p:nvPr/>
          </p:nvSpPr>
          <p:spPr>
            <a:xfrm>
              <a:off x="2180493" y="4853354"/>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1</a:t>
              </a:r>
            </a:p>
          </p:txBody>
        </p:sp>
        <p:cxnSp>
          <p:nvCxnSpPr>
            <p:cNvPr id="10" name="Straight Connector 9">
              <a:extLst>
                <a:ext uri="{FF2B5EF4-FFF2-40B4-BE49-F238E27FC236}">
                  <a16:creationId xmlns:a16="http://schemas.microsoft.com/office/drawing/2014/main" id="{7A4B89DB-9A24-6EEC-6DCF-9D11F76CAD7F}"/>
                </a:ext>
              </a:extLst>
            </p:cNvPr>
            <p:cNvCxnSpPr>
              <a:stCxn id="3" idx="2"/>
              <a:endCxn id="8" idx="0"/>
            </p:cNvCxnSpPr>
            <p:nvPr/>
          </p:nvCxnSpPr>
          <p:spPr>
            <a:xfrm>
              <a:off x="2074985" y="4489938"/>
              <a:ext cx="422031" cy="363416"/>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EEB14993-ED68-B583-745F-0B67C94472FD}"/>
                </a:ext>
              </a:extLst>
            </p:cNvPr>
            <p:cNvCxnSpPr>
              <a:stCxn id="3" idx="2"/>
              <a:endCxn id="4" idx="0"/>
            </p:cNvCxnSpPr>
            <p:nvPr/>
          </p:nvCxnSpPr>
          <p:spPr>
            <a:xfrm flipH="1">
              <a:off x="1629508" y="4489938"/>
              <a:ext cx="445477" cy="363416"/>
            </a:xfrm>
            <a:prstGeom prst="line">
              <a:avLst/>
            </a:prstGeom>
            <a:ln w="38100"/>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4" name="Content Placeholder 5">
                <a:extLst>
                  <a:ext uri="{FF2B5EF4-FFF2-40B4-BE49-F238E27FC236}">
                    <a16:creationId xmlns:a16="http://schemas.microsoft.com/office/drawing/2014/main" id="{96AAFBE8-C68D-7EB3-043C-45A867B2A0F5}"/>
                  </a:ext>
                </a:extLst>
              </p:cNvPr>
              <p:cNvSpPr txBox="1">
                <a:spLocks/>
              </p:cNvSpPr>
              <p:nvPr/>
            </p:nvSpPr>
            <p:spPr>
              <a:xfrm>
                <a:off x="3529911" y="4229887"/>
                <a:ext cx="2244971" cy="570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11</m:t>
                      </m:r>
                      <m:r>
                        <a:rPr lang="en-GB" b="0" i="1" smtClean="0">
                          <a:latin typeface="Cambria Math" panose="02040503050406030204" pitchFamily="18" charset="0"/>
                          <a:ea typeface="Cambria Math" panose="02040503050406030204" pitchFamily="18" charset="0"/>
                        </a:rPr>
                        <m:t>×1=11</m:t>
                      </m:r>
                    </m:oMath>
                  </m:oMathPara>
                </a14:m>
                <a:endParaRPr lang="en-US" dirty="0"/>
              </a:p>
            </p:txBody>
          </p:sp>
        </mc:Choice>
        <mc:Fallback xmlns="">
          <p:sp>
            <p:nvSpPr>
              <p:cNvPr id="14" name="Content Placeholder 5">
                <a:extLst>
                  <a:ext uri="{FF2B5EF4-FFF2-40B4-BE49-F238E27FC236}">
                    <a16:creationId xmlns:a16="http://schemas.microsoft.com/office/drawing/2014/main" id="{96AAFBE8-C68D-7EB3-043C-45A867B2A0F5}"/>
                  </a:ext>
                </a:extLst>
              </p:cNvPr>
              <p:cNvSpPr txBox="1">
                <a:spLocks noRot="1" noChangeAspect="1" noMove="1" noResize="1" noEditPoints="1" noAdjustHandles="1" noChangeArrowheads="1" noChangeShapeType="1" noTextEdit="1"/>
              </p:cNvSpPr>
              <p:nvPr/>
            </p:nvSpPr>
            <p:spPr>
              <a:xfrm>
                <a:off x="3529911" y="4229887"/>
                <a:ext cx="2244971" cy="570034"/>
              </a:xfrm>
              <a:prstGeom prst="rect">
                <a:avLst/>
              </a:prstGeom>
              <a:blipFill>
                <a:blip r:embed="rId3"/>
                <a:stretch>
                  <a:fillRect/>
                </a:stretch>
              </a:blipFill>
            </p:spPr>
            <p:txBody>
              <a:bodyPr/>
              <a:lstStyle/>
              <a:p>
                <a:r>
                  <a:rPr lang="en-US">
                    <a:noFill/>
                  </a:rPr>
                  <a:t> </a:t>
                </a:r>
              </a:p>
            </p:txBody>
          </p:sp>
        </mc:Fallback>
      </mc:AlternateContent>
      <p:grpSp>
        <p:nvGrpSpPr>
          <p:cNvPr id="16" name="Group 15">
            <a:extLst>
              <a:ext uri="{FF2B5EF4-FFF2-40B4-BE49-F238E27FC236}">
                <a16:creationId xmlns:a16="http://schemas.microsoft.com/office/drawing/2014/main" id="{7BEB95B6-A410-F8E8-B7D4-07DCE12107BD}"/>
              </a:ext>
            </a:extLst>
          </p:cNvPr>
          <p:cNvGrpSpPr/>
          <p:nvPr/>
        </p:nvGrpSpPr>
        <p:grpSpPr>
          <a:xfrm>
            <a:off x="6752882" y="2236963"/>
            <a:ext cx="1500554" cy="1629508"/>
            <a:chOff x="1312985" y="3856892"/>
            <a:chExt cx="1500554" cy="1629508"/>
          </a:xfrm>
        </p:grpSpPr>
        <p:sp>
          <p:nvSpPr>
            <p:cNvPr id="17" name="Rectangle 16">
              <a:extLst>
                <a:ext uri="{FF2B5EF4-FFF2-40B4-BE49-F238E27FC236}">
                  <a16:creationId xmlns:a16="http://schemas.microsoft.com/office/drawing/2014/main" id="{16A0C44F-DC05-672E-0474-C358D5ED5C8F}"/>
                </a:ext>
              </a:extLst>
            </p:cNvPr>
            <p:cNvSpPr/>
            <p:nvPr/>
          </p:nvSpPr>
          <p:spPr>
            <a:xfrm>
              <a:off x="1758462" y="3856892"/>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12</a:t>
              </a:r>
            </a:p>
          </p:txBody>
        </p:sp>
        <p:sp>
          <p:nvSpPr>
            <p:cNvPr id="18" name="Rectangle 17">
              <a:extLst>
                <a:ext uri="{FF2B5EF4-FFF2-40B4-BE49-F238E27FC236}">
                  <a16:creationId xmlns:a16="http://schemas.microsoft.com/office/drawing/2014/main" id="{ECB332F5-8F17-5914-94A4-20D882CF3769}"/>
                </a:ext>
              </a:extLst>
            </p:cNvPr>
            <p:cNvSpPr/>
            <p:nvPr/>
          </p:nvSpPr>
          <p:spPr>
            <a:xfrm>
              <a:off x="1312985" y="4853354"/>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10</a:t>
              </a:r>
            </a:p>
          </p:txBody>
        </p:sp>
        <p:sp>
          <p:nvSpPr>
            <p:cNvPr id="19" name="Rectangle 18">
              <a:extLst>
                <a:ext uri="{FF2B5EF4-FFF2-40B4-BE49-F238E27FC236}">
                  <a16:creationId xmlns:a16="http://schemas.microsoft.com/office/drawing/2014/main" id="{026F936A-327A-E8F1-42AB-30197BB8196D}"/>
                </a:ext>
              </a:extLst>
            </p:cNvPr>
            <p:cNvSpPr/>
            <p:nvPr/>
          </p:nvSpPr>
          <p:spPr>
            <a:xfrm>
              <a:off x="2180493" y="4853354"/>
              <a:ext cx="633046" cy="633046"/>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rPr>
                <a:t>2</a:t>
              </a:r>
            </a:p>
          </p:txBody>
        </p:sp>
        <p:cxnSp>
          <p:nvCxnSpPr>
            <p:cNvPr id="20" name="Straight Connector 19">
              <a:extLst>
                <a:ext uri="{FF2B5EF4-FFF2-40B4-BE49-F238E27FC236}">
                  <a16:creationId xmlns:a16="http://schemas.microsoft.com/office/drawing/2014/main" id="{CE7DCD5F-0CE1-F848-A29F-05ADF53DFB56}"/>
                </a:ext>
              </a:extLst>
            </p:cNvPr>
            <p:cNvCxnSpPr>
              <a:stCxn id="17" idx="2"/>
              <a:endCxn id="19" idx="0"/>
            </p:cNvCxnSpPr>
            <p:nvPr/>
          </p:nvCxnSpPr>
          <p:spPr>
            <a:xfrm>
              <a:off x="2074985" y="4489938"/>
              <a:ext cx="422031" cy="363416"/>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701E0F-BEED-1A31-036B-EB157B2B457F}"/>
                </a:ext>
              </a:extLst>
            </p:cNvPr>
            <p:cNvCxnSpPr>
              <a:stCxn id="17" idx="2"/>
              <a:endCxn id="18" idx="0"/>
            </p:cNvCxnSpPr>
            <p:nvPr/>
          </p:nvCxnSpPr>
          <p:spPr>
            <a:xfrm flipH="1">
              <a:off x="1629508" y="4489938"/>
              <a:ext cx="445477" cy="363416"/>
            </a:xfrm>
            <a:prstGeom prst="line">
              <a:avLst/>
            </a:prstGeom>
            <a:ln w="38100"/>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22" name="Content Placeholder 5">
                <a:extLst>
                  <a:ext uri="{FF2B5EF4-FFF2-40B4-BE49-F238E27FC236}">
                    <a16:creationId xmlns:a16="http://schemas.microsoft.com/office/drawing/2014/main" id="{B45B0F32-EC78-D035-408D-27CCAD18FF0E}"/>
                  </a:ext>
                </a:extLst>
              </p:cNvPr>
              <p:cNvSpPr txBox="1">
                <a:spLocks/>
              </p:cNvSpPr>
              <p:nvPr/>
            </p:nvSpPr>
            <p:spPr>
              <a:xfrm>
                <a:off x="6443097" y="4229887"/>
                <a:ext cx="2244971" cy="570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10</m:t>
                      </m:r>
                      <m:r>
                        <a:rPr lang="en-GB" b="0" i="1" smtClean="0">
                          <a:latin typeface="Cambria Math" panose="02040503050406030204" pitchFamily="18" charset="0"/>
                          <a:ea typeface="Cambria Math" panose="02040503050406030204" pitchFamily="18" charset="0"/>
                        </a:rPr>
                        <m:t>×2=20</m:t>
                      </m:r>
                    </m:oMath>
                  </m:oMathPara>
                </a14:m>
                <a:endParaRPr lang="en-US"/>
              </a:p>
            </p:txBody>
          </p:sp>
        </mc:Choice>
        <mc:Fallback xmlns="">
          <p:sp>
            <p:nvSpPr>
              <p:cNvPr id="22" name="Content Placeholder 5">
                <a:extLst>
                  <a:ext uri="{FF2B5EF4-FFF2-40B4-BE49-F238E27FC236}">
                    <a16:creationId xmlns:a16="http://schemas.microsoft.com/office/drawing/2014/main" id="{B45B0F32-EC78-D035-408D-27CCAD18FF0E}"/>
                  </a:ext>
                </a:extLst>
              </p:cNvPr>
              <p:cNvSpPr txBox="1">
                <a:spLocks noRot="1" noChangeAspect="1" noMove="1" noResize="1" noEditPoints="1" noAdjustHandles="1" noChangeArrowheads="1" noChangeShapeType="1" noTextEdit="1"/>
              </p:cNvSpPr>
              <p:nvPr/>
            </p:nvSpPr>
            <p:spPr>
              <a:xfrm>
                <a:off x="6443097" y="4229887"/>
                <a:ext cx="2244971" cy="570034"/>
              </a:xfrm>
              <a:prstGeom prst="rect">
                <a:avLst/>
              </a:prstGeom>
              <a:blipFill>
                <a:blip r:embed="rId4"/>
                <a:stretch>
                  <a:fillRect/>
                </a:stretch>
              </a:blipFill>
            </p:spPr>
            <p:txBody>
              <a:bodyPr/>
              <a:lstStyle/>
              <a:p>
                <a:r>
                  <a:rPr lang="en-US">
                    <a:noFill/>
                  </a:rPr>
                  <a:t> </a:t>
                </a:r>
              </a:p>
            </p:txBody>
          </p:sp>
        </mc:Fallback>
      </mc:AlternateContent>
      <p:sp>
        <p:nvSpPr>
          <p:cNvPr id="6" name="Title 1">
            <a:extLst>
              <a:ext uri="{FF2B5EF4-FFF2-40B4-BE49-F238E27FC236}">
                <a16:creationId xmlns:a16="http://schemas.microsoft.com/office/drawing/2014/main" id="{94F730DD-12FF-51BD-FA80-C5FEF70A468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38</a:t>
            </a:r>
            <a:endParaRPr lang="en-US" b="1" dirty="0">
              <a:latin typeface="Aptos" panose="020B0004020202020204" pitchFamily="34" charset="0"/>
              <a:cs typeface="Calibri" panose="020F0502020204030204" pitchFamily="34" charset="0"/>
            </a:endParaRPr>
          </a:p>
        </p:txBody>
      </p:sp>
      <p:sp>
        <p:nvSpPr>
          <p:cNvPr id="7" name="Content Placeholder 1">
            <a:extLst>
              <a:ext uri="{FF2B5EF4-FFF2-40B4-BE49-F238E27FC236}">
                <a16:creationId xmlns:a16="http://schemas.microsoft.com/office/drawing/2014/main" id="{F5A7F55A-3D76-5A11-350E-2001224CB708}"/>
              </a:ext>
            </a:extLst>
          </p:cNvPr>
          <p:cNvSpPr txBox="1">
            <a:spLocks/>
          </p:cNvSpPr>
          <p:nvPr/>
        </p:nvSpPr>
        <p:spPr>
          <a:xfrm>
            <a:off x="774192" y="1443318"/>
            <a:ext cx="10515600" cy="132556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Aptos" panose="020B0004020202020204" pitchFamily="34" charset="0"/>
              </a:rPr>
              <a:t>Partition 12 into two whole number parts then multiply the parts together.</a:t>
            </a: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What is the greatest product you can find?</a:t>
            </a:r>
          </a:p>
          <a:p>
            <a:pPr marL="0" indent="0">
              <a:buNone/>
            </a:pPr>
            <a:r>
              <a:rPr lang="en-US" dirty="0">
                <a:latin typeface="Aptos" panose="020B0004020202020204" pitchFamily="34" charset="0"/>
              </a:rPr>
              <a:t>What do you notice if you start with other teen numbers?</a:t>
            </a:r>
          </a:p>
          <a:p>
            <a:pPr marL="0" indent="0">
              <a:buNone/>
            </a:pPr>
            <a:endParaRPr lang="en-US" dirty="0">
              <a:latin typeface="Aptos" panose="020B0004020202020204" pitchFamily="34" charset="0"/>
            </a:endParaRPr>
          </a:p>
        </p:txBody>
      </p:sp>
    </p:spTree>
    <p:extLst>
      <p:ext uri="{BB962C8B-B14F-4D97-AF65-F5344CB8AC3E}">
        <p14:creationId xmlns:p14="http://schemas.microsoft.com/office/powerpoint/2010/main" val="87548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F7FF1-953A-35DC-41EA-1BC4DEC2D10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42EC5AB-672A-42BA-E6EA-D9BCC9FF2E16}"/>
              </a:ext>
            </a:extLst>
          </p:cNvPr>
          <p:cNvSpPr>
            <a:spLocks noGrp="1"/>
          </p:cNvSpPr>
          <p:nvPr>
            <p:ph idx="1"/>
          </p:nvPr>
        </p:nvSpPr>
        <p:spPr>
          <a:xfrm>
            <a:off x="758338" y="3677511"/>
            <a:ext cx="10515600" cy="2803141"/>
          </a:xfrm>
        </p:spPr>
        <p:txBody>
          <a:bodyPr vert="horz" lIns="91440" tIns="45720" rIns="91440" bIns="45720" rtlCol="0" anchor="t">
            <a:normAutofit/>
          </a:bodyPr>
          <a:lstStyle/>
          <a:p>
            <a:pPr marL="0" indent="0">
              <a:buNone/>
            </a:pPr>
            <a:r>
              <a:rPr lang="en-US">
                <a:latin typeface="Aptos" panose="020B0004020202020204" pitchFamily="34" charset="0"/>
              </a:rPr>
              <a:t>Flynn has two counters hidden in his hand. </a:t>
            </a:r>
          </a:p>
          <a:p>
            <a:pPr marL="0" indent="0">
              <a:buNone/>
            </a:pPr>
            <a:r>
              <a:rPr lang="en-US">
                <a:latin typeface="Aptos" panose="020B0004020202020204" pitchFamily="34" charset="0"/>
              </a:rPr>
              <a:t>He adds both to the counters on the table.</a:t>
            </a:r>
          </a:p>
          <a:p>
            <a:pPr marL="0" indent="0">
              <a:buNone/>
            </a:pPr>
            <a:r>
              <a:rPr lang="en-US">
                <a:latin typeface="Aptos" panose="020B0004020202020204" pitchFamily="34" charset="0"/>
              </a:rPr>
              <a:t>What number could be represented now? </a:t>
            </a:r>
          </a:p>
          <a:p>
            <a:pPr marL="0" indent="0">
              <a:buNone/>
            </a:pPr>
            <a:r>
              <a:rPr lang="en-US">
                <a:latin typeface="Aptos" panose="020B0004020202020204" pitchFamily="34" charset="0"/>
              </a:rPr>
              <a:t>How many different numbers could Flynn have made?</a:t>
            </a:r>
          </a:p>
        </p:txBody>
      </p:sp>
      <p:grpSp>
        <p:nvGrpSpPr>
          <p:cNvPr id="21" name="Group 20">
            <a:extLst>
              <a:ext uri="{FF2B5EF4-FFF2-40B4-BE49-F238E27FC236}">
                <a16:creationId xmlns:a16="http://schemas.microsoft.com/office/drawing/2014/main" id="{CFD3CCB9-5525-E99D-919E-78EA958A2147}"/>
              </a:ext>
            </a:extLst>
          </p:cNvPr>
          <p:cNvGrpSpPr/>
          <p:nvPr/>
        </p:nvGrpSpPr>
        <p:grpSpPr>
          <a:xfrm>
            <a:off x="1858206" y="1703017"/>
            <a:ext cx="8475587" cy="1562881"/>
            <a:chOff x="770059" y="1300212"/>
            <a:chExt cx="8475587" cy="1562881"/>
          </a:xfrm>
        </p:grpSpPr>
        <p:sp>
          <p:nvSpPr>
            <p:cNvPr id="3" name="Oval 2">
              <a:extLst>
                <a:ext uri="{FF2B5EF4-FFF2-40B4-BE49-F238E27FC236}">
                  <a16:creationId xmlns:a16="http://schemas.microsoft.com/office/drawing/2014/main" id="{895E4124-1F8D-BA0C-9050-7C325CCACC4B}"/>
                </a:ext>
              </a:extLst>
            </p:cNvPr>
            <p:cNvSpPr/>
            <p:nvPr/>
          </p:nvSpPr>
          <p:spPr>
            <a:xfrm>
              <a:off x="8070893" y="2047836"/>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a:t>
              </a:r>
            </a:p>
          </p:txBody>
        </p:sp>
        <p:sp>
          <p:nvSpPr>
            <p:cNvPr id="4" name="Oval 3">
              <a:extLst>
                <a:ext uri="{FF2B5EF4-FFF2-40B4-BE49-F238E27FC236}">
                  <a16:creationId xmlns:a16="http://schemas.microsoft.com/office/drawing/2014/main" id="{056D9038-F324-BD51-30C4-CF0A582F6177}"/>
                </a:ext>
              </a:extLst>
            </p:cNvPr>
            <p:cNvSpPr/>
            <p:nvPr/>
          </p:nvSpPr>
          <p:spPr>
            <a:xfrm>
              <a:off x="7117297" y="1764634"/>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5" name="Oval 4">
              <a:extLst>
                <a:ext uri="{FF2B5EF4-FFF2-40B4-BE49-F238E27FC236}">
                  <a16:creationId xmlns:a16="http://schemas.microsoft.com/office/drawing/2014/main" id="{BFF41D20-1389-6390-0E93-E468D932B4DE}"/>
                </a:ext>
              </a:extLst>
            </p:cNvPr>
            <p:cNvSpPr/>
            <p:nvPr/>
          </p:nvSpPr>
          <p:spPr>
            <a:xfrm>
              <a:off x="3316091" y="1396937"/>
              <a:ext cx="651119" cy="651119"/>
            </a:xfrm>
            <a:prstGeom prst="ellipse">
              <a:avLst/>
            </a:prstGeom>
            <a:solidFill>
              <a:schemeClr val="bg1">
                <a:lumMod val="7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a:t>
              </a:r>
            </a:p>
          </p:txBody>
        </p:sp>
        <p:sp>
          <p:nvSpPr>
            <p:cNvPr id="8" name="Oval 7">
              <a:extLst>
                <a:ext uri="{FF2B5EF4-FFF2-40B4-BE49-F238E27FC236}">
                  <a16:creationId xmlns:a16="http://schemas.microsoft.com/office/drawing/2014/main" id="{D4A88587-5F2D-3EA6-E26E-F84139983414}"/>
                </a:ext>
              </a:extLst>
            </p:cNvPr>
            <p:cNvSpPr/>
            <p:nvPr/>
          </p:nvSpPr>
          <p:spPr>
            <a:xfrm>
              <a:off x="770059" y="1482480"/>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1000</a:t>
              </a:r>
            </a:p>
          </p:txBody>
        </p:sp>
        <p:sp>
          <p:nvSpPr>
            <p:cNvPr id="9" name="Oval 8">
              <a:extLst>
                <a:ext uri="{FF2B5EF4-FFF2-40B4-BE49-F238E27FC236}">
                  <a16:creationId xmlns:a16="http://schemas.microsoft.com/office/drawing/2014/main" id="{0992394F-AEC9-7199-E7F0-38FCD76EB6D8}"/>
                </a:ext>
              </a:extLst>
            </p:cNvPr>
            <p:cNvSpPr/>
            <p:nvPr/>
          </p:nvSpPr>
          <p:spPr>
            <a:xfrm>
              <a:off x="932353" y="2211974"/>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1000</a:t>
              </a:r>
            </a:p>
          </p:txBody>
        </p:sp>
        <p:sp>
          <p:nvSpPr>
            <p:cNvPr id="10" name="Oval 9">
              <a:extLst>
                <a:ext uri="{FF2B5EF4-FFF2-40B4-BE49-F238E27FC236}">
                  <a16:creationId xmlns:a16="http://schemas.microsoft.com/office/drawing/2014/main" id="{7CCF8A86-E06F-DBD5-2DEE-5F063345F8B3}"/>
                </a:ext>
              </a:extLst>
            </p:cNvPr>
            <p:cNvSpPr/>
            <p:nvPr/>
          </p:nvSpPr>
          <p:spPr>
            <a:xfrm>
              <a:off x="2206038" y="1396717"/>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1000</a:t>
              </a:r>
            </a:p>
          </p:txBody>
        </p:sp>
        <p:sp>
          <p:nvSpPr>
            <p:cNvPr id="11" name="Oval 10">
              <a:extLst>
                <a:ext uri="{FF2B5EF4-FFF2-40B4-BE49-F238E27FC236}">
                  <a16:creationId xmlns:a16="http://schemas.microsoft.com/office/drawing/2014/main" id="{D31BAEFA-C580-E351-0E81-4B4533D50893}"/>
                </a:ext>
              </a:extLst>
            </p:cNvPr>
            <p:cNvSpPr/>
            <p:nvPr/>
          </p:nvSpPr>
          <p:spPr>
            <a:xfrm>
              <a:off x="1502186" y="1707416"/>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1000</a:t>
              </a:r>
            </a:p>
          </p:txBody>
        </p:sp>
        <p:sp>
          <p:nvSpPr>
            <p:cNvPr id="12" name="Oval 11">
              <a:extLst>
                <a:ext uri="{FF2B5EF4-FFF2-40B4-BE49-F238E27FC236}">
                  <a16:creationId xmlns:a16="http://schemas.microsoft.com/office/drawing/2014/main" id="{BCA508F7-CB20-3C17-734C-3D9505190EA4}"/>
                </a:ext>
              </a:extLst>
            </p:cNvPr>
            <p:cNvSpPr/>
            <p:nvPr/>
          </p:nvSpPr>
          <p:spPr>
            <a:xfrm>
              <a:off x="3820319" y="2010286"/>
              <a:ext cx="651119" cy="651119"/>
            </a:xfrm>
            <a:prstGeom prst="ellipse">
              <a:avLst/>
            </a:prstGeom>
            <a:solidFill>
              <a:schemeClr val="bg1">
                <a:lumMod val="7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a:t>
              </a:r>
            </a:p>
          </p:txBody>
        </p:sp>
        <p:sp>
          <p:nvSpPr>
            <p:cNvPr id="13" name="Oval 12">
              <a:extLst>
                <a:ext uri="{FF2B5EF4-FFF2-40B4-BE49-F238E27FC236}">
                  <a16:creationId xmlns:a16="http://schemas.microsoft.com/office/drawing/2014/main" id="{555C9C4A-1EF6-0E75-6E03-176E49B476C0}"/>
                </a:ext>
              </a:extLst>
            </p:cNvPr>
            <p:cNvSpPr/>
            <p:nvPr/>
          </p:nvSpPr>
          <p:spPr>
            <a:xfrm>
              <a:off x="4047493" y="1300212"/>
              <a:ext cx="651119" cy="651119"/>
            </a:xfrm>
            <a:prstGeom prst="ellipse">
              <a:avLst/>
            </a:prstGeom>
            <a:solidFill>
              <a:schemeClr val="bg1">
                <a:lumMod val="7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100</a:t>
              </a:r>
            </a:p>
          </p:txBody>
        </p:sp>
        <p:sp>
          <p:nvSpPr>
            <p:cNvPr id="14" name="Oval 13">
              <a:extLst>
                <a:ext uri="{FF2B5EF4-FFF2-40B4-BE49-F238E27FC236}">
                  <a16:creationId xmlns:a16="http://schemas.microsoft.com/office/drawing/2014/main" id="{061F175B-C101-41BC-B03B-B086359A39B7}"/>
                </a:ext>
              </a:extLst>
            </p:cNvPr>
            <p:cNvSpPr/>
            <p:nvPr/>
          </p:nvSpPr>
          <p:spPr>
            <a:xfrm>
              <a:off x="6437462" y="2090194"/>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15" name="Oval 14">
              <a:extLst>
                <a:ext uri="{FF2B5EF4-FFF2-40B4-BE49-F238E27FC236}">
                  <a16:creationId xmlns:a16="http://schemas.microsoft.com/office/drawing/2014/main" id="{3B7A15ED-EE58-7933-A6A1-8D5A20D747F1}"/>
                </a:ext>
              </a:extLst>
            </p:cNvPr>
            <p:cNvSpPr/>
            <p:nvPr/>
          </p:nvSpPr>
          <p:spPr>
            <a:xfrm>
              <a:off x="5750594" y="2090195"/>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16" name="Oval 15">
              <a:extLst>
                <a:ext uri="{FF2B5EF4-FFF2-40B4-BE49-F238E27FC236}">
                  <a16:creationId xmlns:a16="http://schemas.microsoft.com/office/drawing/2014/main" id="{5E0F0904-4C1C-9A63-48F1-A6AAE74E2C4F}"/>
                </a:ext>
              </a:extLst>
            </p:cNvPr>
            <p:cNvSpPr/>
            <p:nvPr/>
          </p:nvSpPr>
          <p:spPr>
            <a:xfrm>
              <a:off x="5063726" y="2055813"/>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17" name="Oval 16">
              <a:extLst>
                <a:ext uri="{FF2B5EF4-FFF2-40B4-BE49-F238E27FC236}">
                  <a16:creationId xmlns:a16="http://schemas.microsoft.com/office/drawing/2014/main" id="{FEA46CDD-1F52-D480-5DEF-EEFF1BFBC908}"/>
                </a:ext>
              </a:extLst>
            </p:cNvPr>
            <p:cNvSpPr/>
            <p:nvPr/>
          </p:nvSpPr>
          <p:spPr>
            <a:xfrm>
              <a:off x="5838141" y="1358526"/>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18" name="Oval 17">
              <a:extLst>
                <a:ext uri="{FF2B5EF4-FFF2-40B4-BE49-F238E27FC236}">
                  <a16:creationId xmlns:a16="http://schemas.microsoft.com/office/drawing/2014/main" id="{49936394-B2E4-6BC8-DBE0-AF8CD4CCB89D}"/>
                </a:ext>
              </a:extLst>
            </p:cNvPr>
            <p:cNvSpPr/>
            <p:nvPr/>
          </p:nvSpPr>
          <p:spPr>
            <a:xfrm>
              <a:off x="6557401" y="1316738"/>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19" name="Oval 18">
              <a:extLst>
                <a:ext uri="{FF2B5EF4-FFF2-40B4-BE49-F238E27FC236}">
                  <a16:creationId xmlns:a16="http://schemas.microsoft.com/office/drawing/2014/main" id="{08D050C5-8027-ADFE-9B21-604D16C8E165}"/>
                </a:ext>
              </a:extLst>
            </p:cNvPr>
            <p:cNvSpPr/>
            <p:nvPr/>
          </p:nvSpPr>
          <p:spPr>
            <a:xfrm>
              <a:off x="5118881" y="1336569"/>
              <a:ext cx="651119" cy="651119"/>
            </a:xfrm>
            <a:prstGeom prst="ellipse">
              <a:avLst/>
            </a:prstGeom>
            <a:solidFill>
              <a:schemeClr val="bg1">
                <a:lumMod val="6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10</a:t>
              </a:r>
            </a:p>
          </p:txBody>
        </p:sp>
        <p:sp>
          <p:nvSpPr>
            <p:cNvPr id="20" name="Oval 19">
              <a:extLst>
                <a:ext uri="{FF2B5EF4-FFF2-40B4-BE49-F238E27FC236}">
                  <a16:creationId xmlns:a16="http://schemas.microsoft.com/office/drawing/2014/main" id="{7F24D002-0434-C5B7-E064-51FE6DD27C18}"/>
                </a:ext>
              </a:extLst>
            </p:cNvPr>
            <p:cNvSpPr/>
            <p:nvPr/>
          </p:nvSpPr>
          <p:spPr>
            <a:xfrm>
              <a:off x="8594527" y="1503713"/>
              <a:ext cx="651119" cy="651119"/>
            </a:xfrm>
            <a:prstGeom prst="ellipse">
              <a:avLst/>
            </a:prstGeom>
            <a:solidFill>
              <a:schemeClr val="bg2"/>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1400" b="1">
                  <a:solidFill>
                    <a:schemeClr val="tx1"/>
                  </a:solidFill>
                </a:rPr>
                <a:t>1</a:t>
              </a:r>
            </a:p>
          </p:txBody>
        </p:sp>
      </p:grpSp>
      <p:sp>
        <p:nvSpPr>
          <p:cNvPr id="2" name="Title 1">
            <a:extLst>
              <a:ext uri="{FF2B5EF4-FFF2-40B4-BE49-F238E27FC236}">
                <a16:creationId xmlns:a16="http://schemas.microsoft.com/office/drawing/2014/main" id="{ACD6EB5A-BBDC-7C86-FAFF-6260EA9DF746}"/>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238726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F23BE-5B56-DB91-83DD-036B6E9145DB}"/>
            </a:ext>
          </a:extLst>
        </p:cNvPr>
        <p:cNvGrpSpPr/>
        <p:nvPr/>
      </p:nvGrpSpPr>
      <p:grpSpPr>
        <a:xfrm>
          <a:off x="0" y="0"/>
          <a:ext cx="0" cy="0"/>
          <a:chOff x="0" y="0"/>
          <a:chExt cx="0" cy="0"/>
        </a:xfrm>
      </p:grpSpPr>
      <p:sp>
        <p:nvSpPr>
          <p:cNvPr id="2" name="Oval 1">
            <a:extLst>
              <a:ext uri="{FF2B5EF4-FFF2-40B4-BE49-F238E27FC236}">
                <a16:creationId xmlns:a16="http://schemas.microsoft.com/office/drawing/2014/main" id="{27E4CF9F-D510-329A-75F4-15549025CA10}"/>
              </a:ext>
            </a:extLst>
          </p:cNvPr>
          <p:cNvSpPr/>
          <p:nvPr/>
        </p:nvSpPr>
        <p:spPr>
          <a:xfrm>
            <a:off x="4775172" y="2598019"/>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804F477-D875-E044-13BE-1AE94E5EE09C}"/>
              </a:ext>
            </a:extLst>
          </p:cNvPr>
          <p:cNvSpPr/>
          <p:nvPr/>
        </p:nvSpPr>
        <p:spPr>
          <a:xfrm>
            <a:off x="6246341" y="2598019"/>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F6E2F8A-088C-E886-F6CD-ABE482732C0F}"/>
                  </a:ext>
                </a:extLst>
              </p:cNvPr>
              <p:cNvSpPr txBox="1"/>
              <p:nvPr/>
            </p:nvSpPr>
            <p:spPr>
              <a:xfrm>
                <a:off x="3706301" y="2784486"/>
                <a:ext cx="915111" cy="608372"/>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oMath>
                </a14:m>
                <a:r>
                  <a:rPr lang="en-US" sz="2800"/>
                  <a:t>   of</a:t>
                </a:r>
              </a:p>
            </p:txBody>
          </p:sp>
        </mc:Choice>
        <mc:Fallback xmlns="">
          <p:sp>
            <p:nvSpPr>
              <p:cNvPr id="4" name="TextBox 3">
                <a:extLst>
                  <a:ext uri="{FF2B5EF4-FFF2-40B4-BE49-F238E27FC236}">
                    <a16:creationId xmlns:a16="http://schemas.microsoft.com/office/drawing/2014/main" id="{0F6E2F8A-088C-E886-F6CD-ABE482732C0F}"/>
                  </a:ext>
                </a:extLst>
              </p:cNvPr>
              <p:cNvSpPr txBox="1">
                <a:spLocks noRot="1" noChangeAspect="1" noMove="1" noResize="1" noEditPoints="1" noAdjustHandles="1" noChangeArrowheads="1" noChangeShapeType="1" noTextEdit="1"/>
              </p:cNvSpPr>
              <p:nvPr/>
            </p:nvSpPr>
            <p:spPr>
              <a:xfrm>
                <a:off x="3706301" y="2784486"/>
                <a:ext cx="915111" cy="608372"/>
              </a:xfrm>
              <a:prstGeom prst="rect">
                <a:avLst/>
              </a:prstGeom>
              <a:blipFill>
                <a:blip r:embed="rId3"/>
                <a:stretch>
                  <a:fillRect l="-8219" t="-6122" r="-5479" b="-183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4A03079-17D3-A6F7-5D72-5F821E157A7C}"/>
                  </a:ext>
                </a:extLst>
              </p:cNvPr>
              <p:cNvSpPr txBox="1"/>
              <p:nvPr/>
            </p:nvSpPr>
            <p:spPr>
              <a:xfrm>
                <a:off x="5822675" y="2873228"/>
                <a:ext cx="35746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5" name="TextBox 4">
                <a:extLst>
                  <a:ext uri="{FF2B5EF4-FFF2-40B4-BE49-F238E27FC236}">
                    <a16:creationId xmlns:a16="http://schemas.microsoft.com/office/drawing/2014/main" id="{94A03079-17D3-A6F7-5D72-5F821E157A7C}"/>
                  </a:ext>
                </a:extLst>
              </p:cNvPr>
              <p:cNvSpPr txBox="1">
                <a:spLocks noRot="1" noChangeAspect="1" noMove="1" noResize="1" noEditPoints="1" noAdjustHandles="1" noChangeArrowheads="1" noChangeShapeType="1" noTextEdit="1"/>
              </p:cNvSpPr>
              <p:nvPr/>
            </p:nvSpPr>
            <p:spPr>
              <a:xfrm>
                <a:off x="5822675" y="2873228"/>
                <a:ext cx="357469" cy="430887"/>
              </a:xfrm>
              <a:prstGeom prst="rect">
                <a:avLst/>
              </a:prstGeom>
              <a:blipFill>
                <a:blip r:embed="rId4"/>
                <a:stretch>
                  <a:fillRect l="-6897" r="-10345"/>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3D2B241A-575F-8B20-E321-801FEF6419D9}"/>
              </a:ext>
            </a:extLst>
          </p:cNvPr>
          <p:cNvSpPr/>
          <p:nvPr/>
        </p:nvSpPr>
        <p:spPr>
          <a:xfrm>
            <a:off x="4775172" y="5237210"/>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C8FCCEC-F674-FAEB-294E-2577181AE1C6}"/>
              </a:ext>
            </a:extLst>
          </p:cNvPr>
          <p:cNvSpPr/>
          <p:nvPr/>
        </p:nvSpPr>
        <p:spPr>
          <a:xfrm>
            <a:off x="6246341" y="5237210"/>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151D0BF-D597-C929-1E78-0ABBA7C0E60F}"/>
                  </a:ext>
                </a:extLst>
              </p:cNvPr>
              <p:cNvSpPr txBox="1"/>
              <p:nvPr/>
            </p:nvSpPr>
            <p:spPr>
              <a:xfrm>
                <a:off x="3640104" y="4102061"/>
                <a:ext cx="981307" cy="611065"/>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10</m:t>
                        </m:r>
                      </m:den>
                    </m:f>
                  </m:oMath>
                </a14:m>
                <a:r>
                  <a:rPr lang="en-US" sz="2800"/>
                  <a:t>  of</a:t>
                </a:r>
              </a:p>
            </p:txBody>
          </p:sp>
        </mc:Choice>
        <mc:Fallback xmlns="">
          <p:sp>
            <p:nvSpPr>
              <p:cNvPr id="8" name="TextBox 7">
                <a:extLst>
                  <a:ext uri="{FF2B5EF4-FFF2-40B4-BE49-F238E27FC236}">
                    <a16:creationId xmlns:a16="http://schemas.microsoft.com/office/drawing/2014/main" id="{4151D0BF-D597-C929-1E78-0ABBA7C0E60F}"/>
                  </a:ext>
                </a:extLst>
              </p:cNvPr>
              <p:cNvSpPr txBox="1">
                <a:spLocks noRot="1" noChangeAspect="1" noMove="1" noResize="1" noEditPoints="1" noAdjustHandles="1" noChangeArrowheads="1" noChangeShapeType="1" noTextEdit="1"/>
              </p:cNvSpPr>
              <p:nvPr/>
            </p:nvSpPr>
            <p:spPr>
              <a:xfrm>
                <a:off x="3640104" y="4102061"/>
                <a:ext cx="981307" cy="611065"/>
              </a:xfrm>
              <a:prstGeom prst="rect">
                <a:avLst/>
              </a:prstGeom>
              <a:blipFill>
                <a:blip r:embed="rId5"/>
                <a:stretch>
                  <a:fillRect l="-8974" t="-6122" r="-5128" b="-183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2A2867F-409E-C7DD-EE6C-1534078253D5}"/>
                  </a:ext>
                </a:extLst>
              </p:cNvPr>
              <p:cNvSpPr txBox="1"/>
              <p:nvPr/>
            </p:nvSpPr>
            <p:spPr>
              <a:xfrm>
                <a:off x="5822675" y="5512419"/>
                <a:ext cx="35746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9" name="TextBox 8">
                <a:extLst>
                  <a:ext uri="{FF2B5EF4-FFF2-40B4-BE49-F238E27FC236}">
                    <a16:creationId xmlns:a16="http://schemas.microsoft.com/office/drawing/2014/main" id="{32A2867F-409E-C7DD-EE6C-1534078253D5}"/>
                  </a:ext>
                </a:extLst>
              </p:cNvPr>
              <p:cNvSpPr txBox="1">
                <a:spLocks noRot="1" noChangeAspect="1" noMove="1" noResize="1" noEditPoints="1" noAdjustHandles="1" noChangeArrowheads="1" noChangeShapeType="1" noTextEdit="1"/>
              </p:cNvSpPr>
              <p:nvPr/>
            </p:nvSpPr>
            <p:spPr>
              <a:xfrm>
                <a:off x="5822675" y="5512419"/>
                <a:ext cx="357469" cy="430887"/>
              </a:xfrm>
              <a:prstGeom prst="rect">
                <a:avLst/>
              </a:prstGeom>
              <a:blipFill>
                <a:blip r:embed="rId6"/>
                <a:stretch>
                  <a:fillRect l="-6897" r="-10345"/>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1D6124A9-7E2E-AA96-10C6-E9AF2AC14B4E}"/>
              </a:ext>
            </a:extLst>
          </p:cNvPr>
          <p:cNvSpPr/>
          <p:nvPr/>
        </p:nvSpPr>
        <p:spPr>
          <a:xfrm>
            <a:off x="4775172" y="3920368"/>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79270CD-F8C8-9D73-3490-347CDAD0AEBD}"/>
              </a:ext>
            </a:extLst>
          </p:cNvPr>
          <p:cNvSpPr/>
          <p:nvPr/>
        </p:nvSpPr>
        <p:spPr>
          <a:xfrm>
            <a:off x="6246341" y="3920368"/>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D972BB2-2C70-BF6E-6CB0-6EF09FDD7602}"/>
                  </a:ext>
                </a:extLst>
              </p:cNvPr>
              <p:cNvSpPr txBox="1"/>
              <p:nvPr/>
            </p:nvSpPr>
            <p:spPr>
              <a:xfrm>
                <a:off x="3706301" y="5422329"/>
                <a:ext cx="981307" cy="611065"/>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5</m:t>
                        </m:r>
                      </m:den>
                    </m:f>
                    <m:r>
                      <a:rPr lang="en-GB" sz="2800" b="0" i="1" smtClean="0">
                        <a:latin typeface="Cambria Math" panose="02040503050406030204" pitchFamily="18" charset="0"/>
                      </a:rPr>
                      <m:t>  </m:t>
                    </m:r>
                  </m:oMath>
                </a14:m>
                <a:r>
                  <a:rPr lang="en-US" sz="2800"/>
                  <a:t> of</a:t>
                </a:r>
              </a:p>
            </p:txBody>
          </p:sp>
        </mc:Choice>
        <mc:Fallback xmlns="">
          <p:sp>
            <p:nvSpPr>
              <p:cNvPr id="12" name="TextBox 11">
                <a:extLst>
                  <a:ext uri="{FF2B5EF4-FFF2-40B4-BE49-F238E27FC236}">
                    <a16:creationId xmlns:a16="http://schemas.microsoft.com/office/drawing/2014/main" id="{5D972BB2-2C70-BF6E-6CB0-6EF09FDD7602}"/>
                  </a:ext>
                </a:extLst>
              </p:cNvPr>
              <p:cNvSpPr txBox="1">
                <a:spLocks noRot="1" noChangeAspect="1" noMove="1" noResize="1" noEditPoints="1" noAdjustHandles="1" noChangeArrowheads="1" noChangeShapeType="1" noTextEdit="1"/>
              </p:cNvSpPr>
              <p:nvPr/>
            </p:nvSpPr>
            <p:spPr>
              <a:xfrm>
                <a:off x="3706301" y="5422329"/>
                <a:ext cx="981307" cy="611065"/>
              </a:xfrm>
              <a:prstGeom prst="rect">
                <a:avLst/>
              </a:prstGeom>
              <a:blipFill>
                <a:blip r:embed="rId7"/>
                <a:stretch>
                  <a:fillRect l="-7595" t="-4000" b="-1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07F5992-81E1-2910-7EE7-106F09971C9D}"/>
                  </a:ext>
                </a:extLst>
              </p:cNvPr>
              <p:cNvSpPr txBox="1"/>
              <p:nvPr/>
            </p:nvSpPr>
            <p:spPr>
              <a:xfrm>
                <a:off x="5822675" y="4195577"/>
                <a:ext cx="357469"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13" name="TextBox 12">
                <a:extLst>
                  <a:ext uri="{FF2B5EF4-FFF2-40B4-BE49-F238E27FC236}">
                    <a16:creationId xmlns:a16="http://schemas.microsoft.com/office/drawing/2014/main" id="{E07F5992-81E1-2910-7EE7-106F09971C9D}"/>
                  </a:ext>
                </a:extLst>
              </p:cNvPr>
              <p:cNvSpPr txBox="1">
                <a:spLocks noRot="1" noChangeAspect="1" noMove="1" noResize="1" noEditPoints="1" noAdjustHandles="1" noChangeArrowheads="1" noChangeShapeType="1" noTextEdit="1"/>
              </p:cNvSpPr>
              <p:nvPr/>
            </p:nvSpPr>
            <p:spPr>
              <a:xfrm>
                <a:off x="5822675" y="4195577"/>
                <a:ext cx="357469" cy="430887"/>
              </a:xfrm>
              <a:prstGeom prst="rect">
                <a:avLst/>
              </a:prstGeom>
              <a:blipFill>
                <a:blip r:embed="rId4"/>
                <a:stretch>
                  <a:fillRect l="-6897" r="-10345"/>
                </a:stretch>
              </a:blipFill>
            </p:spPr>
            <p:txBody>
              <a:bodyPr/>
              <a:lstStyle/>
              <a:p>
                <a:r>
                  <a:rPr lang="en-US">
                    <a:noFill/>
                  </a:rPr>
                  <a:t> </a:t>
                </a:r>
              </a:p>
            </p:txBody>
          </p:sp>
        </mc:Fallback>
      </mc:AlternateContent>
      <p:sp>
        <p:nvSpPr>
          <p:cNvPr id="14" name="Title 1">
            <a:extLst>
              <a:ext uri="{FF2B5EF4-FFF2-40B4-BE49-F238E27FC236}">
                <a16:creationId xmlns:a16="http://schemas.microsoft.com/office/drawing/2014/main" id="{9DE178E8-C1D7-18F5-122D-89D8E535656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40</a:t>
            </a:r>
            <a:endParaRPr lang="en-US" b="1" dirty="0">
              <a:latin typeface="Aptos" panose="020B0004020202020204" pitchFamily="34" charset="0"/>
              <a:cs typeface="Calibri" panose="020F0502020204030204" pitchFamily="34" charset="0"/>
            </a:endParaRPr>
          </a:p>
        </p:txBody>
      </p:sp>
      <p:sp>
        <p:nvSpPr>
          <p:cNvPr id="15" name="Content Placeholder 1">
            <a:extLst>
              <a:ext uri="{FF2B5EF4-FFF2-40B4-BE49-F238E27FC236}">
                <a16:creationId xmlns:a16="http://schemas.microsoft.com/office/drawing/2014/main" id="{7CD6F124-9E13-056D-8117-8C1A7E6E5EA6}"/>
              </a:ext>
            </a:extLst>
          </p:cNvPr>
          <p:cNvSpPr txBox="1">
            <a:spLocks/>
          </p:cNvSpPr>
          <p:nvPr/>
        </p:nvSpPr>
        <p:spPr>
          <a:xfrm>
            <a:off x="774192" y="1443318"/>
            <a:ext cx="10515600" cy="132556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ptos" panose="020B0004020202020204" pitchFamily="34" charset="0"/>
              </a:rPr>
              <a:t>Use different coins in the circles to make the statements correct. How many ways can you find?</a:t>
            </a:r>
          </a:p>
        </p:txBody>
      </p:sp>
    </p:spTree>
    <p:extLst>
      <p:ext uri="{BB962C8B-B14F-4D97-AF65-F5344CB8AC3E}">
        <p14:creationId xmlns:p14="http://schemas.microsoft.com/office/powerpoint/2010/main" val="17362560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95DC5-8593-44E5-3801-51F2C04F2BD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0162BC29-E560-6BEB-328A-A26374195FD2}"/>
                  </a:ext>
                </a:extLst>
              </p:cNvPr>
              <p:cNvSpPr>
                <a:spLocks noGrp="1"/>
              </p:cNvSpPr>
              <p:nvPr>
                <p:ph idx="1"/>
              </p:nvPr>
            </p:nvSpPr>
            <p:spPr>
              <a:xfrm>
                <a:off x="774192" y="1443318"/>
                <a:ext cx="6875566" cy="5042226"/>
              </a:xfrm>
            </p:spPr>
            <p:txBody>
              <a:bodyPr vert="horz" lIns="91440" tIns="45720" rIns="91440" bIns="45720" rtlCol="0" anchor="t">
                <a:normAutofit/>
              </a:bodyPr>
              <a:lstStyle/>
              <a:p>
                <a:pPr marL="0" indent="0">
                  <a:buNone/>
                </a:pPr>
                <a:r>
                  <a:rPr lang="en-GB" dirty="0">
                    <a:latin typeface="Aptos" panose="020B0004020202020204" pitchFamily="34" charset="0"/>
                  </a:rPr>
                  <a:t>Select a value for angles A and B if:</a:t>
                </a:r>
              </a:p>
              <a:p>
                <a:pPr marL="0" indent="0">
                  <a:buNone/>
                </a:pPr>
                <a:endParaRPr lang="en-GB" dirty="0">
                  <a:latin typeface="Aptos" panose="020B0004020202020204" pitchFamily="34" charset="0"/>
                </a:endParaRPr>
              </a:p>
              <a:p>
                <a:r>
                  <a:rPr lang="en-GB" dirty="0">
                    <a:latin typeface="Aptos" panose="020B0004020202020204" pitchFamily="34" charset="0"/>
                  </a:rPr>
                  <a:t>A is double the size of B</a:t>
                </a:r>
              </a:p>
              <a:p>
                <a:r>
                  <a:rPr lang="en-GB" dirty="0">
                    <a:latin typeface="Aptos" panose="020B0004020202020204" pitchFamily="34" charset="0"/>
                  </a:rPr>
                  <a:t>A is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dirty="0">
                    <a:latin typeface="Aptos" panose="020B0004020202020204" pitchFamily="34" charset="0"/>
                  </a:rPr>
                  <a:t> the size of C</a:t>
                </a:r>
              </a:p>
              <a:p>
                <a:r>
                  <a:rPr lang="en-GB" dirty="0">
                    <a:latin typeface="Aptos" panose="020B0004020202020204" pitchFamily="34" charset="0"/>
                  </a:rPr>
                  <a:t>A and B are different multiples of 5</a:t>
                </a:r>
              </a:p>
              <a:p>
                <a:r>
                  <a:rPr lang="en-GB" dirty="0">
                    <a:latin typeface="Aptos" panose="020B0004020202020204" pitchFamily="34" charset="0"/>
                  </a:rPr>
                  <a:t>A and B are multiples of 2 but not multiples of 10</a:t>
                </a:r>
              </a:p>
              <a:p>
                <a:pPr marL="0" indent="0">
                  <a:buNone/>
                </a:pPr>
                <a:endParaRPr lang="en-GB" dirty="0">
                  <a:latin typeface="Aptos" panose="020B0004020202020204" pitchFamily="34" charset="0"/>
                </a:endParaRPr>
              </a:p>
            </p:txBody>
          </p:sp>
        </mc:Choice>
        <mc:Fallback xmlns="">
          <p:sp>
            <p:nvSpPr>
              <p:cNvPr id="2" name="Content Placeholder 1">
                <a:extLst>
                  <a:ext uri="{FF2B5EF4-FFF2-40B4-BE49-F238E27FC236}">
                    <a16:creationId xmlns:a16="http://schemas.microsoft.com/office/drawing/2014/main" id="{0162BC29-E560-6BEB-328A-A26374195FD2}"/>
                  </a:ext>
                </a:extLst>
              </p:cNvPr>
              <p:cNvSpPr>
                <a:spLocks noGrp="1" noRot="1" noChangeAspect="1" noMove="1" noResize="1" noEditPoints="1" noAdjustHandles="1" noChangeArrowheads="1" noChangeShapeType="1" noTextEdit="1"/>
              </p:cNvSpPr>
              <p:nvPr>
                <p:ph idx="1"/>
              </p:nvPr>
            </p:nvSpPr>
            <p:spPr>
              <a:xfrm>
                <a:off x="774192" y="1443318"/>
                <a:ext cx="6875566" cy="5042226"/>
              </a:xfrm>
              <a:blipFill>
                <a:blip r:embed="rId3"/>
                <a:stretch>
                  <a:fillRect l="-1842" t="-2010"/>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6DF55337-9578-1267-2035-A12F3A244C46}"/>
              </a:ext>
            </a:extLst>
          </p:cNvPr>
          <p:cNvPicPr>
            <a:picLocks noChangeAspect="1"/>
          </p:cNvPicPr>
          <p:nvPr/>
        </p:nvPicPr>
        <p:blipFill>
          <a:blip r:embed="rId4"/>
          <a:stretch>
            <a:fillRect/>
          </a:stretch>
        </p:blipFill>
        <p:spPr>
          <a:xfrm>
            <a:off x="7661950" y="1443318"/>
            <a:ext cx="3627842" cy="3547732"/>
          </a:xfrm>
          <a:prstGeom prst="rect">
            <a:avLst/>
          </a:prstGeom>
        </p:spPr>
      </p:pic>
      <p:sp>
        <p:nvSpPr>
          <p:cNvPr id="12" name="TextBox 11">
            <a:extLst>
              <a:ext uri="{FF2B5EF4-FFF2-40B4-BE49-F238E27FC236}">
                <a16:creationId xmlns:a16="http://schemas.microsoft.com/office/drawing/2014/main" id="{AEF1324E-8F9F-84FC-88C5-8CF72AC87424}"/>
              </a:ext>
            </a:extLst>
          </p:cNvPr>
          <p:cNvSpPr txBox="1"/>
          <p:nvPr/>
        </p:nvSpPr>
        <p:spPr>
          <a:xfrm>
            <a:off x="7989598" y="3795154"/>
            <a:ext cx="83728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venir Next LT Pro"/>
                <a:ea typeface="+mn-ea"/>
                <a:cs typeface="+mn-cs"/>
              </a:rPr>
              <a:t>A + B</a:t>
            </a:r>
          </a:p>
        </p:txBody>
      </p:sp>
      <p:sp>
        <p:nvSpPr>
          <p:cNvPr id="21" name="TextBox 20">
            <a:extLst>
              <a:ext uri="{FF2B5EF4-FFF2-40B4-BE49-F238E27FC236}">
                <a16:creationId xmlns:a16="http://schemas.microsoft.com/office/drawing/2014/main" id="{FB21D270-600C-CF4A-90AF-495BB8CB5BE6}"/>
              </a:ext>
            </a:extLst>
          </p:cNvPr>
          <p:cNvSpPr txBox="1"/>
          <p:nvPr/>
        </p:nvSpPr>
        <p:spPr>
          <a:xfrm>
            <a:off x="8629600" y="4429496"/>
            <a:ext cx="106471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venir Next LT Pro"/>
                <a:ea typeface="+mn-ea"/>
                <a:cs typeface="+mn-cs"/>
              </a:rPr>
              <a:t>C </a:t>
            </a:r>
            <a:r>
              <a:rPr kumimoji="0" lang="en-GB" sz="2000" b="0" i="0" u="none" strike="noStrike" kern="1200" cap="none" spc="0" normalizeH="0" baseline="0" noProof="0" dirty="0">
                <a:ln>
                  <a:noFill/>
                </a:ln>
                <a:solidFill>
                  <a:srgbClr val="000000"/>
                </a:solidFill>
                <a:effectLst/>
                <a:uLnTx/>
                <a:uFillTx/>
                <a:latin typeface="Avenir Next LT Pro"/>
                <a:ea typeface="+mn-ea"/>
                <a:cs typeface="+mn-cs"/>
              </a:rPr>
              <a:t>= 30</a:t>
            </a:r>
            <a:r>
              <a:rPr kumimoji="0" lang="en-GB" sz="2000" b="0" i="0" u="none" strike="noStrike" kern="1200" cap="none" spc="0" normalizeH="0" baseline="30000" noProof="0" dirty="0">
                <a:ln>
                  <a:noFill/>
                </a:ln>
                <a:solidFill>
                  <a:srgbClr val="000000"/>
                </a:solidFill>
                <a:effectLst/>
                <a:uLnTx/>
                <a:uFillTx/>
                <a:latin typeface="Avenir Next LT Pro"/>
                <a:ea typeface="+mn-ea"/>
                <a:cs typeface="+mn-cs"/>
              </a:rPr>
              <a:t>o</a:t>
            </a:r>
          </a:p>
        </p:txBody>
      </p:sp>
      <p:sp>
        <p:nvSpPr>
          <p:cNvPr id="4" name="Title 1">
            <a:extLst>
              <a:ext uri="{FF2B5EF4-FFF2-40B4-BE49-F238E27FC236}">
                <a16:creationId xmlns:a16="http://schemas.microsoft.com/office/drawing/2014/main" id="{21B221C9-F5A6-A360-60E2-38737B169CCD}"/>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8957779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146FB-27DD-AEF3-6818-B2367E07A447}"/>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ADDD4DE-EEA0-C6CF-C53C-67ECC52509D7}"/>
              </a:ext>
            </a:extLst>
          </p:cNvPr>
          <p:cNvSpPr txBox="1"/>
          <p:nvPr/>
        </p:nvSpPr>
        <p:spPr>
          <a:xfrm>
            <a:off x="1034472" y="1808758"/>
            <a:ext cx="10618551" cy="1815882"/>
          </a:xfrm>
          <a:prstGeom prst="rect">
            <a:avLst/>
          </a:prstGeom>
          <a:noFill/>
        </p:spPr>
        <p:txBody>
          <a:bodyPr wrap="square" rtlCol="0">
            <a:spAutoFit/>
          </a:bodyPr>
          <a:lstStyle/>
          <a:p>
            <a:r>
              <a:rPr lang="en-GB" sz="2800" dirty="0">
                <a:latin typeface="Aptos" panose="020B0004020202020204" pitchFamily="34" charset="0"/>
              </a:rPr>
              <a:t>In cooking, a pint is approximately 550 ml, a tablespoon is 15 ml and a teaspoon is 5 ml.</a:t>
            </a:r>
          </a:p>
          <a:p>
            <a:endParaRPr lang="en-GB" sz="2800" dirty="0">
              <a:latin typeface="Aptos" panose="020B0004020202020204" pitchFamily="34" charset="0"/>
            </a:endParaRPr>
          </a:p>
          <a:p>
            <a:endParaRPr lang="en-GB" sz="2800" dirty="0">
              <a:latin typeface="Aptos" panose="020B000402020202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418B9E9-6399-3DFF-6FCC-937B7B9FF408}"/>
                  </a:ext>
                </a:extLst>
              </p:cNvPr>
              <p:cNvSpPr txBox="1"/>
              <p:nvPr/>
            </p:nvSpPr>
            <p:spPr>
              <a:xfrm>
                <a:off x="1034472" y="3247059"/>
                <a:ext cx="10507039" cy="1562479"/>
              </a:xfrm>
              <a:prstGeom prst="rect">
                <a:avLst/>
              </a:prstGeom>
              <a:noFill/>
            </p:spPr>
            <p:txBody>
              <a:bodyPr wrap="square" rtlCol="0">
                <a:spAutoFit/>
              </a:bodyPr>
              <a:lstStyle/>
              <a:p>
                <a:r>
                  <a:rPr lang="en-GB" sz="2800" dirty="0">
                    <a:latin typeface="Aptos" panose="020B0004020202020204" pitchFamily="34" charset="0"/>
                  </a:rPr>
                  <a:t>How could you represent these amounts using spoons or pints?</a:t>
                </a:r>
              </a:p>
              <a:p>
                <a:endParaRPr lang="en-GB" sz="2800" dirty="0">
                  <a:latin typeface="Aptos" panose="020B0004020202020204" pitchFamily="34" charset="0"/>
                </a:endParaRPr>
              </a:p>
              <a:p>
                <a:pPr marL="514350" indent="-514350">
                  <a:buAutoNum type="alphaLcParenR"/>
                </a:pPr>
                <a:r>
                  <a:rPr lang="en-GB" sz="2800" dirty="0">
                    <a:latin typeface="Aptos" panose="020B0004020202020204" pitchFamily="34" charset="0"/>
                  </a:rPr>
                  <a:t>80 ml		b)    330 ml		c)    1</a:t>
                </a:r>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oMath>
                </a14:m>
                <a:r>
                  <a:rPr lang="en-GB" sz="2800" dirty="0">
                    <a:latin typeface="Aptos" panose="020B0004020202020204" pitchFamily="34" charset="0"/>
                  </a:rPr>
                  <a:t> litres</a:t>
                </a:r>
              </a:p>
            </p:txBody>
          </p:sp>
        </mc:Choice>
        <mc:Fallback xmlns="">
          <p:sp>
            <p:nvSpPr>
              <p:cNvPr id="15" name="TextBox 14">
                <a:extLst>
                  <a:ext uri="{FF2B5EF4-FFF2-40B4-BE49-F238E27FC236}">
                    <a16:creationId xmlns:a16="http://schemas.microsoft.com/office/drawing/2014/main" id="{9418B9E9-6399-3DFF-6FCC-937B7B9FF408}"/>
                  </a:ext>
                </a:extLst>
              </p:cNvPr>
              <p:cNvSpPr txBox="1">
                <a:spLocks noRot="1" noChangeAspect="1" noMove="1" noResize="1" noEditPoints="1" noAdjustHandles="1" noChangeArrowheads="1" noChangeShapeType="1" noTextEdit="1"/>
              </p:cNvSpPr>
              <p:nvPr/>
            </p:nvSpPr>
            <p:spPr>
              <a:xfrm>
                <a:off x="1034472" y="3247059"/>
                <a:ext cx="10507039" cy="1562479"/>
              </a:xfrm>
              <a:prstGeom prst="rect">
                <a:avLst/>
              </a:prstGeom>
              <a:blipFill>
                <a:blip r:embed="rId3"/>
                <a:stretch>
                  <a:fillRect l="-1208" t="-4032" b="-5645"/>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C8131A2E-CA57-4ED2-7697-E0EFECD7BC2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4189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423B0-C4CB-BFA9-0717-CF4339ABC56B}"/>
            </a:ext>
          </a:extLst>
        </p:cNvPr>
        <p:cNvGrpSpPr/>
        <p:nvPr/>
      </p:nvGrpSpPr>
      <p:grpSpPr>
        <a:xfrm>
          <a:off x="0" y="0"/>
          <a:ext cx="0" cy="0"/>
          <a:chOff x="0" y="0"/>
          <a:chExt cx="0" cy="0"/>
        </a:xfrm>
      </p:grpSpPr>
      <p:pic>
        <p:nvPicPr>
          <p:cNvPr id="2052" name="Picture 4" descr="Square Outline Vector Art, Icons, and Graphics for Free Download">
            <a:extLst>
              <a:ext uri="{FF2B5EF4-FFF2-40B4-BE49-F238E27FC236}">
                <a16:creationId xmlns:a16="http://schemas.microsoft.com/office/drawing/2014/main" id="{2314EFDD-0496-79D5-0EC7-6E2F044D63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1178560" y="2055813"/>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Square Outline Vector Art, Icons, and Graphics for Free Download">
            <a:extLst>
              <a:ext uri="{FF2B5EF4-FFF2-40B4-BE49-F238E27FC236}">
                <a16:creationId xmlns:a16="http://schemas.microsoft.com/office/drawing/2014/main" id="{1AA6FE5D-01FB-3515-9E19-A135DF9346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3119120" y="2055812"/>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Square Outline Vector Art, Icons, and Graphics for Free Download">
            <a:extLst>
              <a:ext uri="{FF2B5EF4-FFF2-40B4-BE49-F238E27FC236}">
                <a16:creationId xmlns:a16="http://schemas.microsoft.com/office/drawing/2014/main" id="{86831C5B-BE6E-2B99-54AE-D0FE3E89F3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5059680" y="2055811"/>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quare Outline Vector Art, Icons, and Graphics for Free Download">
            <a:extLst>
              <a:ext uri="{FF2B5EF4-FFF2-40B4-BE49-F238E27FC236}">
                <a16:creationId xmlns:a16="http://schemas.microsoft.com/office/drawing/2014/main" id="{78652AF5-31A3-F747-6817-979BE8943D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7000240" y="2090137"/>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quare Outline Vector Art, Icons, and Graphics for Free Download">
            <a:extLst>
              <a:ext uri="{FF2B5EF4-FFF2-40B4-BE49-F238E27FC236}">
                <a16:creationId xmlns:a16="http://schemas.microsoft.com/office/drawing/2014/main" id="{CE606D36-72D1-3C21-72C8-DF4C4C55F9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9064852" y="2055810"/>
            <a:ext cx="1720379" cy="174402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1">
            <a:extLst>
              <a:ext uri="{FF2B5EF4-FFF2-40B4-BE49-F238E27FC236}">
                <a16:creationId xmlns:a16="http://schemas.microsoft.com/office/drawing/2014/main" id="{DC2135D3-998B-DDC6-BC6E-7970494EA67D}"/>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cut each shape into quarters in different ways?</a:t>
            </a:r>
          </a:p>
        </p:txBody>
      </p:sp>
      <p:sp>
        <p:nvSpPr>
          <p:cNvPr id="12" name="Title 1">
            <a:extLst>
              <a:ext uri="{FF2B5EF4-FFF2-40B4-BE49-F238E27FC236}">
                <a16:creationId xmlns:a16="http://schemas.microsoft.com/office/drawing/2014/main" id="{CE1DDA4B-C90A-9585-6530-9E1A56DBBE7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639743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C3CCB-AD34-F92E-12A2-730F55104396}"/>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0ED609D6-93E9-A7F0-C6F9-D52FF9953C07}"/>
              </a:ext>
            </a:extLst>
          </p:cNvPr>
          <p:cNvSpPr>
            <a:spLocks noGrp="1"/>
          </p:cNvSpPr>
          <p:nvPr>
            <p:ph idx="1"/>
          </p:nvPr>
        </p:nvSpPr>
        <p:spPr>
          <a:xfrm>
            <a:off x="838200" y="1825625"/>
            <a:ext cx="10515600" cy="4351338"/>
          </a:xfrm>
        </p:spPr>
        <p:txBody>
          <a:bodyPr/>
          <a:lstStyle/>
          <a:p>
            <a:pPr marL="0" indent="0">
              <a:buNone/>
            </a:pPr>
            <a:r>
              <a:rPr lang="en-US" dirty="0">
                <a:latin typeface="Aptos" panose="020B0004020202020204" pitchFamily="34" charset="0"/>
              </a:rPr>
              <a:t>Find all possible rectangles that can be made from twelve 1cm squares. You do not have to use all of them each time.</a:t>
            </a: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What is the greatest perimeter you can find? What is the smallest?</a:t>
            </a:r>
          </a:p>
        </p:txBody>
      </p:sp>
      <p:sp>
        <p:nvSpPr>
          <p:cNvPr id="3" name="Rectangle 2">
            <a:extLst>
              <a:ext uri="{FF2B5EF4-FFF2-40B4-BE49-F238E27FC236}">
                <a16:creationId xmlns:a16="http://schemas.microsoft.com/office/drawing/2014/main" id="{7D45184F-0F34-4A2B-B431-94F2DCBA623A}"/>
              </a:ext>
            </a:extLst>
          </p:cNvPr>
          <p:cNvSpPr/>
          <p:nvPr/>
        </p:nvSpPr>
        <p:spPr>
          <a:xfrm>
            <a:off x="1250261"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7B6E4A0B-B616-FBBB-1D7B-B6ED218F828E}"/>
              </a:ext>
            </a:extLst>
          </p:cNvPr>
          <p:cNvSpPr/>
          <p:nvPr/>
        </p:nvSpPr>
        <p:spPr>
          <a:xfrm>
            <a:off x="2044930"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653859D3-305A-BB9D-D5EF-91668DF2519A}"/>
              </a:ext>
            </a:extLst>
          </p:cNvPr>
          <p:cNvSpPr/>
          <p:nvPr/>
        </p:nvSpPr>
        <p:spPr>
          <a:xfrm>
            <a:off x="2839599"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E46761D-4B50-7A12-F0F4-4FE875C53BEF}"/>
              </a:ext>
            </a:extLst>
          </p:cNvPr>
          <p:cNvSpPr/>
          <p:nvPr/>
        </p:nvSpPr>
        <p:spPr>
          <a:xfrm>
            <a:off x="3634268"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1992647-5C86-8D60-CC98-0035A989ECCE}"/>
              </a:ext>
            </a:extLst>
          </p:cNvPr>
          <p:cNvSpPr/>
          <p:nvPr/>
        </p:nvSpPr>
        <p:spPr>
          <a:xfrm>
            <a:off x="4428937"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F2929BC-DB0B-AD47-6BE4-FDB8F5D7073B}"/>
              </a:ext>
            </a:extLst>
          </p:cNvPr>
          <p:cNvSpPr/>
          <p:nvPr/>
        </p:nvSpPr>
        <p:spPr>
          <a:xfrm>
            <a:off x="5223606"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70D991-57C1-DFB9-5D37-C6409485E46E}"/>
              </a:ext>
            </a:extLst>
          </p:cNvPr>
          <p:cNvSpPr/>
          <p:nvPr/>
        </p:nvSpPr>
        <p:spPr>
          <a:xfrm>
            <a:off x="6018275"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CB2C2D8-DB36-2005-2A36-9F4083FA8CFE}"/>
              </a:ext>
            </a:extLst>
          </p:cNvPr>
          <p:cNvSpPr/>
          <p:nvPr/>
        </p:nvSpPr>
        <p:spPr>
          <a:xfrm>
            <a:off x="6812944"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6C09BCD-B282-C3FC-483C-3532850BDDA3}"/>
              </a:ext>
            </a:extLst>
          </p:cNvPr>
          <p:cNvSpPr/>
          <p:nvPr/>
        </p:nvSpPr>
        <p:spPr>
          <a:xfrm>
            <a:off x="7607613"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F7D190-D88A-851B-FC94-8A3BA387AB30}"/>
              </a:ext>
            </a:extLst>
          </p:cNvPr>
          <p:cNvSpPr/>
          <p:nvPr/>
        </p:nvSpPr>
        <p:spPr>
          <a:xfrm>
            <a:off x="8402282"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80C90AD-91F8-4FFD-0E22-D838B9EED462}"/>
              </a:ext>
            </a:extLst>
          </p:cNvPr>
          <p:cNvSpPr/>
          <p:nvPr/>
        </p:nvSpPr>
        <p:spPr>
          <a:xfrm>
            <a:off x="9196951"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11A335-332C-DBBB-22D3-BC31317FA5D7}"/>
              </a:ext>
            </a:extLst>
          </p:cNvPr>
          <p:cNvSpPr/>
          <p:nvPr/>
        </p:nvSpPr>
        <p:spPr>
          <a:xfrm>
            <a:off x="9991620" y="3429001"/>
            <a:ext cx="593216" cy="59321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3AC06CA1-2C3D-924B-445A-3D91A2F79E9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7365000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0B77E-7848-8135-EF8D-B1CF5BB33A35}"/>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11BE0011-47A6-B3F9-78F4-545E5DF46F78}"/>
              </a:ext>
            </a:extLst>
          </p:cNvPr>
          <p:cNvSpPr txBox="1"/>
          <p:nvPr/>
        </p:nvSpPr>
        <p:spPr>
          <a:xfrm>
            <a:off x="838200" y="1690688"/>
            <a:ext cx="10645239" cy="3970318"/>
          </a:xfrm>
          <a:prstGeom prst="rect">
            <a:avLst/>
          </a:prstGeom>
          <a:noFill/>
        </p:spPr>
        <p:txBody>
          <a:bodyPr wrap="square" lIns="91440" tIns="45720" rIns="91440" bIns="45720" rtlCol="0" anchor="t">
            <a:spAutoFit/>
          </a:bodyPr>
          <a:lstStyle/>
          <a:p>
            <a:r>
              <a:rPr lang="en-GB" sz="2800" dirty="0">
                <a:latin typeface="Aptos" panose="020B0004020202020204" pitchFamily="34" charset="0"/>
              </a:rPr>
              <a:t>Three children have incorrect clocks. Use the clues to find the correct time.</a:t>
            </a:r>
          </a:p>
          <a:p>
            <a:endParaRPr lang="en-GB" sz="2800" dirty="0">
              <a:latin typeface="Aptos" panose="020B0004020202020204" pitchFamily="34" charset="0"/>
            </a:endParaRPr>
          </a:p>
          <a:p>
            <a:r>
              <a:rPr lang="en-GB" sz="2800" dirty="0">
                <a:latin typeface="Aptos" panose="020B0004020202020204" pitchFamily="34" charset="0"/>
              </a:rPr>
              <a:t>Ama says: “My clock is 7 minutes fast.”</a:t>
            </a:r>
          </a:p>
          <a:p>
            <a:endParaRPr lang="en-GB" sz="2800" dirty="0">
              <a:latin typeface="Aptos" panose="020B0004020202020204" pitchFamily="34" charset="0"/>
            </a:endParaRPr>
          </a:p>
          <a:p>
            <a:r>
              <a:rPr lang="en-GB" sz="2800" dirty="0">
                <a:latin typeface="Aptos" panose="020B0004020202020204" pitchFamily="34" charset="0"/>
              </a:rPr>
              <a:t>Lois says: “My clock says 15:38. It is 2 minutes faster than Gill’s watch.” </a:t>
            </a:r>
          </a:p>
          <a:p>
            <a:endParaRPr lang="en-GB" sz="2800" dirty="0">
              <a:latin typeface="Aptos" panose="020B0004020202020204" pitchFamily="34" charset="0"/>
            </a:endParaRPr>
          </a:p>
          <a:p>
            <a:r>
              <a:rPr lang="en-GB" sz="2800" dirty="0">
                <a:latin typeface="Aptos" panose="020B0004020202020204" pitchFamily="34" charset="0"/>
              </a:rPr>
              <a:t>Gill says : “My watch is 4 minutes slower than Ama’s clock.”</a:t>
            </a:r>
          </a:p>
        </p:txBody>
      </p:sp>
      <p:sp>
        <p:nvSpPr>
          <p:cNvPr id="2" name="Title 1">
            <a:extLst>
              <a:ext uri="{FF2B5EF4-FFF2-40B4-BE49-F238E27FC236}">
                <a16:creationId xmlns:a16="http://schemas.microsoft.com/office/drawing/2014/main" id="{A743F6DD-6865-4D3E-E31A-37C680BE9BA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2595188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7C80F-1008-D4D0-CF03-1E858D58AF7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A7760F1-D71D-D897-B497-DD056620A5CF}"/>
              </a:ext>
            </a:extLst>
          </p:cNvPr>
          <p:cNvSpPr txBox="1"/>
          <p:nvPr/>
        </p:nvSpPr>
        <p:spPr>
          <a:xfrm>
            <a:off x="838199" y="1808758"/>
            <a:ext cx="10762397" cy="2677656"/>
          </a:xfrm>
          <a:prstGeom prst="rect">
            <a:avLst/>
          </a:prstGeom>
          <a:noFill/>
        </p:spPr>
        <p:txBody>
          <a:bodyPr wrap="square" rtlCol="0">
            <a:spAutoFit/>
          </a:bodyPr>
          <a:lstStyle/>
          <a:p>
            <a:r>
              <a:rPr lang="en-GB" sz="2800" dirty="0">
                <a:latin typeface="Aptos" panose="020B0004020202020204" pitchFamily="34" charset="0"/>
              </a:rPr>
              <a:t>If 12</a:t>
            </a:r>
            <a:r>
              <a:rPr lang="en-GB" sz="2800" baseline="30000" dirty="0">
                <a:latin typeface="Aptos" panose="020B0004020202020204" pitchFamily="34" charset="0"/>
              </a:rPr>
              <a:t>th</a:t>
            </a:r>
            <a:r>
              <a:rPr lang="en-GB" sz="2800" dirty="0">
                <a:latin typeface="Aptos" panose="020B0004020202020204" pitchFamily="34" charset="0"/>
              </a:rPr>
              <a:t> January is a Monday, what day of the week is:</a:t>
            </a:r>
          </a:p>
          <a:p>
            <a:endParaRPr lang="en-GB" sz="2800" dirty="0">
              <a:latin typeface="Aptos" panose="020B0004020202020204" pitchFamily="34" charset="0"/>
            </a:endParaRPr>
          </a:p>
          <a:p>
            <a:r>
              <a:rPr lang="en-GB" sz="2800" dirty="0">
                <a:latin typeface="Aptos" panose="020B0004020202020204" pitchFamily="34" charset="0"/>
              </a:rPr>
              <a:t>a) 	1</a:t>
            </a:r>
            <a:r>
              <a:rPr lang="en-GB" sz="2800" baseline="30000" dirty="0">
                <a:latin typeface="Aptos" panose="020B0004020202020204" pitchFamily="34" charset="0"/>
              </a:rPr>
              <a:t>st</a:t>
            </a:r>
            <a:r>
              <a:rPr lang="en-GB" sz="2800" dirty="0">
                <a:latin typeface="Aptos" panose="020B0004020202020204" pitchFamily="34" charset="0"/>
              </a:rPr>
              <a:t> January</a:t>
            </a:r>
          </a:p>
          <a:p>
            <a:r>
              <a:rPr lang="en-GB" sz="2800" dirty="0">
                <a:latin typeface="Aptos" panose="020B0004020202020204" pitchFamily="34" charset="0"/>
              </a:rPr>
              <a:t>b) 	1</a:t>
            </a:r>
            <a:r>
              <a:rPr lang="en-GB" sz="2800" baseline="30000" dirty="0">
                <a:latin typeface="Aptos" panose="020B0004020202020204" pitchFamily="34" charset="0"/>
              </a:rPr>
              <a:t>st</a:t>
            </a:r>
            <a:r>
              <a:rPr lang="en-GB" sz="2800" dirty="0">
                <a:latin typeface="Aptos" panose="020B0004020202020204" pitchFamily="34" charset="0"/>
              </a:rPr>
              <a:t> February</a:t>
            </a:r>
          </a:p>
          <a:p>
            <a:endParaRPr lang="en-GB" sz="2800" dirty="0">
              <a:latin typeface="Aptos" panose="020B0004020202020204" pitchFamily="34" charset="0"/>
            </a:endParaRPr>
          </a:p>
          <a:p>
            <a:r>
              <a:rPr lang="en-GB" sz="2800" dirty="0">
                <a:latin typeface="Aptos" panose="020B0004020202020204" pitchFamily="34" charset="0"/>
              </a:rPr>
              <a:t>Show how you worked it out.</a:t>
            </a:r>
          </a:p>
        </p:txBody>
      </p:sp>
      <p:sp>
        <p:nvSpPr>
          <p:cNvPr id="3" name="Title 1">
            <a:extLst>
              <a:ext uri="{FF2B5EF4-FFF2-40B4-BE49-F238E27FC236}">
                <a16:creationId xmlns:a16="http://schemas.microsoft.com/office/drawing/2014/main" id="{12E9BCE1-BA01-FD4D-6CEF-534ECA358D9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6285288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476B7-347D-1A25-20CD-3B65FD40EA2F}"/>
            </a:ext>
          </a:extLst>
        </p:cNvPr>
        <p:cNvGrpSpPr/>
        <p:nvPr/>
      </p:nvGrpSpPr>
      <p:grpSpPr>
        <a:xfrm>
          <a:off x="0" y="0"/>
          <a:ext cx="0" cy="0"/>
          <a:chOff x="0" y="0"/>
          <a:chExt cx="0" cy="0"/>
        </a:xfrm>
      </p:grpSpPr>
      <p:sp>
        <p:nvSpPr>
          <p:cNvPr id="19" name="TextBox 88">
            <a:extLst>
              <a:ext uri="{FF2B5EF4-FFF2-40B4-BE49-F238E27FC236}">
                <a16:creationId xmlns:a16="http://schemas.microsoft.com/office/drawing/2014/main" id="{AA9BFD8C-225F-F596-AD08-F9E0A2594E0E}"/>
              </a:ext>
            </a:extLst>
          </p:cNvPr>
          <p:cNvSpPr txBox="1"/>
          <p:nvPr/>
        </p:nvSpPr>
        <p:spPr>
          <a:xfrm>
            <a:off x="838200" y="1430097"/>
            <a:ext cx="11179359" cy="526297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ptos" panose="020B0004020202020204" pitchFamily="34" charset="0"/>
              </a:rPr>
              <a:t>On a 24-hour digital clock, all times are shown using 28 bars of light:</a:t>
            </a:r>
          </a:p>
          <a:p>
            <a:endParaRPr lang="en-GB" sz="2800" dirty="0">
              <a:latin typeface="Aptos" panose="020B0004020202020204" pitchFamily="34" charset="0"/>
            </a:endParaRPr>
          </a:p>
          <a:p>
            <a:endParaRPr lang="en-GB" sz="2800" dirty="0">
              <a:latin typeface="Aptos" panose="020B0004020202020204" pitchFamily="34" charset="0"/>
            </a:endParaRPr>
          </a:p>
          <a:p>
            <a:endParaRPr lang="en-GB" sz="2800" dirty="0">
              <a:latin typeface="Aptos" panose="020B0004020202020204" pitchFamily="34" charset="0"/>
            </a:endParaRPr>
          </a:p>
          <a:p>
            <a:endParaRPr lang="en-GB" sz="2800" dirty="0">
              <a:latin typeface="Aptos" panose="020B0004020202020204" pitchFamily="34" charset="0"/>
            </a:endParaRPr>
          </a:p>
          <a:p>
            <a:r>
              <a:rPr lang="en-GB" sz="2800" dirty="0">
                <a:latin typeface="Aptos" panose="020B0004020202020204" pitchFamily="34" charset="0"/>
              </a:rPr>
              <a:t>What time uses the most bars of light? </a:t>
            </a:r>
          </a:p>
          <a:p>
            <a:endParaRPr lang="en-GB" sz="2800" dirty="0">
              <a:latin typeface="Aptos" panose="020B0004020202020204" pitchFamily="34" charset="0"/>
            </a:endParaRPr>
          </a:p>
          <a:p>
            <a:r>
              <a:rPr lang="en-GB" sz="2800" dirty="0">
                <a:latin typeface="Aptos" panose="020B0004020202020204" pitchFamily="34" charset="0"/>
              </a:rPr>
              <a:t>What time uses the least?</a:t>
            </a:r>
          </a:p>
          <a:p>
            <a:endParaRPr lang="en-GB" sz="2800" dirty="0">
              <a:latin typeface="Aptos" panose="020B0004020202020204" pitchFamily="34" charset="0"/>
            </a:endParaRPr>
          </a:p>
          <a:p>
            <a:r>
              <a:rPr lang="en-GB" sz="2800" dirty="0">
                <a:latin typeface="Aptos" panose="020B0004020202020204" pitchFamily="34" charset="0"/>
              </a:rPr>
              <a:t>Is there only one time for each?</a:t>
            </a:r>
          </a:p>
          <a:p>
            <a:endParaRPr lang="en-GB" sz="2800" dirty="0">
              <a:latin typeface="Aptos" panose="020B0004020202020204" pitchFamily="34" charset="0"/>
            </a:endParaRPr>
          </a:p>
          <a:p>
            <a:endParaRPr lang="en-GB" sz="2800" dirty="0">
              <a:latin typeface="Aptos" panose="020B0004020202020204" pitchFamily="34" charset="0"/>
            </a:endParaRPr>
          </a:p>
        </p:txBody>
      </p:sp>
      <p:grpSp>
        <p:nvGrpSpPr>
          <p:cNvPr id="2" name="Group 1">
            <a:extLst>
              <a:ext uri="{FF2B5EF4-FFF2-40B4-BE49-F238E27FC236}">
                <a16:creationId xmlns:a16="http://schemas.microsoft.com/office/drawing/2014/main" id="{94DD8B40-B848-C2DF-0CEF-1A2B14DED63F}"/>
              </a:ext>
            </a:extLst>
          </p:cNvPr>
          <p:cNvGrpSpPr/>
          <p:nvPr/>
        </p:nvGrpSpPr>
        <p:grpSpPr>
          <a:xfrm>
            <a:off x="4477427" y="2148002"/>
            <a:ext cx="3026358" cy="1036907"/>
            <a:chOff x="4394800" y="2377520"/>
            <a:chExt cx="3026358" cy="1036907"/>
          </a:xfrm>
        </p:grpSpPr>
        <p:grpSp>
          <p:nvGrpSpPr>
            <p:cNvPr id="44" name="Group 43">
              <a:extLst>
                <a:ext uri="{FF2B5EF4-FFF2-40B4-BE49-F238E27FC236}">
                  <a16:creationId xmlns:a16="http://schemas.microsoft.com/office/drawing/2014/main" id="{4A86C602-34E6-BB87-D394-1617A5B0D430}"/>
                </a:ext>
              </a:extLst>
            </p:cNvPr>
            <p:cNvGrpSpPr/>
            <p:nvPr/>
          </p:nvGrpSpPr>
          <p:grpSpPr>
            <a:xfrm>
              <a:off x="4394800" y="2419622"/>
              <a:ext cx="561159" cy="994805"/>
              <a:chOff x="4394800" y="2419622"/>
              <a:chExt cx="561159" cy="994805"/>
            </a:xfrm>
          </p:grpSpPr>
          <p:cxnSp>
            <p:nvCxnSpPr>
              <p:cNvPr id="70" name="Straight Connector 69">
                <a:extLst>
                  <a:ext uri="{FF2B5EF4-FFF2-40B4-BE49-F238E27FC236}">
                    <a16:creationId xmlns:a16="http://schemas.microsoft.com/office/drawing/2014/main" id="{6CCC0FF0-2558-2397-A298-A9B047904F06}"/>
                  </a:ext>
                </a:extLst>
              </p:cNvPr>
              <p:cNvCxnSpPr>
                <a:cxnSpLocks/>
              </p:cNvCxnSpPr>
              <p:nvPr/>
            </p:nvCxnSpPr>
            <p:spPr>
              <a:xfrm>
                <a:off x="4478948" y="2419622"/>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BB86C2D5-ED09-321D-3717-698C5AA64800}"/>
                  </a:ext>
                </a:extLst>
              </p:cNvPr>
              <p:cNvCxnSpPr>
                <a:cxnSpLocks/>
              </p:cNvCxnSpPr>
              <p:nvPr/>
            </p:nvCxnSpPr>
            <p:spPr>
              <a:xfrm rot="5400000">
                <a:off x="4178800" y="2654537"/>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35716FC-249E-F36E-C32D-495CAA7D99AC}"/>
                  </a:ext>
                </a:extLst>
              </p:cNvPr>
              <p:cNvCxnSpPr>
                <a:cxnSpLocks/>
              </p:cNvCxnSpPr>
              <p:nvPr/>
            </p:nvCxnSpPr>
            <p:spPr>
              <a:xfrm>
                <a:off x="4478948" y="2914219"/>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37457AB-020D-F904-67A4-D93A1DA69C6B}"/>
                  </a:ext>
                </a:extLst>
              </p:cNvPr>
              <p:cNvCxnSpPr>
                <a:cxnSpLocks/>
              </p:cNvCxnSpPr>
              <p:nvPr/>
            </p:nvCxnSpPr>
            <p:spPr>
              <a:xfrm rot="5400000">
                <a:off x="4739959" y="2654537"/>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9FAF5DA-2C88-0C61-0B0D-FE54A18071AF}"/>
                  </a:ext>
                </a:extLst>
              </p:cNvPr>
              <p:cNvCxnSpPr>
                <a:cxnSpLocks/>
              </p:cNvCxnSpPr>
              <p:nvPr/>
            </p:nvCxnSpPr>
            <p:spPr>
              <a:xfrm rot="5400000">
                <a:off x="4178800" y="3182795"/>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0B6903F-9E12-4274-4148-7B1BD9A6B9C2}"/>
                  </a:ext>
                </a:extLst>
              </p:cNvPr>
              <p:cNvCxnSpPr>
                <a:cxnSpLocks/>
              </p:cNvCxnSpPr>
              <p:nvPr/>
            </p:nvCxnSpPr>
            <p:spPr>
              <a:xfrm>
                <a:off x="4478948" y="3414427"/>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A234EA-A7B5-B79A-7E7B-AD73B4795973}"/>
                  </a:ext>
                </a:extLst>
              </p:cNvPr>
              <p:cNvCxnSpPr>
                <a:cxnSpLocks/>
              </p:cNvCxnSpPr>
              <p:nvPr/>
            </p:nvCxnSpPr>
            <p:spPr>
              <a:xfrm rot="5400000">
                <a:off x="4739959" y="3182795"/>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45" name="Group 44">
              <a:extLst>
                <a:ext uri="{FF2B5EF4-FFF2-40B4-BE49-F238E27FC236}">
                  <a16:creationId xmlns:a16="http://schemas.microsoft.com/office/drawing/2014/main" id="{AF79E42E-61C8-A4AB-561E-D63DA2D5264B}"/>
                </a:ext>
              </a:extLst>
            </p:cNvPr>
            <p:cNvGrpSpPr/>
            <p:nvPr/>
          </p:nvGrpSpPr>
          <p:grpSpPr>
            <a:xfrm>
              <a:off x="5155526" y="2416816"/>
              <a:ext cx="561159" cy="994805"/>
              <a:chOff x="5155526" y="2416816"/>
              <a:chExt cx="561159" cy="994805"/>
            </a:xfrm>
          </p:grpSpPr>
          <p:cxnSp>
            <p:nvCxnSpPr>
              <p:cNvPr id="63" name="Straight Connector 62">
                <a:extLst>
                  <a:ext uri="{FF2B5EF4-FFF2-40B4-BE49-F238E27FC236}">
                    <a16:creationId xmlns:a16="http://schemas.microsoft.com/office/drawing/2014/main" id="{3431B2BE-C665-1678-C19B-F888680AE1D5}"/>
                  </a:ext>
                </a:extLst>
              </p:cNvPr>
              <p:cNvCxnSpPr>
                <a:cxnSpLocks/>
              </p:cNvCxnSpPr>
              <p:nvPr/>
            </p:nvCxnSpPr>
            <p:spPr>
              <a:xfrm>
                <a:off x="5239674" y="2416816"/>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1B6FD0F2-01A6-8661-10E9-FA5BA74AD5EF}"/>
                  </a:ext>
                </a:extLst>
              </p:cNvPr>
              <p:cNvCxnSpPr>
                <a:cxnSpLocks/>
              </p:cNvCxnSpPr>
              <p:nvPr/>
            </p:nvCxnSpPr>
            <p:spPr>
              <a:xfrm rot="5400000">
                <a:off x="4939526" y="2651731"/>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705010F4-0274-1901-CF9E-7B57462F12A8}"/>
                  </a:ext>
                </a:extLst>
              </p:cNvPr>
              <p:cNvCxnSpPr>
                <a:cxnSpLocks/>
              </p:cNvCxnSpPr>
              <p:nvPr/>
            </p:nvCxnSpPr>
            <p:spPr>
              <a:xfrm>
                <a:off x="5239674" y="2911413"/>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67ADE13D-4655-FF53-8D11-ED56A7BA2902}"/>
                  </a:ext>
                </a:extLst>
              </p:cNvPr>
              <p:cNvCxnSpPr>
                <a:cxnSpLocks/>
              </p:cNvCxnSpPr>
              <p:nvPr/>
            </p:nvCxnSpPr>
            <p:spPr>
              <a:xfrm rot="5400000">
                <a:off x="5500685" y="2651731"/>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8F37705F-8882-4A39-02AB-1D25055657FA}"/>
                  </a:ext>
                </a:extLst>
              </p:cNvPr>
              <p:cNvCxnSpPr>
                <a:cxnSpLocks/>
              </p:cNvCxnSpPr>
              <p:nvPr/>
            </p:nvCxnSpPr>
            <p:spPr>
              <a:xfrm rot="5400000">
                <a:off x="4939526" y="3179989"/>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43F261B7-0441-89D7-80AC-F337E42478E7}"/>
                  </a:ext>
                </a:extLst>
              </p:cNvPr>
              <p:cNvCxnSpPr>
                <a:cxnSpLocks/>
              </p:cNvCxnSpPr>
              <p:nvPr/>
            </p:nvCxnSpPr>
            <p:spPr>
              <a:xfrm>
                <a:off x="5239674" y="3411621"/>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F741B84F-5493-2614-FE54-4066CCA2183A}"/>
                  </a:ext>
                </a:extLst>
              </p:cNvPr>
              <p:cNvCxnSpPr>
                <a:cxnSpLocks/>
              </p:cNvCxnSpPr>
              <p:nvPr/>
            </p:nvCxnSpPr>
            <p:spPr>
              <a:xfrm rot="5400000">
                <a:off x="5500685" y="3179989"/>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46" name="Group 45">
              <a:extLst>
                <a:ext uri="{FF2B5EF4-FFF2-40B4-BE49-F238E27FC236}">
                  <a16:creationId xmlns:a16="http://schemas.microsoft.com/office/drawing/2014/main" id="{5B4413C7-9BC0-361F-8F40-552B19677048}"/>
                </a:ext>
              </a:extLst>
            </p:cNvPr>
            <p:cNvGrpSpPr/>
            <p:nvPr/>
          </p:nvGrpSpPr>
          <p:grpSpPr>
            <a:xfrm>
              <a:off x="6099273" y="2416816"/>
              <a:ext cx="561159" cy="994805"/>
              <a:chOff x="6099273" y="2416816"/>
              <a:chExt cx="561159" cy="994805"/>
            </a:xfrm>
          </p:grpSpPr>
          <p:cxnSp>
            <p:nvCxnSpPr>
              <p:cNvPr id="56" name="Straight Connector 55">
                <a:extLst>
                  <a:ext uri="{FF2B5EF4-FFF2-40B4-BE49-F238E27FC236}">
                    <a16:creationId xmlns:a16="http://schemas.microsoft.com/office/drawing/2014/main" id="{A6CA112A-DB4F-0911-F8A9-230D9CBE6221}"/>
                  </a:ext>
                </a:extLst>
              </p:cNvPr>
              <p:cNvCxnSpPr>
                <a:cxnSpLocks/>
              </p:cNvCxnSpPr>
              <p:nvPr/>
            </p:nvCxnSpPr>
            <p:spPr>
              <a:xfrm>
                <a:off x="6183421" y="2416816"/>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928EDFFF-3EAD-B3D0-3A6B-8FD702F71697}"/>
                  </a:ext>
                </a:extLst>
              </p:cNvPr>
              <p:cNvCxnSpPr>
                <a:cxnSpLocks/>
              </p:cNvCxnSpPr>
              <p:nvPr/>
            </p:nvCxnSpPr>
            <p:spPr>
              <a:xfrm rot="5400000">
                <a:off x="5883273" y="2651731"/>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C831EDD-0568-7B99-4C5F-D6BED270DA30}"/>
                  </a:ext>
                </a:extLst>
              </p:cNvPr>
              <p:cNvCxnSpPr>
                <a:cxnSpLocks/>
              </p:cNvCxnSpPr>
              <p:nvPr/>
            </p:nvCxnSpPr>
            <p:spPr>
              <a:xfrm>
                <a:off x="6183421" y="2911413"/>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98732FC2-5D31-8902-9A12-ECBEAC8B3FBD}"/>
                  </a:ext>
                </a:extLst>
              </p:cNvPr>
              <p:cNvCxnSpPr>
                <a:cxnSpLocks/>
              </p:cNvCxnSpPr>
              <p:nvPr/>
            </p:nvCxnSpPr>
            <p:spPr>
              <a:xfrm rot="5400000">
                <a:off x="6444432" y="2651731"/>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E27A826D-D93B-B214-5BE9-46C20712DE0D}"/>
                  </a:ext>
                </a:extLst>
              </p:cNvPr>
              <p:cNvCxnSpPr>
                <a:cxnSpLocks/>
              </p:cNvCxnSpPr>
              <p:nvPr/>
            </p:nvCxnSpPr>
            <p:spPr>
              <a:xfrm rot="5400000">
                <a:off x="5883273" y="3179989"/>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CF76273F-650E-2909-7C19-8F44E21414ED}"/>
                  </a:ext>
                </a:extLst>
              </p:cNvPr>
              <p:cNvCxnSpPr>
                <a:cxnSpLocks/>
              </p:cNvCxnSpPr>
              <p:nvPr/>
            </p:nvCxnSpPr>
            <p:spPr>
              <a:xfrm>
                <a:off x="6183421" y="3411621"/>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DD384D8-A328-BD9E-CAFF-B97292F3F381}"/>
                  </a:ext>
                </a:extLst>
              </p:cNvPr>
              <p:cNvCxnSpPr>
                <a:cxnSpLocks/>
              </p:cNvCxnSpPr>
              <p:nvPr/>
            </p:nvCxnSpPr>
            <p:spPr>
              <a:xfrm rot="5400000">
                <a:off x="6444432" y="3179989"/>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grpSp>
          <p:nvGrpSpPr>
            <p:cNvPr id="47" name="Group 46">
              <a:extLst>
                <a:ext uri="{FF2B5EF4-FFF2-40B4-BE49-F238E27FC236}">
                  <a16:creationId xmlns:a16="http://schemas.microsoft.com/office/drawing/2014/main" id="{9203B425-F7ED-9700-145D-B0C6A33AF1E3}"/>
                </a:ext>
              </a:extLst>
            </p:cNvPr>
            <p:cNvGrpSpPr/>
            <p:nvPr/>
          </p:nvGrpSpPr>
          <p:grpSpPr>
            <a:xfrm>
              <a:off x="6859999" y="2414010"/>
              <a:ext cx="561159" cy="994805"/>
              <a:chOff x="6859999" y="2414010"/>
              <a:chExt cx="561159" cy="994805"/>
            </a:xfrm>
          </p:grpSpPr>
          <p:cxnSp>
            <p:nvCxnSpPr>
              <p:cNvPr id="49" name="Straight Connector 48">
                <a:extLst>
                  <a:ext uri="{FF2B5EF4-FFF2-40B4-BE49-F238E27FC236}">
                    <a16:creationId xmlns:a16="http://schemas.microsoft.com/office/drawing/2014/main" id="{9E112C56-7C3F-FDA7-BCD2-CF13EA472496}"/>
                  </a:ext>
                </a:extLst>
              </p:cNvPr>
              <p:cNvCxnSpPr>
                <a:cxnSpLocks/>
              </p:cNvCxnSpPr>
              <p:nvPr/>
            </p:nvCxnSpPr>
            <p:spPr>
              <a:xfrm>
                <a:off x="6944147" y="2414010"/>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8A07C2BC-575E-B814-523A-41FC6B2BFF17}"/>
                  </a:ext>
                </a:extLst>
              </p:cNvPr>
              <p:cNvCxnSpPr>
                <a:cxnSpLocks/>
              </p:cNvCxnSpPr>
              <p:nvPr/>
            </p:nvCxnSpPr>
            <p:spPr>
              <a:xfrm rot="5400000">
                <a:off x="6643999" y="2648925"/>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142431A-A4DC-93F4-C52A-A8428FB9C897}"/>
                  </a:ext>
                </a:extLst>
              </p:cNvPr>
              <p:cNvCxnSpPr>
                <a:cxnSpLocks/>
              </p:cNvCxnSpPr>
              <p:nvPr/>
            </p:nvCxnSpPr>
            <p:spPr>
              <a:xfrm>
                <a:off x="6944147" y="2908607"/>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8245BEA-920D-77E4-27D5-C182EA36B742}"/>
                  </a:ext>
                </a:extLst>
              </p:cNvPr>
              <p:cNvCxnSpPr>
                <a:cxnSpLocks/>
              </p:cNvCxnSpPr>
              <p:nvPr/>
            </p:nvCxnSpPr>
            <p:spPr>
              <a:xfrm rot="5400000">
                <a:off x="7205158" y="2648925"/>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E34C973B-7678-A0BA-3C42-7AEAD5EA22D6}"/>
                  </a:ext>
                </a:extLst>
              </p:cNvPr>
              <p:cNvCxnSpPr>
                <a:cxnSpLocks/>
              </p:cNvCxnSpPr>
              <p:nvPr/>
            </p:nvCxnSpPr>
            <p:spPr>
              <a:xfrm rot="5400000">
                <a:off x="6643999" y="3177183"/>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40F27FE-9FFB-DD69-F148-974083A710F6}"/>
                  </a:ext>
                </a:extLst>
              </p:cNvPr>
              <p:cNvCxnSpPr>
                <a:cxnSpLocks/>
              </p:cNvCxnSpPr>
              <p:nvPr/>
            </p:nvCxnSpPr>
            <p:spPr>
              <a:xfrm>
                <a:off x="6944147" y="3408815"/>
                <a:ext cx="396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5B7D2F71-D2F0-7D2E-D571-1665C47FFF23}"/>
                  </a:ext>
                </a:extLst>
              </p:cNvPr>
              <p:cNvCxnSpPr>
                <a:cxnSpLocks/>
              </p:cNvCxnSpPr>
              <p:nvPr/>
            </p:nvCxnSpPr>
            <p:spPr>
              <a:xfrm rot="5400000">
                <a:off x="7205158" y="3177183"/>
                <a:ext cx="432000" cy="0"/>
              </a:xfrm>
              <a:prstGeom prst="line">
                <a:avLst/>
              </a:prstGeom>
              <a:ln w="76200" cap="rnd">
                <a:solidFill>
                  <a:schemeClr val="tx1"/>
                </a:solidFill>
                <a:round/>
              </a:ln>
            </p:spPr>
            <p:style>
              <a:lnRef idx="2">
                <a:schemeClr val="accent1"/>
              </a:lnRef>
              <a:fillRef idx="0">
                <a:schemeClr val="accent1"/>
              </a:fillRef>
              <a:effectRef idx="1">
                <a:schemeClr val="accent1"/>
              </a:effectRef>
              <a:fontRef idx="minor">
                <a:schemeClr val="tx1"/>
              </a:fontRef>
            </p:style>
          </p:cxnSp>
        </p:grpSp>
        <p:sp>
          <p:nvSpPr>
            <p:cNvPr id="48" name="TextBox 51">
              <a:extLst>
                <a:ext uri="{FF2B5EF4-FFF2-40B4-BE49-F238E27FC236}">
                  <a16:creationId xmlns:a16="http://schemas.microsoft.com/office/drawing/2014/main" id="{3063190B-FCD2-BF2B-E6D4-1951A179F4C7}"/>
                </a:ext>
              </a:extLst>
            </p:cNvPr>
            <p:cNvSpPr txBox="1"/>
            <p:nvPr/>
          </p:nvSpPr>
          <p:spPr>
            <a:xfrm>
              <a:off x="5683775" y="2377520"/>
              <a:ext cx="415498" cy="101566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6000" b="1"/>
                <a:t>:</a:t>
              </a:r>
            </a:p>
          </p:txBody>
        </p:sp>
      </p:grpSp>
      <p:sp>
        <p:nvSpPr>
          <p:cNvPr id="3" name="Title 1">
            <a:extLst>
              <a:ext uri="{FF2B5EF4-FFF2-40B4-BE49-F238E27FC236}">
                <a16:creationId xmlns:a16="http://schemas.microsoft.com/office/drawing/2014/main" id="{4B8C8111-6343-1D9C-2D26-14BA974764F1}"/>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9068845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17D6-F8E9-9B69-AFA0-E9B3FADEA32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9DCE64-4C19-0745-0169-57DC5581B0B2}"/>
              </a:ext>
            </a:extLst>
          </p:cNvPr>
          <p:cNvGraphicFramePr>
            <a:graphicFrameLocks noGrp="1"/>
          </p:cNvGraphicFramePr>
          <p:nvPr>
            <p:extLst>
              <p:ext uri="{D42A27DB-BD31-4B8C-83A1-F6EECF244321}">
                <p14:modId xmlns:p14="http://schemas.microsoft.com/office/powerpoint/2010/main" val="1140939145"/>
              </p:ext>
            </p:extLst>
          </p:nvPr>
        </p:nvGraphicFramePr>
        <p:xfrm>
          <a:off x="4347994" y="2650191"/>
          <a:ext cx="3496012" cy="3496012"/>
        </p:xfrm>
        <a:graphic>
          <a:graphicData uri="http://schemas.openxmlformats.org/drawingml/2006/table">
            <a:tbl>
              <a:tblPr firstRow="1" bandRow="1">
                <a:tableStyleId>{5C22544A-7EE6-4342-B048-85BDC9FD1C3A}</a:tableStyleId>
              </a:tblPr>
              <a:tblGrid>
                <a:gridCol w="874003">
                  <a:extLst>
                    <a:ext uri="{9D8B030D-6E8A-4147-A177-3AD203B41FA5}">
                      <a16:colId xmlns:a16="http://schemas.microsoft.com/office/drawing/2014/main" val="1452511464"/>
                    </a:ext>
                  </a:extLst>
                </a:gridCol>
                <a:gridCol w="874003">
                  <a:extLst>
                    <a:ext uri="{9D8B030D-6E8A-4147-A177-3AD203B41FA5}">
                      <a16:colId xmlns:a16="http://schemas.microsoft.com/office/drawing/2014/main" val="2669856629"/>
                    </a:ext>
                  </a:extLst>
                </a:gridCol>
                <a:gridCol w="874003">
                  <a:extLst>
                    <a:ext uri="{9D8B030D-6E8A-4147-A177-3AD203B41FA5}">
                      <a16:colId xmlns:a16="http://schemas.microsoft.com/office/drawing/2014/main" val="4081887893"/>
                    </a:ext>
                  </a:extLst>
                </a:gridCol>
                <a:gridCol w="874003">
                  <a:extLst>
                    <a:ext uri="{9D8B030D-6E8A-4147-A177-3AD203B41FA5}">
                      <a16:colId xmlns:a16="http://schemas.microsoft.com/office/drawing/2014/main" val="3564058054"/>
                    </a:ext>
                  </a:extLst>
                </a:gridCol>
              </a:tblGrid>
              <a:tr h="874003">
                <a:tc>
                  <a:txBody>
                    <a:bodyPr/>
                    <a:lstStyle/>
                    <a:p>
                      <a:pPr algn="ctr"/>
                      <a:r>
                        <a:rPr lang="en-GB" sz="4300" b="0">
                          <a:solidFill>
                            <a:schemeClr val="tx1"/>
                          </a:solidFill>
                        </a:rPr>
                        <a:t>74</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77</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82</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67</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7680544"/>
                  </a:ext>
                </a:extLst>
              </a:tr>
              <a:tr h="874003">
                <a:tc>
                  <a:txBody>
                    <a:bodyPr/>
                    <a:lstStyle/>
                    <a:p>
                      <a:pPr algn="ctr"/>
                      <a:r>
                        <a:rPr lang="en-GB" sz="4300" b="0">
                          <a:solidFill>
                            <a:schemeClr val="tx1"/>
                          </a:solidFill>
                        </a:rPr>
                        <a:t>81</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dirty="0">
                          <a:solidFill>
                            <a:schemeClr val="tx1"/>
                          </a:solidFill>
                        </a:rPr>
                        <a:t>68</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73</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78</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0841185"/>
                  </a:ext>
                </a:extLst>
              </a:tr>
              <a:tr h="874003">
                <a:tc>
                  <a:txBody>
                    <a:bodyPr/>
                    <a:lstStyle/>
                    <a:p>
                      <a:pPr algn="ctr"/>
                      <a:r>
                        <a:rPr lang="en-GB" sz="4300" b="0">
                          <a:solidFill>
                            <a:schemeClr val="tx1"/>
                          </a:solidFill>
                        </a:rPr>
                        <a:t>69</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85</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75</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72</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9542807"/>
                  </a:ext>
                </a:extLst>
              </a:tr>
              <a:tr h="874003">
                <a:tc>
                  <a:txBody>
                    <a:bodyPr/>
                    <a:lstStyle/>
                    <a:p>
                      <a:pPr algn="ctr"/>
                      <a:r>
                        <a:rPr lang="en-GB" sz="4300" b="0">
                          <a:solidFill>
                            <a:schemeClr val="tx1"/>
                          </a:solidFill>
                        </a:rPr>
                        <a:t>76</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dirty="0">
                          <a:solidFill>
                            <a:schemeClr val="tx1"/>
                          </a:solidFill>
                        </a:rPr>
                        <a:t>71</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a:solidFill>
                            <a:schemeClr val="tx1"/>
                          </a:solidFill>
                        </a:rPr>
                        <a:t>70</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4300" b="0" dirty="0">
                          <a:solidFill>
                            <a:schemeClr val="tx1"/>
                          </a:solidFill>
                        </a:rPr>
                        <a:t>83</a:t>
                      </a:r>
                    </a:p>
                  </a:txBody>
                  <a:tcPr marL="82221" marR="82221" marT="41111" marB="411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8845515"/>
                  </a:ext>
                </a:extLst>
              </a:tr>
            </a:tbl>
          </a:graphicData>
        </a:graphic>
      </p:graphicFrame>
      <p:sp>
        <p:nvSpPr>
          <p:cNvPr id="4" name="Title 1">
            <a:extLst>
              <a:ext uri="{FF2B5EF4-FFF2-40B4-BE49-F238E27FC236}">
                <a16:creationId xmlns:a16="http://schemas.microsoft.com/office/drawing/2014/main" id="{20FF839B-C620-64F4-E658-2D98C1A8C8B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47</a:t>
            </a:r>
            <a:endParaRPr lang="en-US" b="1" dirty="0">
              <a:latin typeface="Aptos" panose="020B0004020202020204" pitchFamily="34" charset="0"/>
              <a:cs typeface="Calibri" panose="020F0502020204030204" pitchFamily="34" charset="0"/>
            </a:endParaRPr>
          </a:p>
        </p:txBody>
      </p:sp>
      <p:sp>
        <p:nvSpPr>
          <p:cNvPr id="5" name="Content Placeholder 1">
            <a:extLst>
              <a:ext uri="{FF2B5EF4-FFF2-40B4-BE49-F238E27FC236}">
                <a16:creationId xmlns:a16="http://schemas.microsoft.com/office/drawing/2014/main" id="{9FA188C4-E931-349D-C024-1CEAFE4611A1}"/>
              </a:ext>
            </a:extLst>
          </p:cNvPr>
          <p:cNvSpPr txBox="1">
            <a:spLocks/>
          </p:cNvSpPr>
          <p:nvPr/>
        </p:nvSpPr>
        <p:spPr>
          <a:xfrm>
            <a:off x="774192" y="1443318"/>
            <a:ext cx="10515600" cy="132556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ptos" panose="020B0004020202020204" pitchFamily="34" charset="0"/>
              </a:rPr>
              <a:t>Each row, column and diagonal should add up to 300</a:t>
            </a:r>
          </a:p>
          <a:p>
            <a:pPr marL="0" indent="0">
              <a:buNone/>
            </a:pPr>
            <a:r>
              <a:rPr lang="en-GB" dirty="0">
                <a:latin typeface="Aptos" panose="020B0004020202020204" pitchFamily="34" charset="0"/>
              </a:rPr>
              <a:t>Which number is wrong? What should it be?</a:t>
            </a:r>
          </a:p>
        </p:txBody>
      </p:sp>
    </p:spTree>
    <p:extLst>
      <p:ext uri="{BB962C8B-B14F-4D97-AF65-F5344CB8AC3E}">
        <p14:creationId xmlns:p14="http://schemas.microsoft.com/office/powerpoint/2010/main" val="5573674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F0195-141A-F97A-8CDB-F309851ED5E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CD5741C-5742-088F-D129-A0664C04BECC}"/>
              </a:ext>
            </a:extLst>
          </p:cNvPr>
          <p:cNvGrpSpPr/>
          <p:nvPr/>
        </p:nvGrpSpPr>
        <p:grpSpPr>
          <a:xfrm>
            <a:off x="3723008" y="1331716"/>
            <a:ext cx="2761247" cy="2396194"/>
            <a:chOff x="733926" y="1677451"/>
            <a:chExt cx="2761247" cy="2396194"/>
          </a:xfrm>
        </p:grpSpPr>
        <p:sp>
          <p:nvSpPr>
            <p:cNvPr id="16" name="Rectangle 15">
              <a:extLst>
                <a:ext uri="{FF2B5EF4-FFF2-40B4-BE49-F238E27FC236}">
                  <a16:creationId xmlns:a16="http://schemas.microsoft.com/office/drawing/2014/main" id="{FE557379-73E1-1EAB-47B3-827CBCA1D6BF}"/>
                </a:ext>
              </a:extLst>
            </p:cNvPr>
            <p:cNvSpPr/>
            <p:nvPr/>
          </p:nvSpPr>
          <p:spPr>
            <a:xfrm>
              <a:off x="733926" y="2550695"/>
              <a:ext cx="649705" cy="649705"/>
            </a:xfrm>
            <a:prstGeom prst="rect">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solidFill>
                    <a:schemeClr val="tx1"/>
                  </a:solidFill>
                </a:rPr>
                <a:t>1</a:t>
              </a:r>
            </a:p>
          </p:txBody>
        </p:sp>
        <p:cxnSp>
          <p:nvCxnSpPr>
            <p:cNvPr id="17" name="Straight Connector 16">
              <a:extLst>
                <a:ext uri="{FF2B5EF4-FFF2-40B4-BE49-F238E27FC236}">
                  <a16:creationId xmlns:a16="http://schemas.microsoft.com/office/drawing/2014/main" id="{B9830027-C1DC-4A72-F26F-8EBF0BF276CA}"/>
                </a:ext>
              </a:extLst>
            </p:cNvPr>
            <p:cNvCxnSpPr>
              <a:cxnSpLocks/>
              <a:stCxn id="16" idx="3"/>
              <a:endCxn id="21" idx="1"/>
            </p:cNvCxnSpPr>
            <p:nvPr/>
          </p:nvCxnSpPr>
          <p:spPr>
            <a:xfrm>
              <a:off x="1383631" y="2875548"/>
              <a:ext cx="1461837" cy="1"/>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EE65511-2269-71F1-630B-1F8BC9C7D7CE}"/>
                </a:ext>
              </a:extLst>
            </p:cNvPr>
            <p:cNvCxnSpPr>
              <a:cxnSpLocks/>
              <a:stCxn id="16" idx="3"/>
              <a:endCxn id="20" idx="1"/>
            </p:cNvCxnSpPr>
            <p:nvPr/>
          </p:nvCxnSpPr>
          <p:spPr>
            <a:xfrm flipV="1">
              <a:off x="1383631" y="2002304"/>
              <a:ext cx="1461836" cy="873244"/>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EE0BBAA-C3A2-8139-AE8C-4C6086DE6360}"/>
                </a:ext>
              </a:extLst>
            </p:cNvPr>
            <p:cNvCxnSpPr>
              <a:cxnSpLocks/>
              <a:stCxn id="22" idx="1"/>
              <a:endCxn id="16" idx="3"/>
            </p:cNvCxnSpPr>
            <p:nvPr/>
          </p:nvCxnSpPr>
          <p:spPr>
            <a:xfrm flipH="1" flipV="1">
              <a:off x="1383631" y="2875548"/>
              <a:ext cx="1461836" cy="873245"/>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96BD57D9-DBE9-EE98-05DF-F009857F0195}"/>
                </a:ext>
              </a:extLst>
            </p:cNvPr>
            <p:cNvSpPr/>
            <p:nvPr/>
          </p:nvSpPr>
          <p:spPr>
            <a:xfrm>
              <a:off x="2845467" y="1677451"/>
              <a:ext cx="649705" cy="649705"/>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21" name="Rectangle 20">
              <a:extLst>
                <a:ext uri="{FF2B5EF4-FFF2-40B4-BE49-F238E27FC236}">
                  <a16:creationId xmlns:a16="http://schemas.microsoft.com/office/drawing/2014/main" id="{872148D5-19AC-7F05-94AB-E4771B9573D1}"/>
                </a:ext>
              </a:extLst>
            </p:cNvPr>
            <p:cNvSpPr/>
            <p:nvPr/>
          </p:nvSpPr>
          <p:spPr>
            <a:xfrm>
              <a:off x="2845468" y="2550696"/>
              <a:ext cx="649705" cy="649705"/>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22" name="Rectangle 21">
              <a:extLst>
                <a:ext uri="{FF2B5EF4-FFF2-40B4-BE49-F238E27FC236}">
                  <a16:creationId xmlns:a16="http://schemas.microsoft.com/office/drawing/2014/main" id="{2C517EC0-6EC1-C7EF-EF52-3086AD93F271}"/>
                </a:ext>
              </a:extLst>
            </p:cNvPr>
            <p:cNvSpPr/>
            <p:nvPr/>
          </p:nvSpPr>
          <p:spPr>
            <a:xfrm>
              <a:off x="2845467" y="3423940"/>
              <a:ext cx="649705" cy="649705"/>
            </a:xfrm>
            <a:prstGeom prst="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grpSp>
      <p:sp>
        <p:nvSpPr>
          <p:cNvPr id="23" name="TextBox 22">
            <a:extLst>
              <a:ext uri="{FF2B5EF4-FFF2-40B4-BE49-F238E27FC236}">
                <a16:creationId xmlns:a16="http://schemas.microsoft.com/office/drawing/2014/main" id="{FEADDF04-03FB-FAD3-42B0-EB986403ADE5}"/>
              </a:ext>
            </a:extLst>
          </p:cNvPr>
          <p:cNvSpPr txBox="1"/>
          <p:nvPr/>
        </p:nvSpPr>
        <p:spPr>
          <a:xfrm>
            <a:off x="958380" y="3951449"/>
            <a:ext cx="10515600" cy="1938992"/>
          </a:xfrm>
          <a:prstGeom prst="rect">
            <a:avLst/>
          </a:prstGeom>
          <a:noFill/>
        </p:spPr>
        <p:txBody>
          <a:bodyPr wrap="square" rtlCol="0">
            <a:spAutoFit/>
          </a:bodyPr>
          <a:lstStyle/>
          <a:p>
            <a:r>
              <a:rPr lang="en-GB" sz="2400" dirty="0">
                <a:latin typeface="Aptos" panose="020B0004020202020204" pitchFamily="34" charset="0"/>
              </a:rPr>
              <a:t>What could the parts be?</a:t>
            </a:r>
          </a:p>
          <a:p>
            <a:endParaRPr lang="en-GB" sz="2400" dirty="0">
              <a:latin typeface="Aptos" panose="020B0004020202020204" pitchFamily="34" charset="0"/>
            </a:endParaRPr>
          </a:p>
          <a:p>
            <a:r>
              <a:rPr lang="en-GB" sz="2400" dirty="0">
                <a:latin typeface="Aptos" panose="020B0004020202020204" pitchFamily="34" charset="0"/>
              </a:rPr>
              <a:t>What if one part is greater than a half? </a:t>
            </a:r>
          </a:p>
          <a:p>
            <a:br>
              <a:rPr lang="en-GB" sz="2400" dirty="0">
                <a:latin typeface="Aptos" panose="020B0004020202020204" pitchFamily="34" charset="0"/>
              </a:rPr>
            </a:br>
            <a:r>
              <a:rPr lang="en-GB" sz="2400" dirty="0">
                <a:latin typeface="Aptos" panose="020B0004020202020204" pitchFamily="34" charset="0"/>
              </a:rPr>
              <a:t>What if all three parts had two decimal places?</a:t>
            </a:r>
          </a:p>
        </p:txBody>
      </p:sp>
      <p:sp>
        <p:nvSpPr>
          <p:cNvPr id="3" name="Title 1">
            <a:extLst>
              <a:ext uri="{FF2B5EF4-FFF2-40B4-BE49-F238E27FC236}">
                <a16:creationId xmlns:a16="http://schemas.microsoft.com/office/drawing/2014/main" id="{680B04D5-25F6-251C-7414-8C59A5552C80}"/>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53201900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C197-3172-6930-025C-BCB72E0F4EA1}"/>
            </a:ext>
          </a:extLst>
        </p:cNvPr>
        <p:cNvGrpSpPr/>
        <p:nvPr/>
      </p:nvGrpSpPr>
      <p:grpSpPr>
        <a:xfrm>
          <a:off x="0" y="0"/>
          <a:ext cx="0" cy="0"/>
          <a:chOff x="0" y="0"/>
          <a:chExt cx="0" cy="0"/>
        </a:xfrm>
      </p:grpSpPr>
      <p:sp>
        <p:nvSpPr>
          <p:cNvPr id="26" name="TextBox 18">
            <a:extLst>
              <a:ext uri="{FF2B5EF4-FFF2-40B4-BE49-F238E27FC236}">
                <a16:creationId xmlns:a16="http://schemas.microsoft.com/office/drawing/2014/main" id="{307A2889-F791-8119-FAE4-6910989725CB}"/>
              </a:ext>
            </a:extLst>
          </p:cNvPr>
          <p:cNvSpPr txBox="1"/>
          <p:nvPr/>
        </p:nvSpPr>
        <p:spPr>
          <a:xfrm>
            <a:off x="747269" y="1700333"/>
            <a:ext cx="10872301" cy="954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a:latin typeface="Aptos" panose="020B0004020202020204" pitchFamily="34" charset="0"/>
              </a:rPr>
              <a:t>Use different coins in the circles to make the statements correct. How many ways can you find?</a:t>
            </a:r>
          </a:p>
        </p:txBody>
      </p:sp>
      <p:sp>
        <p:nvSpPr>
          <p:cNvPr id="2" name="Oval 1">
            <a:extLst>
              <a:ext uri="{FF2B5EF4-FFF2-40B4-BE49-F238E27FC236}">
                <a16:creationId xmlns:a16="http://schemas.microsoft.com/office/drawing/2014/main" id="{BDC83505-B238-759C-82D0-07473226DF5E}"/>
              </a:ext>
            </a:extLst>
          </p:cNvPr>
          <p:cNvSpPr/>
          <p:nvPr/>
        </p:nvSpPr>
        <p:spPr>
          <a:xfrm>
            <a:off x="4775172" y="2841859"/>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0372C71-5F44-D3AD-BD75-E525E338F6F2}"/>
              </a:ext>
            </a:extLst>
          </p:cNvPr>
          <p:cNvSpPr/>
          <p:nvPr/>
        </p:nvSpPr>
        <p:spPr>
          <a:xfrm>
            <a:off x="6246341" y="2841859"/>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B219A37-FEA8-034D-9E72-83DE96A35F70}"/>
                  </a:ext>
                </a:extLst>
              </p:cNvPr>
              <p:cNvSpPr txBox="1"/>
              <p:nvPr/>
            </p:nvSpPr>
            <p:spPr>
              <a:xfrm>
                <a:off x="3706301" y="3028326"/>
                <a:ext cx="915111" cy="608372"/>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oMath>
                </a14:m>
                <a:r>
                  <a:rPr lang="en-US" sz="2800" dirty="0">
                    <a:latin typeface="Aptos" panose="020B0004020202020204" pitchFamily="34" charset="0"/>
                  </a:rPr>
                  <a:t>   of</a:t>
                </a:r>
              </a:p>
            </p:txBody>
          </p:sp>
        </mc:Choice>
        <mc:Fallback xmlns="">
          <p:sp>
            <p:nvSpPr>
              <p:cNvPr id="4" name="TextBox 3">
                <a:extLst>
                  <a:ext uri="{FF2B5EF4-FFF2-40B4-BE49-F238E27FC236}">
                    <a16:creationId xmlns:a16="http://schemas.microsoft.com/office/drawing/2014/main" id="{3B219A37-FEA8-034D-9E72-83DE96A35F70}"/>
                  </a:ext>
                </a:extLst>
              </p:cNvPr>
              <p:cNvSpPr txBox="1">
                <a:spLocks noRot="1" noChangeAspect="1" noMove="1" noResize="1" noEditPoints="1" noAdjustHandles="1" noChangeArrowheads="1" noChangeShapeType="1" noTextEdit="1"/>
              </p:cNvSpPr>
              <p:nvPr/>
            </p:nvSpPr>
            <p:spPr>
              <a:xfrm>
                <a:off x="3706301" y="3028326"/>
                <a:ext cx="915111" cy="608372"/>
              </a:xfrm>
              <a:prstGeom prst="rect">
                <a:avLst/>
              </a:prstGeom>
              <a:blipFill>
                <a:blip r:embed="rId3"/>
                <a:stretch>
                  <a:fillRect l="-8219" t="-4082" b="-204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0AB6A30-5DAE-4FBC-A427-F3FE8191155B}"/>
                  </a:ext>
                </a:extLst>
              </p:cNvPr>
              <p:cNvSpPr txBox="1"/>
              <p:nvPr/>
            </p:nvSpPr>
            <p:spPr>
              <a:xfrm>
                <a:off x="5822675" y="3117068"/>
                <a:ext cx="35746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5" name="TextBox 4">
                <a:extLst>
                  <a:ext uri="{FF2B5EF4-FFF2-40B4-BE49-F238E27FC236}">
                    <a16:creationId xmlns:a16="http://schemas.microsoft.com/office/drawing/2014/main" id="{E0AB6A30-5DAE-4FBC-A427-F3FE8191155B}"/>
                  </a:ext>
                </a:extLst>
              </p:cNvPr>
              <p:cNvSpPr txBox="1">
                <a:spLocks noRot="1" noChangeAspect="1" noMove="1" noResize="1" noEditPoints="1" noAdjustHandles="1" noChangeArrowheads="1" noChangeShapeType="1" noTextEdit="1"/>
              </p:cNvSpPr>
              <p:nvPr/>
            </p:nvSpPr>
            <p:spPr>
              <a:xfrm>
                <a:off x="5822675" y="3117068"/>
                <a:ext cx="357469" cy="430887"/>
              </a:xfrm>
              <a:prstGeom prst="rect">
                <a:avLst/>
              </a:prstGeom>
              <a:blipFill>
                <a:blip r:embed="rId4"/>
                <a:stretch>
                  <a:fillRect/>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90600AAB-F8BA-2E11-9C04-86D31C0C8E41}"/>
              </a:ext>
            </a:extLst>
          </p:cNvPr>
          <p:cNvSpPr/>
          <p:nvPr/>
        </p:nvSpPr>
        <p:spPr>
          <a:xfrm>
            <a:off x="6246341" y="5404847"/>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EBCEF0B-ACC2-6B8F-28DC-8BAD997B705B}"/>
                  </a:ext>
                </a:extLst>
              </p:cNvPr>
              <p:cNvSpPr txBox="1"/>
              <p:nvPr/>
            </p:nvSpPr>
            <p:spPr>
              <a:xfrm>
                <a:off x="3640104" y="4345901"/>
                <a:ext cx="981307" cy="611065"/>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10</m:t>
                        </m:r>
                      </m:den>
                    </m:f>
                  </m:oMath>
                </a14:m>
                <a:r>
                  <a:rPr lang="en-US" sz="2800">
                    <a:latin typeface="Aptos" panose="020B0004020202020204" pitchFamily="34" charset="0"/>
                  </a:rPr>
                  <a:t>  of</a:t>
                </a:r>
              </a:p>
            </p:txBody>
          </p:sp>
        </mc:Choice>
        <mc:Fallback xmlns="">
          <p:sp>
            <p:nvSpPr>
              <p:cNvPr id="8" name="TextBox 7">
                <a:extLst>
                  <a:ext uri="{FF2B5EF4-FFF2-40B4-BE49-F238E27FC236}">
                    <a16:creationId xmlns:a16="http://schemas.microsoft.com/office/drawing/2014/main" id="{8EBCEF0B-ACC2-6B8F-28DC-8BAD997B705B}"/>
                  </a:ext>
                </a:extLst>
              </p:cNvPr>
              <p:cNvSpPr txBox="1">
                <a:spLocks noRot="1" noChangeAspect="1" noMove="1" noResize="1" noEditPoints="1" noAdjustHandles="1" noChangeArrowheads="1" noChangeShapeType="1" noTextEdit="1"/>
              </p:cNvSpPr>
              <p:nvPr/>
            </p:nvSpPr>
            <p:spPr>
              <a:xfrm>
                <a:off x="3640104" y="4345901"/>
                <a:ext cx="981307" cy="611065"/>
              </a:xfrm>
              <a:prstGeom prst="rect">
                <a:avLst/>
              </a:prstGeom>
              <a:blipFill>
                <a:blip r:embed="rId5"/>
                <a:stretch>
                  <a:fillRect l="-8974" t="-4082" b="-204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7C9EE03-1F41-841F-E9FD-3098DBB209B6}"/>
                  </a:ext>
                </a:extLst>
              </p:cNvPr>
              <p:cNvSpPr txBox="1"/>
              <p:nvPr/>
            </p:nvSpPr>
            <p:spPr>
              <a:xfrm>
                <a:off x="4442676" y="5761419"/>
                <a:ext cx="35746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9" name="TextBox 8">
                <a:extLst>
                  <a:ext uri="{FF2B5EF4-FFF2-40B4-BE49-F238E27FC236}">
                    <a16:creationId xmlns:a16="http://schemas.microsoft.com/office/drawing/2014/main" id="{47C9EE03-1F41-841F-E9FD-3098DBB209B6}"/>
                  </a:ext>
                </a:extLst>
              </p:cNvPr>
              <p:cNvSpPr txBox="1">
                <a:spLocks noRot="1" noChangeAspect="1" noMove="1" noResize="1" noEditPoints="1" noAdjustHandles="1" noChangeArrowheads="1" noChangeShapeType="1" noTextEdit="1"/>
              </p:cNvSpPr>
              <p:nvPr/>
            </p:nvSpPr>
            <p:spPr>
              <a:xfrm>
                <a:off x="4442676" y="5761419"/>
                <a:ext cx="357469" cy="430887"/>
              </a:xfrm>
              <a:prstGeom prst="rect">
                <a:avLst/>
              </a:prstGeom>
              <a:blipFill>
                <a:blip r:embed="rId6"/>
                <a:stretch>
                  <a:fillRect/>
                </a:stretch>
              </a:blipFill>
            </p:spPr>
            <p:txBody>
              <a:bodyPr/>
              <a:lstStyle/>
              <a:p>
                <a:r>
                  <a:rPr lang="en-US">
                    <a:noFill/>
                  </a:rPr>
                  <a:t> </a:t>
                </a:r>
              </a:p>
            </p:txBody>
          </p:sp>
        </mc:Fallback>
      </mc:AlternateContent>
      <p:sp>
        <p:nvSpPr>
          <p:cNvPr id="10" name="Oval 9">
            <a:extLst>
              <a:ext uri="{FF2B5EF4-FFF2-40B4-BE49-F238E27FC236}">
                <a16:creationId xmlns:a16="http://schemas.microsoft.com/office/drawing/2014/main" id="{C70F3D20-01D2-EE3D-4E48-D35C3624CB77}"/>
              </a:ext>
            </a:extLst>
          </p:cNvPr>
          <p:cNvSpPr/>
          <p:nvPr/>
        </p:nvSpPr>
        <p:spPr>
          <a:xfrm>
            <a:off x="4775172" y="4164208"/>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F9C6BB0D-9DAD-2F2B-EA1C-21D879F14C34}"/>
              </a:ext>
            </a:extLst>
          </p:cNvPr>
          <p:cNvSpPr/>
          <p:nvPr/>
        </p:nvSpPr>
        <p:spPr>
          <a:xfrm>
            <a:off x="6246341" y="4164208"/>
            <a:ext cx="981307" cy="981307"/>
          </a:xfrm>
          <a:prstGeom prst="ellipse">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D64077D-8A0C-77E5-38B4-E53C979EA494}"/>
                  </a:ext>
                </a:extLst>
              </p:cNvPr>
              <p:cNvSpPr txBox="1"/>
              <p:nvPr/>
            </p:nvSpPr>
            <p:spPr>
              <a:xfrm>
                <a:off x="5198837" y="5589967"/>
                <a:ext cx="981307" cy="611065"/>
              </a:xfrm>
              <a:prstGeom prst="rect">
                <a:avLst/>
              </a:prstGeom>
              <a:noFill/>
            </p:spPr>
            <p:txBody>
              <a:bodyPr wrap="square" lIns="0" tIns="0" rIns="0" bIns="0" rtlCol="0">
                <a:spAutoFit/>
              </a:bodyPr>
              <a:lstStyle/>
              <a:p>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5</m:t>
                        </m:r>
                      </m:den>
                    </m:f>
                    <m:r>
                      <a:rPr lang="en-GB" sz="2800" b="0" i="1" smtClean="0">
                        <a:latin typeface="Cambria Math" panose="02040503050406030204" pitchFamily="18" charset="0"/>
                      </a:rPr>
                      <m:t>  </m:t>
                    </m:r>
                  </m:oMath>
                </a14:m>
                <a:r>
                  <a:rPr lang="en-US" sz="2800">
                    <a:latin typeface="Aptos" panose="020B0004020202020204" pitchFamily="34" charset="0"/>
                  </a:rPr>
                  <a:t> of</a:t>
                </a:r>
              </a:p>
            </p:txBody>
          </p:sp>
        </mc:Choice>
        <mc:Fallback xmlns="">
          <p:sp>
            <p:nvSpPr>
              <p:cNvPr id="12" name="TextBox 11">
                <a:extLst>
                  <a:ext uri="{FF2B5EF4-FFF2-40B4-BE49-F238E27FC236}">
                    <a16:creationId xmlns:a16="http://schemas.microsoft.com/office/drawing/2014/main" id="{1D64077D-8A0C-77E5-38B4-E53C979EA494}"/>
                  </a:ext>
                </a:extLst>
              </p:cNvPr>
              <p:cNvSpPr txBox="1">
                <a:spLocks noRot="1" noChangeAspect="1" noMove="1" noResize="1" noEditPoints="1" noAdjustHandles="1" noChangeArrowheads="1" noChangeShapeType="1" noTextEdit="1"/>
              </p:cNvSpPr>
              <p:nvPr/>
            </p:nvSpPr>
            <p:spPr>
              <a:xfrm>
                <a:off x="5198837" y="5589967"/>
                <a:ext cx="981307" cy="611065"/>
              </a:xfrm>
              <a:prstGeom prst="rect">
                <a:avLst/>
              </a:prstGeom>
              <a:blipFill>
                <a:blip r:embed="rId7"/>
                <a:stretch>
                  <a:fillRect l="-8974" t="-4082" b="-204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1102181-4293-B7BE-FAE5-C1597AC155DE}"/>
                  </a:ext>
                </a:extLst>
              </p:cNvPr>
              <p:cNvSpPr txBox="1"/>
              <p:nvPr/>
            </p:nvSpPr>
            <p:spPr>
              <a:xfrm>
                <a:off x="5822675" y="4439417"/>
                <a:ext cx="357469"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m:t>
                      </m:r>
                    </m:oMath>
                  </m:oMathPara>
                </a14:m>
                <a:endParaRPr lang="en-US" sz="2800"/>
              </a:p>
            </p:txBody>
          </p:sp>
        </mc:Choice>
        <mc:Fallback xmlns="">
          <p:sp>
            <p:nvSpPr>
              <p:cNvPr id="13" name="TextBox 12">
                <a:extLst>
                  <a:ext uri="{FF2B5EF4-FFF2-40B4-BE49-F238E27FC236}">
                    <a16:creationId xmlns:a16="http://schemas.microsoft.com/office/drawing/2014/main" id="{C1102181-4293-B7BE-FAE5-C1597AC155DE}"/>
                  </a:ext>
                </a:extLst>
              </p:cNvPr>
              <p:cNvSpPr txBox="1">
                <a:spLocks noRot="1" noChangeAspect="1" noMove="1" noResize="1" noEditPoints="1" noAdjustHandles="1" noChangeArrowheads="1" noChangeShapeType="1" noTextEdit="1"/>
              </p:cNvSpPr>
              <p:nvPr/>
            </p:nvSpPr>
            <p:spPr>
              <a:xfrm>
                <a:off x="5822675" y="4439417"/>
                <a:ext cx="357469" cy="430887"/>
              </a:xfrm>
              <a:prstGeom prst="rect">
                <a:avLst/>
              </a:prstGeom>
              <a:blipFill>
                <a:blip r:embed="rId8"/>
                <a:stretch>
                  <a:fillRect/>
                </a:stretch>
              </a:blipFill>
            </p:spPr>
            <p:txBody>
              <a:bodyPr/>
              <a:lstStyle/>
              <a:p>
                <a:r>
                  <a:rPr lang="en-US">
                    <a:noFill/>
                  </a:rPr>
                  <a:t> </a:t>
                </a:r>
              </a:p>
            </p:txBody>
          </p:sp>
        </mc:Fallback>
      </mc:AlternateContent>
      <p:pic>
        <p:nvPicPr>
          <p:cNvPr id="18" name="Picture 17">
            <a:extLst>
              <a:ext uri="{FF2B5EF4-FFF2-40B4-BE49-F238E27FC236}">
                <a16:creationId xmlns:a16="http://schemas.microsoft.com/office/drawing/2014/main" id="{00C7EE55-26F3-CC5F-0A50-CCC8DD80AC76}"/>
              </a:ext>
            </a:extLst>
          </p:cNvPr>
          <p:cNvPicPr>
            <a:picLocks noChangeAspect="1"/>
          </p:cNvPicPr>
          <p:nvPr/>
        </p:nvPicPr>
        <p:blipFill>
          <a:blip r:embed="rId9"/>
          <a:stretch>
            <a:fillRect/>
          </a:stretch>
        </p:blipFill>
        <p:spPr>
          <a:xfrm>
            <a:off x="3182449" y="5319013"/>
            <a:ext cx="1166531" cy="1166531"/>
          </a:xfrm>
          <a:prstGeom prst="rect">
            <a:avLst/>
          </a:prstGeom>
        </p:spPr>
      </p:pic>
      <p:sp>
        <p:nvSpPr>
          <p:cNvPr id="6" name="Title 1">
            <a:extLst>
              <a:ext uri="{FF2B5EF4-FFF2-40B4-BE49-F238E27FC236}">
                <a16:creationId xmlns:a16="http://schemas.microsoft.com/office/drawing/2014/main" id="{282C9E8E-2B8D-E07E-2534-C2E860838A25}"/>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49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028815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36714-622C-8E0C-8970-19D0E45527A8}"/>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8D0488D2-690E-4467-E4D9-DD006EA8A44E}"/>
              </a:ext>
            </a:extLst>
          </p:cNvPr>
          <p:cNvSpPr/>
          <p:nvPr/>
        </p:nvSpPr>
        <p:spPr>
          <a:xfrm>
            <a:off x="1007389" y="2522354"/>
            <a:ext cx="4153546" cy="507884"/>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The smallest amount</a:t>
            </a:r>
          </a:p>
        </p:txBody>
      </p:sp>
      <p:sp>
        <p:nvSpPr>
          <p:cNvPr id="17" name="Rounded Rectangle 16">
            <a:extLst>
              <a:ext uri="{FF2B5EF4-FFF2-40B4-BE49-F238E27FC236}">
                <a16:creationId xmlns:a16="http://schemas.microsoft.com/office/drawing/2014/main" id="{3C6E79CF-2BCD-FA53-67A1-EE57807EBA66}"/>
              </a:ext>
            </a:extLst>
          </p:cNvPr>
          <p:cNvSpPr/>
          <p:nvPr/>
        </p:nvSpPr>
        <p:spPr>
          <a:xfrm>
            <a:off x="1007389" y="3272045"/>
            <a:ext cx="4153546" cy="507884"/>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Equal to 446 pence</a:t>
            </a:r>
          </a:p>
        </p:txBody>
      </p:sp>
      <p:sp>
        <p:nvSpPr>
          <p:cNvPr id="18" name="Rounded Rectangle 17">
            <a:extLst>
              <a:ext uri="{FF2B5EF4-FFF2-40B4-BE49-F238E27FC236}">
                <a16:creationId xmlns:a16="http://schemas.microsoft.com/office/drawing/2014/main" id="{B8E1ED46-8D48-ED2C-EA58-1A9C2D2ED0EB}"/>
              </a:ext>
            </a:extLst>
          </p:cNvPr>
          <p:cNvSpPr/>
          <p:nvPr/>
        </p:nvSpPr>
        <p:spPr>
          <a:xfrm>
            <a:off x="1007389" y="4021736"/>
            <a:ext cx="4153546" cy="507884"/>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Less than £2.15</a:t>
            </a:r>
          </a:p>
        </p:txBody>
      </p:sp>
      <p:sp>
        <p:nvSpPr>
          <p:cNvPr id="19" name="Rounded Rectangle 18">
            <a:extLst>
              <a:ext uri="{FF2B5EF4-FFF2-40B4-BE49-F238E27FC236}">
                <a16:creationId xmlns:a16="http://schemas.microsoft.com/office/drawing/2014/main" id="{4C32EDEB-84B0-3538-7E22-2D869FF2B9F4}"/>
              </a:ext>
            </a:extLst>
          </p:cNvPr>
          <p:cNvSpPr/>
          <p:nvPr/>
        </p:nvSpPr>
        <p:spPr>
          <a:xfrm>
            <a:off x="1007389" y="4771427"/>
            <a:ext cx="4153546" cy="507884"/>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More than 260 pence</a:t>
            </a:r>
          </a:p>
        </p:txBody>
      </p:sp>
      <p:sp>
        <p:nvSpPr>
          <p:cNvPr id="20" name="Rounded Rectangle 19">
            <a:extLst>
              <a:ext uri="{FF2B5EF4-FFF2-40B4-BE49-F238E27FC236}">
                <a16:creationId xmlns:a16="http://schemas.microsoft.com/office/drawing/2014/main" id="{212E5B0A-4398-4504-9291-67E55F113EA0}"/>
              </a:ext>
            </a:extLst>
          </p:cNvPr>
          <p:cNvSpPr/>
          <p:nvPr/>
        </p:nvSpPr>
        <p:spPr>
          <a:xfrm>
            <a:off x="1007389" y="5521118"/>
            <a:ext cx="4153546" cy="507884"/>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Two pounds and ten pence</a:t>
            </a:r>
          </a:p>
        </p:txBody>
      </p:sp>
      <p:sp>
        <p:nvSpPr>
          <p:cNvPr id="21" name="Rectangle 20">
            <a:extLst>
              <a:ext uri="{FF2B5EF4-FFF2-40B4-BE49-F238E27FC236}">
                <a16:creationId xmlns:a16="http://schemas.microsoft.com/office/drawing/2014/main" id="{CCEC74EA-3E8F-EDFE-B5B0-29AF27EB42D8}"/>
              </a:ext>
            </a:extLst>
          </p:cNvPr>
          <p:cNvSpPr/>
          <p:nvPr/>
        </p:nvSpPr>
        <p:spPr>
          <a:xfrm>
            <a:off x="6666257" y="3599340"/>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205 pence</a:t>
            </a:r>
          </a:p>
        </p:txBody>
      </p:sp>
      <p:sp>
        <p:nvSpPr>
          <p:cNvPr id="22" name="Rectangle 21">
            <a:extLst>
              <a:ext uri="{FF2B5EF4-FFF2-40B4-BE49-F238E27FC236}">
                <a16:creationId xmlns:a16="http://schemas.microsoft.com/office/drawing/2014/main" id="{183CA73E-8A5B-3830-F5CA-C04740997686}"/>
              </a:ext>
            </a:extLst>
          </p:cNvPr>
          <p:cNvSpPr/>
          <p:nvPr/>
        </p:nvSpPr>
        <p:spPr>
          <a:xfrm>
            <a:off x="9543779" y="2538075"/>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£4.46</a:t>
            </a:r>
          </a:p>
        </p:txBody>
      </p:sp>
      <p:sp>
        <p:nvSpPr>
          <p:cNvPr id="23" name="Rectangle 22">
            <a:extLst>
              <a:ext uri="{FF2B5EF4-FFF2-40B4-BE49-F238E27FC236}">
                <a16:creationId xmlns:a16="http://schemas.microsoft.com/office/drawing/2014/main" id="{CBC74285-9F71-554F-84E0-584A5AD16ED9}"/>
              </a:ext>
            </a:extLst>
          </p:cNvPr>
          <p:cNvSpPr/>
          <p:nvPr/>
        </p:nvSpPr>
        <p:spPr>
          <a:xfrm>
            <a:off x="9543779" y="3613904"/>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£4.05</a:t>
            </a:r>
          </a:p>
        </p:txBody>
      </p:sp>
      <p:sp>
        <p:nvSpPr>
          <p:cNvPr id="25" name="Rectangle 24">
            <a:extLst>
              <a:ext uri="{FF2B5EF4-FFF2-40B4-BE49-F238E27FC236}">
                <a16:creationId xmlns:a16="http://schemas.microsoft.com/office/drawing/2014/main" id="{059789B9-7BAF-5B2F-9BA2-9428FEE6150A}"/>
              </a:ext>
            </a:extLst>
          </p:cNvPr>
          <p:cNvSpPr/>
          <p:nvPr/>
        </p:nvSpPr>
        <p:spPr>
          <a:xfrm>
            <a:off x="6666257" y="4676326"/>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458 pence</a:t>
            </a:r>
          </a:p>
        </p:txBody>
      </p:sp>
      <p:sp>
        <p:nvSpPr>
          <p:cNvPr id="26" name="Rectangle 25">
            <a:extLst>
              <a:ext uri="{FF2B5EF4-FFF2-40B4-BE49-F238E27FC236}">
                <a16:creationId xmlns:a16="http://schemas.microsoft.com/office/drawing/2014/main" id="{8F84C24C-C52C-8510-A603-BF53E130D6F5}"/>
              </a:ext>
            </a:extLst>
          </p:cNvPr>
          <p:cNvSpPr/>
          <p:nvPr/>
        </p:nvSpPr>
        <p:spPr>
          <a:xfrm>
            <a:off x="9543779" y="4689733"/>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£2.66</a:t>
            </a:r>
          </a:p>
        </p:txBody>
      </p:sp>
      <p:sp>
        <p:nvSpPr>
          <p:cNvPr id="27" name="Rectangle 26">
            <a:extLst>
              <a:ext uri="{FF2B5EF4-FFF2-40B4-BE49-F238E27FC236}">
                <a16:creationId xmlns:a16="http://schemas.microsoft.com/office/drawing/2014/main" id="{56570F70-737B-525B-B914-B5357F190436}"/>
              </a:ext>
            </a:extLst>
          </p:cNvPr>
          <p:cNvSpPr/>
          <p:nvPr/>
        </p:nvSpPr>
        <p:spPr>
          <a:xfrm>
            <a:off x="6666257" y="2522354"/>
            <a:ext cx="2107770" cy="659448"/>
          </a:xfrm>
          <a:prstGeom prst="rect">
            <a:avLst/>
          </a:prstGeom>
          <a:solidFill>
            <a:schemeClr val="bg2"/>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latin typeface="Aptos" panose="020B0004020202020204" pitchFamily="34" charset="0"/>
              </a:rPr>
              <a:t>£2.10</a:t>
            </a:r>
          </a:p>
        </p:txBody>
      </p:sp>
      <p:sp>
        <p:nvSpPr>
          <p:cNvPr id="28" name="Content Placeholder 5">
            <a:extLst>
              <a:ext uri="{FF2B5EF4-FFF2-40B4-BE49-F238E27FC236}">
                <a16:creationId xmlns:a16="http://schemas.microsoft.com/office/drawing/2014/main" id="{FF7240A8-9813-DA21-4E22-09BD5949D1FC}"/>
              </a:ext>
            </a:extLst>
          </p:cNvPr>
          <p:cNvSpPr>
            <a:spLocks noGrp="1"/>
          </p:cNvSpPr>
          <p:nvPr>
            <p:ph idx="1"/>
          </p:nvPr>
        </p:nvSpPr>
        <p:spPr>
          <a:xfrm>
            <a:off x="853871" y="1698019"/>
            <a:ext cx="10027926" cy="991393"/>
          </a:xfrm>
        </p:spPr>
        <p:txBody>
          <a:bodyPr>
            <a:normAutofit/>
          </a:bodyPr>
          <a:lstStyle/>
          <a:p>
            <a:pPr marL="0" indent="0">
              <a:buNone/>
            </a:pPr>
            <a:r>
              <a:rPr lang="en-US" dirty="0">
                <a:latin typeface="Aptos" panose="020B0004020202020204" pitchFamily="34" charset="0"/>
              </a:rPr>
              <a:t>Match the statements to the amounts.</a:t>
            </a:r>
          </a:p>
        </p:txBody>
      </p:sp>
      <p:sp>
        <p:nvSpPr>
          <p:cNvPr id="2" name="Title 1">
            <a:extLst>
              <a:ext uri="{FF2B5EF4-FFF2-40B4-BE49-F238E27FC236}">
                <a16:creationId xmlns:a16="http://schemas.microsoft.com/office/drawing/2014/main" id="{3E167CD7-8EB9-5F1C-052C-115D831B4EA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2722266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7DF6B-5E9A-6E55-753C-071BAC931AF7}"/>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5E832FDB-D5AF-3C01-B608-8D4648FC7B62}"/>
              </a:ext>
            </a:extLst>
          </p:cNvPr>
          <p:cNvSpPr>
            <a:spLocks noGrp="1"/>
          </p:cNvSpPr>
          <p:nvPr>
            <p:ph idx="1"/>
          </p:nvPr>
        </p:nvSpPr>
        <p:spPr>
          <a:xfrm>
            <a:off x="838200" y="1825625"/>
            <a:ext cx="10845800" cy="4351338"/>
          </a:xfrm>
        </p:spPr>
        <p:txBody>
          <a:bodyPr/>
          <a:lstStyle/>
          <a:p>
            <a:pPr marL="0" indent="0">
              <a:buNone/>
            </a:pPr>
            <a:r>
              <a:rPr lang="en-US" dirty="0">
                <a:latin typeface="Aptos" panose="020B0004020202020204" pitchFamily="34" charset="0"/>
              </a:rPr>
              <a:t>What number sentences could you write to match this bar model?</a:t>
            </a:r>
          </a:p>
        </p:txBody>
      </p:sp>
      <p:pic>
        <p:nvPicPr>
          <p:cNvPr id="5" name="Picture 4" descr="A grid of squares with a grey square&#10;&#10;AI-generated content may be incorrect.">
            <a:extLst>
              <a:ext uri="{FF2B5EF4-FFF2-40B4-BE49-F238E27FC236}">
                <a16:creationId xmlns:a16="http://schemas.microsoft.com/office/drawing/2014/main" id="{65DA60CA-D0A0-9CA5-0D5B-4407140B5B31}"/>
              </a:ext>
            </a:extLst>
          </p:cNvPr>
          <p:cNvPicPr>
            <a:picLocks noChangeAspect="1"/>
          </p:cNvPicPr>
          <p:nvPr/>
        </p:nvPicPr>
        <p:blipFill>
          <a:blip r:embed="rId3"/>
          <a:srcRect b="15314"/>
          <a:stretch>
            <a:fillRect/>
          </a:stretch>
        </p:blipFill>
        <p:spPr>
          <a:xfrm>
            <a:off x="942746" y="2813105"/>
            <a:ext cx="10411054" cy="2376378"/>
          </a:xfrm>
          <a:prstGeom prst="rect">
            <a:avLst/>
          </a:prstGeom>
        </p:spPr>
      </p:pic>
      <p:sp>
        <p:nvSpPr>
          <p:cNvPr id="2" name="Title 1">
            <a:extLst>
              <a:ext uri="{FF2B5EF4-FFF2-40B4-BE49-F238E27FC236}">
                <a16:creationId xmlns:a16="http://schemas.microsoft.com/office/drawing/2014/main" id="{9DE40831-01EF-73C3-813D-F373062B42FA}"/>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7609550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2D00B-07C6-7540-32A7-A5D985EFE440}"/>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3DDC0C8-E158-CCC3-94BB-78B2FB8D821A}"/>
              </a:ext>
            </a:extLst>
          </p:cNvPr>
          <p:cNvSpPr>
            <a:spLocks noGrp="1"/>
          </p:cNvSpPr>
          <p:nvPr>
            <p:ph idx="1"/>
          </p:nvPr>
        </p:nvSpPr>
        <p:spPr>
          <a:xfrm>
            <a:off x="931024" y="2370469"/>
            <a:ext cx="10755007" cy="4351338"/>
          </a:xfrm>
        </p:spPr>
        <p:txBody>
          <a:bodyPr>
            <a:normAutofit/>
          </a:bodyPr>
          <a:lstStyle/>
          <a:p>
            <a:pPr marL="0" indent="0">
              <a:buNone/>
            </a:pPr>
            <a:r>
              <a:rPr lang="en-US" dirty="0">
                <a:latin typeface="Aptos" panose="020B0004020202020204" pitchFamily="34" charset="0"/>
              </a:rPr>
              <a:t>a)   386 + 12 = 402</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b)   762 = 987 – 225</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c)   405 – 60 = 345</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d)   816 = 672 + 145</a:t>
            </a:r>
          </a:p>
        </p:txBody>
      </p:sp>
      <p:sp>
        <p:nvSpPr>
          <p:cNvPr id="7" name="TextBox 6">
            <a:extLst>
              <a:ext uri="{FF2B5EF4-FFF2-40B4-BE49-F238E27FC236}">
                <a16:creationId xmlns:a16="http://schemas.microsoft.com/office/drawing/2014/main" id="{2D79EE6D-B957-0C60-7CAD-6AE1CB84B0E3}"/>
              </a:ext>
            </a:extLst>
          </p:cNvPr>
          <p:cNvSpPr txBox="1"/>
          <p:nvPr/>
        </p:nvSpPr>
        <p:spPr>
          <a:xfrm>
            <a:off x="762000" y="1511024"/>
            <a:ext cx="8338088" cy="523220"/>
          </a:xfrm>
          <a:prstGeom prst="rect">
            <a:avLst/>
          </a:prstGeom>
          <a:noFill/>
        </p:spPr>
        <p:txBody>
          <a:bodyPr wrap="square" rtlCol="0">
            <a:spAutoFit/>
          </a:bodyPr>
          <a:lstStyle/>
          <a:p>
            <a:r>
              <a:rPr lang="en-US" sz="2800">
                <a:latin typeface="Aptos" panose="020B0004020202020204" pitchFamily="34" charset="0"/>
              </a:rPr>
              <a:t>Which of these equations are true?</a:t>
            </a:r>
          </a:p>
        </p:txBody>
      </p:sp>
      <p:sp>
        <p:nvSpPr>
          <p:cNvPr id="2" name="Title 1">
            <a:extLst>
              <a:ext uri="{FF2B5EF4-FFF2-40B4-BE49-F238E27FC236}">
                <a16:creationId xmlns:a16="http://schemas.microsoft.com/office/drawing/2014/main" id="{601222C7-88B7-3508-E8B3-FBAE1B4FA94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8969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D98D5-A92B-A59B-B81C-EAE79DE5F9B6}"/>
            </a:ext>
          </a:extLst>
        </p:cNvPr>
        <p:cNvGrpSpPr/>
        <p:nvPr/>
      </p:nvGrpSpPr>
      <p:grpSpPr>
        <a:xfrm>
          <a:off x="0" y="0"/>
          <a:ext cx="0" cy="0"/>
          <a:chOff x="0" y="0"/>
          <a:chExt cx="0" cy="0"/>
        </a:xfrm>
      </p:grpSpPr>
      <p:pic>
        <p:nvPicPr>
          <p:cNvPr id="2052" name="Picture 4" descr="Square Outline Vector Art, Icons, and Graphics for Free Download">
            <a:extLst>
              <a:ext uri="{FF2B5EF4-FFF2-40B4-BE49-F238E27FC236}">
                <a16:creationId xmlns:a16="http://schemas.microsoft.com/office/drawing/2014/main" id="{F07B05D5-3906-228A-A661-ED3EB947F5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1178560" y="2055813"/>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Square Outline Vector Art, Icons, and Graphics for Free Download">
            <a:extLst>
              <a:ext uri="{FF2B5EF4-FFF2-40B4-BE49-F238E27FC236}">
                <a16:creationId xmlns:a16="http://schemas.microsoft.com/office/drawing/2014/main" id="{E6F92CEF-4B46-8A99-2442-198267E9FF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3119120" y="2055812"/>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Square Outline Vector Art, Icons, and Graphics for Free Download">
            <a:extLst>
              <a:ext uri="{FF2B5EF4-FFF2-40B4-BE49-F238E27FC236}">
                <a16:creationId xmlns:a16="http://schemas.microsoft.com/office/drawing/2014/main" id="{28C62148-2C42-0440-1AE1-50C51962E0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5059680" y="2055811"/>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quare Outline Vector Art, Icons, and Graphics for Free Download">
            <a:extLst>
              <a:ext uri="{FF2B5EF4-FFF2-40B4-BE49-F238E27FC236}">
                <a16:creationId xmlns:a16="http://schemas.microsoft.com/office/drawing/2014/main" id="{0DBA16C0-0F97-E8EC-D390-49AF7F507D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7000240" y="2090137"/>
            <a:ext cx="1720379" cy="17440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quare Outline Vector Art, Icons, and Graphics for Free Download">
            <a:extLst>
              <a:ext uri="{FF2B5EF4-FFF2-40B4-BE49-F238E27FC236}">
                <a16:creationId xmlns:a16="http://schemas.microsoft.com/office/drawing/2014/main" id="{D4CF2357-391B-2A99-2533-BD6B5E14D6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86" t="19107" r="18914" b="19257"/>
          <a:stretch>
            <a:fillRect/>
          </a:stretch>
        </p:blipFill>
        <p:spPr bwMode="auto">
          <a:xfrm>
            <a:off x="9064852" y="2055810"/>
            <a:ext cx="1720379" cy="174402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1">
            <a:extLst>
              <a:ext uri="{FF2B5EF4-FFF2-40B4-BE49-F238E27FC236}">
                <a16:creationId xmlns:a16="http://schemas.microsoft.com/office/drawing/2014/main" id="{948B8026-8F8E-DC6A-7ED4-49A5B435F2C2}"/>
              </a:ext>
            </a:extLst>
          </p:cNvPr>
          <p:cNvSpPr txBox="1">
            <a:spLocks/>
          </p:cNvSpPr>
          <p:nvPr/>
        </p:nvSpPr>
        <p:spPr>
          <a:xfrm>
            <a:off x="762000" y="1410963"/>
            <a:ext cx="10515600" cy="7847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Can you cut each shape in half in a different way?</a:t>
            </a:r>
          </a:p>
        </p:txBody>
      </p:sp>
      <p:sp>
        <p:nvSpPr>
          <p:cNvPr id="12" name="Title 1">
            <a:extLst>
              <a:ext uri="{FF2B5EF4-FFF2-40B4-BE49-F238E27FC236}">
                <a16:creationId xmlns:a16="http://schemas.microsoft.com/office/drawing/2014/main" id="{BEEC91A0-785C-85A6-198E-8BA580C8DEB2}"/>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3.1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8680490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DAE64-24EA-FA27-6064-43D1FEAF57A3}"/>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B45E5ED6-BB88-F707-2A04-16CA0E7A41B4}"/>
              </a:ext>
            </a:extLst>
          </p:cNvPr>
          <p:cNvSpPr>
            <a:spLocks noGrp="1"/>
          </p:cNvSpPr>
          <p:nvPr>
            <p:ph idx="1"/>
          </p:nvPr>
        </p:nvSpPr>
        <p:spPr>
          <a:xfrm>
            <a:off x="838200" y="1825625"/>
            <a:ext cx="10515600" cy="1209675"/>
          </a:xfrm>
        </p:spPr>
        <p:txBody>
          <a:bodyPr/>
          <a:lstStyle/>
          <a:p>
            <a:pPr marL="0" indent="0">
              <a:buNone/>
            </a:pPr>
            <a:r>
              <a:rPr lang="en-US" dirty="0">
                <a:latin typeface="Aptos" panose="020B0004020202020204" pitchFamily="34" charset="0"/>
              </a:rPr>
              <a:t>Write some multiplication and division sentences to describe this array.</a:t>
            </a:r>
          </a:p>
        </p:txBody>
      </p:sp>
      <p:pic>
        <p:nvPicPr>
          <p:cNvPr id="5" name="Picture 4" descr="A grid of white squares&#10;&#10;AI-generated content may be incorrect.">
            <a:extLst>
              <a:ext uri="{FF2B5EF4-FFF2-40B4-BE49-F238E27FC236}">
                <a16:creationId xmlns:a16="http://schemas.microsoft.com/office/drawing/2014/main" id="{4630FF88-090B-2342-8DBB-7CCD6924C92E}"/>
              </a:ext>
            </a:extLst>
          </p:cNvPr>
          <p:cNvPicPr>
            <a:picLocks noChangeAspect="1"/>
          </p:cNvPicPr>
          <p:nvPr/>
        </p:nvPicPr>
        <p:blipFill>
          <a:blip r:embed="rId3"/>
          <a:stretch>
            <a:fillRect/>
          </a:stretch>
        </p:blipFill>
        <p:spPr>
          <a:xfrm>
            <a:off x="970070" y="3062732"/>
            <a:ext cx="8167580" cy="2419350"/>
          </a:xfrm>
          <a:prstGeom prst="rect">
            <a:avLst/>
          </a:prstGeom>
        </p:spPr>
      </p:pic>
      <p:sp>
        <p:nvSpPr>
          <p:cNvPr id="2" name="Title 1">
            <a:extLst>
              <a:ext uri="{FF2B5EF4-FFF2-40B4-BE49-F238E27FC236}">
                <a16:creationId xmlns:a16="http://schemas.microsoft.com/office/drawing/2014/main" id="{86008EFC-FD48-4DE2-93ED-C8F82CCF164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53</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48828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CAE6-313B-B5CD-A49B-2F22BA61DDD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08E0C06-FA44-07C0-8BC8-0291CB084796}"/>
              </a:ext>
            </a:extLst>
          </p:cNvPr>
          <p:cNvSpPr txBox="1">
            <a:spLocks/>
          </p:cNvSpPr>
          <p:nvPr/>
        </p:nvSpPr>
        <p:spPr>
          <a:xfrm>
            <a:off x="838200" y="1690688"/>
            <a:ext cx="10591800" cy="35213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Aptos" panose="020B0004020202020204" pitchFamily="34" charset="0"/>
              </a:rPr>
              <a:t>Will thinks that if you halve one factor and double the other you get the same product.</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Is he correct? </a:t>
            </a:r>
          </a:p>
          <a:p>
            <a:pPr marL="0" indent="0">
              <a:buNone/>
            </a:pPr>
            <a:endParaRPr lang="en-GB" dirty="0">
              <a:latin typeface="Aptos" panose="020B0004020202020204" pitchFamily="34" charset="0"/>
            </a:endParaRPr>
          </a:p>
          <a:p>
            <a:pPr marL="0" indent="0">
              <a:buNone/>
            </a:pPr>
            <a:r>
              <a:rPr lang="en-GB" dirty="0">
                <a:latin typeface="Aptos" panose="020B0004020202020204" pitchFamily="34" charset="0"/>
              </a:rPr>
              <a:t>Justify your answer.</a:t>
            </a:r>
          </a:p>
        </p:txBody>
      </p:sp>
      <p:sp>
        <p:nvSpPr>
          <p:cNvPr id="2" name="Title 1">
            <a:extLst>
              <a:ext uri="{FF2B5EF4-FFF2-40B4-BE49-F238E27FC236}">
                <a16:creationId xmlns:a16="http://schemas.microsoft.com/office/drawing/2014/main" id="{A5C047BF-5E8A-DEDD-2466-5ED0D47DC11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54</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112888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041E-3150-08CB-E751-CC925C227A5E}"/>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C1A60835-C959-C63D-7E1F-CFC422720446}"/>
              </a:ext>
            </a:extLst>
          </p:cNvPr>
          <p:cNvSpPr>
            <a:spLocks noGrp="1"/>
          </p:cNvSpPr>
          <p:nvPr>
            <p:ph idx="1"/>
          </p:nvPr>
        </p:nvSpPr>
        <p:spPr>
          <a:xfrm>
            <a:off x="838200" y="1698019"/>
            <a:ext cx="10515600" cy="4943475"/>
          </a:xfrm>
        </p:spPr>
        <p:txBody>
          <a:bodyPr>
            <a:normAutofit/>
          </a:bodyPr>
          <a:lstStyle/>
          <a:p>
            <a:pPr marL="0" indent="0">
              <a:buNone/>
            </a:pPr>
            <a:r>
              <a:rPr lang="en-US" sz="2400" dirty="0">
                <a:latin typeface="Aptos" panose="020B0004020202020204" pitchFamily="34" charset="0"/>
              </a:rPr>
              <a:t>Start counting from zero, which numbers in the table would you say if you:</a:t>
            </a:r>
          </a:p>
          <a:p>
            <a:pPr marL="0" indent="0">
              <a:buNone/>
            </a:pPr>
            <a:endParaRPr lang="en-US" sz="2400" dirty="0">
              <a:latin typeface="Aptos" panose="020B0004020202020204" pitchFamily="34" charset="0"/>
            </a:endParaRPr>
          </a:p>
          <a:p>
            <a:pPr marL="457200" indent="-457200">
              <a:buAutoNum type="alphaLcParenR"/>
            </a:pPr>
            <a:r>
              <a:rPr lang="en-US" sz="2400" dirty="0">
                <a:latin typeface="Aptos" panose="020B0004020202020204" pitchFamily="34" charset="0"/>
              </a:rPr>
              <a:t>count in 2’s 		b)   count in 5’s 		c)  count in 10’s</a:t>
            </a:r>
          </a:p>
          <a:p>
            <a:pPr marL="457200" indent="-457200">
              <a:buAutoNum type="alphaLcParenR"/>
            </a:pPr>
            <a:endParaRPr lang="en-US" sz="2400" dirty="0">
              <a:latin typeface="Aptos" panose="020B0004020202020204" pitchFamily="34" charset="0"/>
            </a:endParaRPr>
          </a:p>
          <a:p>
            <a:pPr marL="457200" indent="-457200">
              <a:buAutoNum type="alphaLcParenR"/>
            </a:pPr>
            <a:endParaRPr lang="en-US" sz="2400" dirty="0">
              <a:latin typeface="Aptos" panose="020B0004020202020204" pitchFamily="34" charset="0"/>
            </a:endParaRPr>
          </a:p>
          <a:p>
            <a:pPr marL="457200" indent="-457200">
              <a:buAutoNum type="alphaLcParenR"/>
            </a:pPr>
            <a:endParaRPr lang="en-US" sz="2400" dirty="0">
              <a:latin typeface="Aptos" panose="020B0004020202020204" pitchFamily="34" charset="0"/>
            </a:endParaRPr>
          </a:p>
          <a:p>
            <a:pPr marL="457200" indent="-457200">
              <a:buAutoNum type="alphaLcParenR"/>
            </a:pPr>
            <a:endParaRPr lang="en-US" sz="2400" dirty="0">
              <a:latin typeface="Aptos" panose="020B0004020202020204" pitchFamily="34" charset="0"/>
            </a:endParaRPr>
          </a:p>
          <a:p>
            <a:pPr marL="457200" indent="-457200">
              <a:buAutoNum type="alphaLcParenR"/>
            </a:pPr>
            <a:endParaRPr lang="en-US" sz="2400" dirty="0">
              <a:latin typeface="Aptos" panose="020B0004020202020204" pitchFamily="34" charset="0"/>
            </a:endParaRPr>
          </a:p>
          <a:p>
            <a:pPr marL="0" indent="0">
              <a:buNone/>
            </a:pPr>
            <a:r>
              <a:rPr lang="en-US" sz="2400" dirty="0">
                <a:latin typeface="Aptos" panose="020B0004020202020204" pitchFamily="34" charset="0"/>
              </a:rPr>
              <a:t>What do you notice about the numbers you don’t say?</a:t>
            </a:r>
            <a:endParaRPr lang="en-US" dirty="0">
              <a:latin typeface="Aptos" panose="020B0004020202020204" pitchFamily="34" charset="0"/>
            </a:endParaRPr>
          </a:p>
        </p:txBody>
      </p:sp>
      <p:pic>
        <p:nvPicPr>
          <p:cNvPr id="3" name="Picture 2" descr="A white rectangular grid with black numbers&#10;&#10;AI-generated content may be incorrect.">
            <a:extLst>
              <a:ext uri="{FF2B5EF4-FFF2-40B4-BE49-F238E27FC236}">
                <a16:creationId xmlns:a16="http://schemas.microsoft.com/office/drawing/2014/main" id="{F3DAEC63-137C-683E-70DF-2A0CF4E3D29E}"/>
              </a:ext>
            </a:extLst>
          </p:cNvPr>
          <p:cNvPicPr>
            <a:picLocks noChangeAspect="1"/>
          </p:cNvPicPr>
          <p:nvPr/>
        </p:nvPicPr>
        <p:blipFill>
          <a:blip r:embed="rId3"/>
          <a:stretch>
            <a:fillRect/>
          </a:stretch>
        </p:blipFill>
        <p:spPr>
          <a:xfrm>
            <a:off x="1733549" y="3112900"/>
            <a:ext cx="8225097" cy="2113712"/>
          </a:xfrm>
          <a:prstGeom prst="rect">
            <a:avLst/>
          </a:prstGeom>
        </p:spPr>
      </p:pic>
      <p:sp>
        <p:nvSpPr>
          <p:cNvPr id="4" name="Title 1">
            <a:extLst>
              <a:ext uri="{FF2B5EF4-FFF2-40B4-BE49-F238E27FC236}">
                <a16:creationId xmlns:a16="http://schemas.microsoft.com/office/drawing/2014/main" id="{8F75EB5E-3C70-1B27-A287-9AA1E5773A7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55</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1217444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B14B4-D478-AD8F-E756-85CFF4669615}"/>
            </a:ext>
          </a:extLst>
        </p:cNvPr>
        <p:cNvGrpSpPr/>
        <p:nvPr/>
      </p:nvGrpSpPr>
      <p:grpSpPr>
        <a:xfrm>
          <a:off x="0" y="0"/>
          <a:ext cx="0" cy="0"/>
          <a:chOff x="0" y="0"/>
          <a:chExt cx="0" cy="0"/>
        </a:xfrm>
      </p:grpSpPr>
      <p:sp>
        <p:nvSpPr>
          <p:cNvPr id="48" name="Content Placeholder 5">
            <a:extLst>
              <a:ext uri="{FF2B5EF4-FFF2-40B4-BE49-F238E27FC236}">
                <a16:creationId xmlns:a16="http://schemas.microsoft.com/office/drawing/2014/main" id="{9BD14B84-D4E4-1E15-755B-F1C30B0A75B3}"/>
              </a:ext>
            </a:extLst>
          </p:cNvPr>
          <p:cNvSpPr>
            <a:spLocks noGrp="1"/>
          </p:cNvSpPr>
          <p:nvPr>
            <p:ph idx="1"/>
          </p:nvPr>
        </p:nvSpPr>
        <p:spPr>
          <a:xfrm>
            <a:off x="838200" y="1584607"/>
            <a:ext cx="10515600" cy="4351338"/>
          </a:xfrm>
        </p:spPr>
        <p:txBody>
          <a:bodyPr/>
          <a:lstStyle/>
          <a:p>
            <a:pPr marL="0" indent="0">
              <a:buNone/>
            </a:pPr>
            <a:r>
              <a:rPr lang="en-GB" dirty="0">
                <a:latin typeface="Aptos" panose="020B0004020202020204" pitchFamily="34" charset="0"/>
              </a:rPr>
              <a:t>Write three number sentences that are shown in this bar model.</a:t>
            </a:r>
          </a:p>
          <a:p>
            <a:pPr marL="0" indent="0">
              <a:buNone/>
            </a:pPr>
            <a:r>
              <a:rPr lang="en-GB" dirty="0">
                <a:latin typeface="Aptos" panose="020B0004020202020204" pitchFamily="34" charset="0"/>
              </a:rPr>
              <a:t>What might each cube be worth?</a:t>
            </a:r>
          </a:p>
          <a:p>
            <a:pPr marL="0" indent="0">
              <a:buNone/>
            </a:pPr>
            <a:endParaRPr lang="en-US" dirty="0">
              <a:latin typeface="Aptos" panose="020B0004020202020204" pitchFamily="34" charset="0"/>
            </a:endParaRPr>
          </a:p>
        </p:txBody>
      </p:sp>
      <p:sp>
        <p:nvSpPr>
          <p:cNvPr id="49" name="Rectangle 48">
            <a:extLst>
              <a:ext uri="{FF2B5EF4-FFF2-40B4-BE49-F238E27FC236}">
                <a16:creationId xmlns:a16="http://schemas.microsoft.com/office/drawing/2014/main" id="{878BCAE2-AE5F-AA78-8012-42065FFB240D}"/>
              </a:ext>
            </a:extLst>
          </p:cNvPr>
          <p:cNvSpPr/>
          <p:nvPr/>
        </p:nvSpPr>
        <p:spPr>
          <a:xfrm>
            <a:off x="838200" y="2689051"/>
            <a:ext cx="9539404" cy="16234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F9161A96-FDFD-23B1-F6DC-C3245F996904}"/>
              </a:ext>
            </a:extLst>
          </p:cNvPr>
          <p:cNvSpPr/>
          <p:nvPr/>
        </p:nvSpPr>
        <p:spPr>
          <a:xfrm>
            <a:off x="838200" y="4312499"/>
            <a:ext cx="3179801" cy="13192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4402FFF-B5DD-84D7-DDF1-616C5AA146FD}"/>
              </a:ext>
            </a:extLst>
          </p:cNvPr>
          <p:cNvSpPr/>
          <p:nvPr/>
        </p:nvSpPr>
        <p:spPr>
          <a:xfrm>
            <a:off x="4018001" y="4312499"/>
            <a:ext cx="3179801" cy="13192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B5E609AD-269E-9C3F-705E-A69033A047B2}"/>
              </a:ext>
            </a:extLst>
          </p:cNvPr>
          <p:cNvSpPr/>
          <p:nvPr/>
        </p:nvSpPr>
        <p:spPr>
          <a:xfrm>
            <a:off x="7197802" y="4312499"/>
            <a:ext cx="3179801" cy="13192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ube 52">
            <a:extLst>
              <a:ext uri="{FF2B5EF4-FFF2-40B4-BE49-F238E27FC236}">
                <a16:creationId xmlns:a16="http://schemas.microsoft.com/office/drawing/2014/main" id="{8667659D-6E0D-4473-E289-738D8F7733A8}"/>
              </a:ext>
            </a:extLst>
          </p:cNvPr>
          <p:cNvSpPr/>
          <p:nvPr/>
        </p:nvSpPr>
        <p:spPr>
          <a:xfrm>
            <a:off x="3568713"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Cube 53">
            <a:extLst>
              <a:ext uri="{FF2B5EF4-FFF2-40B4-BE49-F238E27FC236}">
                <a16:creationId xmlns:a16="http://schemas.microsoft.com/office/drawing/2014/main" id="{B31F81AC-6A40-C170-1A6F-566E77A3EEE4}"/>
              </a:ext>
            </a:extLst>
          </p:cNvPr>
          <p:cNvSpPr/>
          <p:nvPr/>
        </p:nvSpPr>
        <p:spPr>
          <a:xfrm>
            <a:off x="4110991"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ube 54">
            <a:extLst>
              <a:ext uri="{FF2B5EF4-FFF2-40B4-BE49-F238E27FC236}">
                <a16:creationId xmlns:a16="http://schemas.microsoft.com/office/drawing/2014/main" id="{853C4F6B-5375-C5A9-02A1-DC8FED0273C7}"/>
              </a:ext>
            </a:extLst>
          </p:cNvPr>
          <p:cNvSpPr/>
          <p:nvPr/>
        </p:nvSpPr>
        <p:spPr>
          <a:xfrm>
            <a:off x="4653269"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Cube 55">
            <a:extLst>
              <a:ext uri="{FF2B5EF4-FFF2-40B4-BE49-F238E27FC236}">
                <a16:creationId xmlns:a16="http://schemas.microsoft.com/office/drawing/2014/main" id="{B94D657A-F852-73BA-D104-D82C9471B700}"/>
              </a:ext>
            </a:extLst>
          </p:cNvPr>
          <p:cNvSpPr/>
          <p:nvPr/>
        </p:nvSpPr>
        <p:spPr>
          <a:xfrm>
            <a:off x="5195547"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Cube 56">
            <a:extLst>
              <a:ext uri="{FF2B5EF4-FFF2-40B4-BE49-F238E27FC236}">
                <a16:creationId xmlns:a16="http://schemas.microsoft.com/office/drawing/2014/main" id="{33EC2A86-2C75-6A97-FF59-BB8F9BA5C67B}"/>
              </a:ext>
            </a:extLst>
          </p:cNvPr>
          <p:cNvSpPr/>
          <p:nvPr/>
        </p:nvSpPr>
        <p:spPr>
          <a:xfrm>
            <a:off x="5737825"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Cube 57">
            <a:extLst>
              <a:ext uri="{FF2B5EF4-FFF2-40B4-BE49-F238E27FC236}">
                <a16:creationId xmlns:a16="http://schemas.microsoft.com/office/drawing/2014/main" id="{08A63409-B79C-1224-1CEC-64377D722E71}"/>
              </a:ext>
            </a:extLst>
          </p:cNvPr>
          <p:cNvSpPr/>
          <p:nvPr/>
        </p:nvSpPr>
        <p:spPr>
          <a:xfrm>
            <a:off x="6280103"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ube 58">
            <a:extLst>
              <a:ext uri="{FF2B5EF4-FFF2-40B4-BE49-F238E27FC236}">
                <a16:creationId xmlns:a16="http://schemas.microsoft.com/office/drawing/2014/main" id="{B509F906-CD9E-FB3B-B3B0-BFFEDEA6CA02}"/>
              </a:ext>
            </a:extLst>
          </p:cNvPr>
          <p:cNvSpPr/>
          <p:nvPr/>
        </p:nvSpPr>
        <p:spPr>
          <a:xfrm>
            <a:off x="6822381"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Cube 59">
            <a:extLst>
              <a:ext uri="{FF2B5EF4-FFF2-40B4-BE49-F238E27FC236}">
                <a16:creationId xmlns:a16="http://schemas.microsoft.com/office/drawing/2014/main" id="{698C3D2A-B5E0-00AD-8C61-9D7E046CAC82}"/>
              </a:ext>
            </a:extLst>
          </p:cNvPr>
          <p:cNvSpPr/>
          <p:nvPr/>
        </p:nvSpPr>
        <p:spPr>
          <a:xfrm>
            <a:off x="7364659"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ube 60">
            <a:extLst>
              <a:ext uri="{FF2B5EF4-FFF2-40B4-BE49-F238E27FC236}">
                <a16:creationId xmlns:a16="http://schemas.microsoft.com/office/drawing/2014/main" id="{2EED9F4B-D0C4-7097-D08E-7B8067856490}"/>
              </a:ext>
            </a:extLst>
          </p:cNvPr>
          <p:cNvSpPr/>
          <p:nvPr/>
        </p:nvSpPr>
        <p:spPr>
          <a:xfrm>
            <a:off x="7906937" y="2944854"/>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Cube 61">
            <a:extLst>
              <a:ext uri="{FF2B5EF4-FFF2-40B4-BE49-F238E27FC236}">
                <a16:creationId xmlns:a16="http://schemas.microsoft.com/office/drawing/2014/main" id="{FA3806C3-BE12-4A36-6101-E562BE6881E3}"/>
              </a:ext>
            </a:extLst>
          </p:cNvPr>
          <p:cNvSpPr/>
          <p:nvPr/>
        </p:nvSpPr>
        <p:spPr>
          <a:xfrm>
            <a:off x="3568713"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ube 62">
            <a:extLst>
              <a:ext uri="{FF2B5EF4-FFF2-40B4-BE49-F238E27FC236}">
                <a16:creationId xmlns:a16="http://schemas.microsoft.com/office/drawing/2014/main" id="{5A116732-4A7D-B9D7-61C5-3830CA227836}"/>
              </a:ext>
            </a:extLst>
          </p:cNvPr>
          <p:cNvSpPr/>
          <p:nvPr/>
        </p:nvSpPr>
        <p:spPr>
          <a:xfrm>
            <a:off x="4110991"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Cube 63">
            <a:extLst>
              <a:ext uri="{FF2B5EF4-FFF2-40B4-BE49-F238E27FC236}">
                <a16:creationId xmlns:a16="http://schemas.microsoft.com/office/drawing/2014/main" id="{BC6DD8E4-E0A5-0E12-9483-0A96D14516E8}"/>
              </a:ext>
            </a:extLst>
          </p:cNvPr>
          <p:cNvSpPr/>
          <p:nvPr/>
        </p:nvSpPr>
        <p:spPr>
          <a:xfrm>
            <a:off x="4653269"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Cube 64">
            <a:extLst>
              <a:ext uri="{FF2B5EF4-FFF2-40B4-BE49-F238E27FC236}">
                <a16:creationId xmlns:a16="http://schemas.microsoft.com/office/drawing/2014/main" id="{6B160195-5144-1C47-97B8-AD424A7B2E78}"/>
              </a:ext>
            </a:extLst>
          </p:cNvPr>
          <p:cNvSpPr/>
          <p:nvPr/>
        </p:nvSpPr>
        <p:spPr>
          <a:xfrm>
            <a:off x="5195547"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Cube 65">
            <a:extLst>
              <a:ext uri="{FF2B5EF4-FFF2-40B4-BE49-F238E27FC236}">
                <a16:creationId xmlns:a16="http://schemas.microsoft.com/office/drawing/2014/main" id="{E98B3276-FC54-0C78-6F38-68E79E12DFE3}"/>
              </a:ext>
            </a:extLst>
          </p:cNvPr>
          <p:cNvSpPr/>
          <p:nvPr/>
        </p:nvSpPr>
        <p:spPr>
          <a:xfrm>
            <a:off x="5737825"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Cube 66">
            <a:extLst>
              <a:ext uri="{FF2B5EF4-FFF2-40B4-BE49-F238E27FC236}">
                <a16:creationId xmlns:a16="http://schemas.microsoft.com/office/drawing/2014/main" id="{3DC19DBE-FF68-836C-0BC6-BD6C158893BA}"/>
              </a:ext>
            </a:extLst>
          </p:cNvPr>
          <p:cNvSpPr/>
          <p:nvPr/>
        </p:nvSpPr>
        <p:spPr>
          <a:xfrm>
            <a:off x="6280103"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ube 67">
            <a:extLst>
              <a:ext uri="{FF2B5EF4-FFF2-40B4-BE49-F238E27FC236}">
                <a16:creationId xmlns:a16="http://schemas.microsoft.com/office/drawing/2014/main" id="{BF835AB0-31EF-DFD1-FF1D-CB4197E2BA66}"/>
              </a:ext>
            </a:extLst>
          </p:cNvPr>
          <p:cNvSpPr/>
          <p:nvPr/>
        </p:nvSpPr>
        <p:spPr>
          <a:xfrm>
            <a:off x="6822381"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Cube 68">
            <a:extLst>
              <a:ext uri="{FF2B5EF4-FFF2-40B4-BE49-F238E27FC236}">
                <a16:creationId xmlns:a16="http://schemas.microsoft.com/office/drawing/2014/main" id="{D88C36A6-0998-9A62-96A7-96A08E98E417}"/>
              </a:ext>
            </a:extLst>
          </p:cNvPr>
          <p:cNvSpPr/>
          <p:nvPr/>
        </p:nvSpPr>
        <p:spPr>
          <a:xfrm>
            <a:off x="7364659"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Cube 69">
            <a:extLst>
              <a:ext uri="{FF2B5EF4-FFF2-40B4-BE49-F238E27FC236}">
                <a16:creationId xmlns:a16="http://schemas.microsoft.com/office/drawing/2014/main" id="{352555B8-5F41-27E2-F97B-692AFACA50F1}"/>
              </a:ext>
            </a:extLst>
          </p:cNvPr>
          <p:cNvSpPr/>
          <p:nvPr/>
        </p:nvSpPr>
        <p:spPr>
          <a:xfrm>
            <a:off x="7906937" y="3529079"/>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Cube 70">
            <a:extLst>
              <a:ext uri="{FF2B5EF4-FFF2-40B4-BE49-F238E27FC236}">
                <a16:creationId xmlns:a16="http://schemas.microsoft.com/office/drawing/2014/main" id="{B11F2D1D-AF92-0946-AAC5-3019A7BDB488}"/>
              </a:ext>
            </a:extLst>
          </p:cNvPr>
          <p:cNvSpPr/>
          <p:nvPr/>
        </p:nvSpPr>
        <p:spPr>
          <a:xfrm>
            <a:off x="1661179"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Cube 71">
            <a:extLst>
              <a:ext uri="{FF2B5EF4-FFF2-40B4-BE49-F238E27FC236}">
                <a16:creationId xmlns:a16="http://schemas.microsoft.com/office/drawing/2014/main" id="{3D0DD188-0CE3-E44B-2E04-112773768960}"/>
              </a:ext>
            </a:extLst>
          </p:cNvPr>
          <p:cNvSpPr/>
          <p:nvPr/>
        </p:nvSpPr>
        <p:spPr>
          <a:xfrm>
            <a:off x="2203457"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Cube 72">
            <a:extLst>
              <a:ext uri="{FF2B5EF4-FFF2-40B4-BE49-F238E27FC236}">
                <a16:creationId xmlns:a16="http://schemas.microsoft.com/office/drawing/2014/main" id="{60AAAFF7-84AF-8469-DD1F-BCAC674D2096}"/>
              </a:ext>
            </a:extLst>
          </p:cNvPr>
          <p:cNvSpPr/>
          <p:nvPr/>
        </p:nvSpPr>
        <p:spPr>
          <a:xfrm>
            <a:off x="2745735"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Cube 73">
            <a:extLst>
              <a:ext uri="{FF2B5EF4-FFF2-40B4-BE49-F238E27FC236}">
                <a16:creationId xmlns:a16="http://schemas.microsoft.com/office/drawing/2014/main" id="{321294E7-8268-3CE4-AEAD-1C8B6D0F5196}"/>
              </a:ext>
            </a:extLst>
          </p:cNvPr>
          <p:cNvSpPr/>
          <p:nvPr/>
        </p:nvSpPr>
        <p:spPr>
          <a:xfrm>
            <a:off x="1661179"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Cube 74">
            <a:extLst>
              <a:ext uri="{FF2B5EF4-FFF2-40B4-BE49-F238E27FC236}">
                <a16:creationId xmlns:a16="http://schemas.microsoft.com/office/drawing/2014/main" id="{0553AF81-709F-3EAC-7666-40E8D5AA15DF}"/>
              </a:ext>
            </a:extLst>
          </p:cNvPr>
          <p:cNvSpPr/>
          <p:nvPr/>
        </p:nvSpPr>
        <p:spPr>
          <a:xfrm>
            <a:off x="2203457"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Cube 75">
            <a:extLst>
              <a:ext uri="{FF2B5EF4-FFF2-40B4-BE49-F238E27FC236}">
                <a16:creationId xmlns:a16="http://schemas.microsoft.com/office/drawing/2014/main" id="{0BBDA7ED-68F3-ABAE-7B88-E0E859DA86B6}"/>
              </a:ext>
            </a:extLst>
          </p:cNvPr>
          <p:cNvSpPr/>
          <p:nvPr/>
        </p:nvSpPr>
        <p:spPr>
          <a:xfrm>
            <a:off x="2745735"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Cube 76">
            <a:extLst>
              <a:ext uri="{FF2B5EF4-FFF2-40B4-BE49-F238E27FC236}">
                <a16:creationId xmlns:a16="http://schemas.microsoft.com/office/drawing/2014/main" id="{0D15C03A-493B-A389-FE5B-5917A8BFDD31}"/>
              </a:ext>
            </a:extLst>
          </p:cNvPr>
          <p:cNvSpPr/>
          <p:nvPr/>
        </p:nvSpPr>
        <p:spPr>
          <a:xfrm>
            <a:off x="4840979"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Cube 77">
            <a:extLst>
              <a:ext uri="{FF2B5EF4-FFF2-40B4-BE49-F238E27FC236}">
                <a16:creationId xmlns:a16="http://schemas.microsoft.com/office/drawing/2014/main" id="{436E331B-660D-1D13-6817-5EA353E50865}"/>
              </a:ext>
            </a:extLst>
          </p:cNvPr>
          <p:cNvSpPr/>
          <p:nvPr/>
        </p:nvSpPr>
        <p:spPr>
          <a:xfrm>
            <a:off x="5383257"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Cube 78">
            <a:extLst>
              <a:ext uri="{FF2B5EF4-FFF2-40B4-BE49-F238E27FC236}">
                <a16:creationId xmlns:a16="http://schemas.microsoft.com/office/drawing/2014/main" id="{2C64029C-2E66-7897-E56A-93925562CF32}"/>
              </a:ext>
            </a:extLst>
          </p:cNvPr>
          <p:cNvSpPr/>
          <p:nvPr/>
        </p:nvSpPr>
        <p:spPr>
          <a:xfrm>
            <a:off x="5925535" y="443363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Cube 79">
            <a:extLst>
              <a:ext uri="{FF2B5EF4-FFF2-40B4-BE49-F238E27FC236}">
                <a16:creationId xmlns:a16="http://schemas.microsoft.com/office/drawing/2014/main" id="{6E7F272C-C46B-C713-1B55-6713F6DD2138}"/>
              </a:ext>
            </a:extLst>
          </p:cNvPr>
          <p:cNvSpPr/>
          <p:nvPr/>
        </p:nvSpPr>
        <p:spPr>
          <a:xfrm>
            <a:off x="4840979"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Cube 80">
            <a:extLst>
              <a:ext uri="{FF2B5EF4-FFF2-40B4-BE49-F238E27FC236}">
                <a16:creationId xmlns:a16="http://schemas.microsoft.com/office/drawing/2014/main" id="{F7E5BFF2-5AE7-7493-3ABC-A3C71AA6EBA2}"/>
              </a:ext>
            </a:extLst>
          </p:cNvPr>
          <p:cNvSpPr/>
          <p:nvPr/>
        </p:nvSpPr>
        <p:spPr>
          <a:xfrm>
            <a:off x="5383257"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Cube 81">
            <a:extLst>
              <a:ext uri="{FF2B5EF4-FFF2-40B4-BE49-F238E27FC236}">
                <a16:creationId xmlns:a16="http://schemas.microsoft.com/office/drawing/2014/main" id="{34D40B60-47C7-A5D0-7333-0065E43CF87D}"/>
              </a:ext>
            </a:extLst>
          </p:cNvPr>
          <p:cNvSpPr/>
          <p:nvPr/>
        </p:nvSpPr>
        <p:spPr>
          <a:xfrm>
            <a:off x="5925535" y="501785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Cube 82">
            <a:extLst>
              <a:ext uri="{FF2B5EF4-FFF2-40B4-BE49-F238E27FC236}">
                <a16:creationId xmlns:a16="http://schemas.microsoft.com/office/drawing/2014/main" id="{3DE85D27-80BD-D5AE-AA83-F5FDA2E0D26C}"/>
              </a:ext>
            </a:extLst>
          </p:cNvPr>
          <p:cNvSpPr/>
          <p:nvPr/>
        </p:nvSpPr>
        <p:spPr>
          <a:xfrm>
            <a:off x="8113770" y="443648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Cube 83">
            <a:extLst>
              <a:ext uri="{FF2B5EF4-FFF2-40B4-BE49-F238E27FC236}">
                <a16:creationId xmlns:a16="http://schemas.microsoft.com/office/drawing/2014/main" id="{B3672F2B-FEB6-8EC0-8B22-C1A2B16B39A5}"/>
              </a:ext>
            </a:extLst>
          </p:cNvPr>
          <p:cNvSpPr/>
          <p:nvPr/>
        </p:nvSpPr>
        <p:spPr>
          <a:xfrm>
            <a:off x="8656048" y="443648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Cube 84">
            <a:extLst>
              <a:ext uri="{FF2B5EF4-FFF2-40B4-BE49-F238E27FC236}">
                <a16:creationId xmlns:a16="http://schemas.microsoft.com/office/drawing/2014/main" id="{7F76DDCC-4FCC-0176-CC21-6F66B0DC9D60}"/>
              </a:ext>
            </a:extLst>
          </p:cNvPr>
          <p:cNvSpPr/>
          <p:nvPr/>
        </p:nvSpPr>
        <p:spPr>
          <a:xfrm>
            <a:off x="9198326" y="4436486"/>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ube 85">
            <a:extLst>
              <a:ext uri="{FF2B5EF4-FFF2-40B4-BE49-F238E27FC236}">
                <a16:creationId xmlns:a16="http://schemas.microsoft.com/office/drawing/2014/main" id="{77910775-74CD-4B5C-8E54-AE460F42BB74}"/>
              </a:ext>
            </a:extLst>
          </p:cNvPr>
          <p:cNvSpPr/>
          <p:nvPr/>
        </p:nvSpPr>
        <p:spPr>
          <a:xfrm>
            <a:off x="8113770" y="502071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Cube 86">
            <a:extLst>
              <a:ext uri="{FF2B5EF4-FFF2-40B4-BE49-F238E27FC236}">
                <a16:creationId xmlns:a16="http://schemas.microsoft.com/office/drawing/2014/main" id="{54DDB165-8F54-F5BF-C590-D26409AF9644}"/>
              </a:ext>
            </a:extLst>
          </p:cNvPr>
          <p:cNvSpPr/>
          <p:nvPr/>
        </p:nvSpPr>
        <p:spPr>
          <a:xfrm>
            <a:off x="8656048" y="502071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ube 87">
            <a:extLst>
              <a:ext uri="{FF2B5EF4-FFF2-40B4-BE49-F238E27FC236}">
                <a16:creationId xmlns:a16="http://schemas.microsoft.com/office/drawing/2014/main" id="{472D5171-2271-1F44-2BEC-56F739F18BF1}"/>
              </a:ext>
            </a:extLst>
          </p:cNvPr>
          <p:cNvSpPr/>
          <p:nvPr/>
        </p:nvSpPr>
        <p:spPr>
          <a:xfrm>
            <a:off x="9198326" y="5020711"/>
            <a:ext cx="449288" cy="449288"/>
          </a:xfrm>
          <a:prstGeom prst="cube">
            <a:avLst/>
          </a:prstGeom>
          <a:solidFill>
            <a:schemeClr val="bg1">
              <a:lumMod val="95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A16003-D184-C3DA-71DA-48E4A41C9BC7}"/>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56</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9655174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7D68-BE58-3549-32B9-B847E0A52E58}"/>
            </a:ext>
          </a:extLst>
        </p:cNvPr>
        <p:cNvGrpSpPr/>
        <p:nvPr/>
      </p:nvGrpSpPr>
      <p:grpSpPr>
        <a:xfrm>
          <a:off x="0" y="0"/>
          <a:ext cx="0" cy="0"/>
          <a:chOff x="0" y="0"/>
          <a:chExt cx="0" cy="0"/>
        </a:xfrm>
      </p:grpSpPr>
      <p:pic>
        <p:nvPicPr>
          <p:cNvPr id="8" name="Content Placeholder 3" descr="A red and yellow hexagon&#10;&#10;AI-generated content may be incorrect.">
            <a:extLst>
              <a:ext uri="{FF2B5EF4-FFF2-40B4-BE49-F238E27FC236}">
                <a16:creationId xmlns:a16="http://schemas.microsoft.com/office/drawing/2014/main" id="{D8DE8F9D-E27E-819E-B7CB-74263743AA77}"/>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aturation sat="0"/>
                    </a14:imgEffect>
                    <a14:imgEffect>
                      <a14:brightnessContrast contrast="20000"/>
                    </a14:imgEffect>
                  </a14:imgLayer>
                </a14:imgProps>
              </a:ext>
            </a:extLst>
          </a:blip>
          <a:srcRect l="8532" t="8238" r="12854"/>
          <a:stretch>
            <a:fillRect/>
          </a:stretch>
        </p:blipFill>
        <p:spPr>
          <a:xfrm>
            <a:off x="6874765" y="1057074"/>
            <a:ext cx="4914899" cy="4406547"/>
          </a:xfrm>
        </p:spPr>
      </p:pic>
      <p:sp>
        <p:nvSpPr>
          <p:cNvPr id="9" name="TextBox 8">
            <a:extLst>
              <a:ext uri="{FF2B5EF4-FFF2-40B4-BE49-F238E27FC236}">
                <a16:creationId xmlns:a16="http://schemas.microsoft.com/office/drawing/2014/main" id="{5244E57F-177E-9A64-30B7-F55B86569031}"/>
              </a:ext>
            </a:extLst>
          </p:cNvPr>
          <p:cNvSpPr txBox="1"/>
          <p:nvPr/>
        </p:nvSpPr>
        <p:spPr>
          <a:xfrm>
            <a:off x="838200" y="1690688"/>
            <a:ext cx="5690616" cy="1569660"/>
          </a:xfrm>
          <a:prstGeom prst="rect">
            <a:avLst/>
          </a:prstGeom>
          <a:noFill/>
        </p:spPr>
        <p:txBody>
          <a:bodyPr wrap="square" rtlCol="0">
            <a:spAutoFit/>
          </a:bodyPr>
          <a:lstStyle/>
          <a:p>
            <a:r>
              <a:rPr lang="en-US" sz="3200" dirty="0">
                <a:latin typeface="Aptos" panose="020B0004020202020204" pitchFamily="34" charset="0"/>
              </a:rPr>
              <a:t>Write a question and answer to match the diagram.</a:t>
            </a:r>
          </a:p>
          <a:p>
            <a:endParaRPr lang="en-US" sz="3200" dirty="0">
              <a:latin typeface="Aptos" panose="020B0004020202020204" pitchFamily="34" charset="0"/>
            </a:endParaRPr>
          </a:p>
        </p:txBody>
      </p:sp>
      <p:sp>
        <p:nvSpPr>
          <p:cNvPr id="2" name="Title 1">
            <a:extLst>
              <a:ext uri="{FF2B5EF4-FFF2-40B4-BE49-F238E27FC236}">
                <a16:creationId xmlns:a16="http://schemas.microsoft.com/office/drawing/2014/main" id="{6ABCA2F1-7E6C-507B-921E-85A6273578F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57</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1271265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2D7C8-FE0A-4CCB-6BAA-44A1D62DED1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CB35E68-A4D9-1611-68C1-D38224BBAD9F}"/>
              </a:ext>
            </a:extLst>
          </p:cNvPr>
          <p:cNvSpPr txBox="1"/>
          <p:nvPr/>
        </p:nvSpPr>
        <p:spPr>
          <a:xfrm>
            <a:off x="723899" y="1698019"/>
            <a:ext cx="6060939" cy="2554545"/>
          </a:xfrm>
          <a:prstGeom prst="rect">
            <a:avLst/>
          </a:prstGeom>
          <a:noFill/>
        </p:spPr>
        <p:txBody>
          <a:bodyPr wrap="square" rtlCol="0">
            <a:spAutoFit/>
          </a:bodyPr>
          <a:lstStyle/>
          <a:p>
            <a:r>
              <a:rPr lang="en-US" sz="3200" dirty="0">
                <a:latin typeface="Aptos" panose="020B0004020202020204" pitchFamily="34" charset="0"/>
              </a:rPr>
              <a:t>Here are two partially drawn number lines.</a:t>
            </a:r>
          </a:p>
          <a:p>
            <a:endParaRPr lang="en-US" sz="3200" dirty="0">
              <a:latin typeface="Aptos" panose="020B0004020202020204" pitchFamily="34" charset="0"/>
            </a:endParaRPr>
          </a:p>
          <a:p>
            <a:r>
              <a:rPr lang="en-US" sz="3200" dirty="0">
                <a:latin typeface="Aptos" panose="020B0004020202020204" pitchFamily="34" charset="0"/>
              </a:rPr>
              <a:t>If both number lines were completed to 1, which is longer?</a:t>
            </a:r>
          </a:p>
        </p:txBody>
      </p:sp>
      <p:cxnSp>
        <p:nvCxnSpPr>
          <p:cNvPr id="5" name="Straight Connector 4">
            <a:extLst>
              <a:ext uri="{FF2B5EF4-FFF2-40B4-BE49-F238E27FC236}">
                <a16:creationId xmlns:a16="http://schemas.microsoft.com/office/drawing/2014/main" id="{134E79F6-7079-0271-15B9-D5E0583F5BC9}"/>
              </a:ext>
            </a:extLst>
          </p:cNvPr>
          <p:cNvCxnSpPr>
            <a:cxnSpLocks/>
          </p:cNvCxnSpPr>
          <p:nvPr/>
        </p:nvCxnSpPr>
        <p:spPr>
          <a:xfrm>
            <a:off x="7677150" y="1899032"/>
            <a:ext cx="379095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E648A5F1-B0BE-BF21-9489-217088ED5B18}"/>
              </a:ext>
            </a:extLst>
          </p:cNvPr>
          <p:cNvCxnSpPr>
            <a:cxnSpLocks/>
          </p:cNvCxnSpPr>
          <p:nvPr/>
        </p:nvCxnSpPr>
        <p:spPr>
          <a:xfrm flipV="1">
            <a:off x="7677150" y="1899032"/>
            <a:ext cx="0" cy="290945"/>
          </a:xfrm>
          <a:prstGeom prst="line">
            <a:avLst/>
          </a:prstGeom>
          <a:ln w="38100"/>
        </p:spPr>
        <p:style>
          <a:lnRef idx="2">
            <a:schemeClr val="dk1"/>
          </a:lnRef>
          <a:fillRef idx="0">
            <a:schemeClr val="dk1"/>
          </a:fillRef>
          <a:effectRef idx="1">
            <a:schemeClr val="dk1"/>
          </a:effectRef>
          <a:fontRef idx="minor">
            <a:schemeClr val="tx1"/>
          </a:fontRef>
        </p:style>
      </p:cxnSp>
      <p:cxnSp>
        <p:nvCxnSpPr>
          <p:cNvPr id="7" name="Straight Connector 6">
            <a:extLst>
              <a:ext uri="{FF2B5EF4-FFF2-40B4-BE49-F238E27FC236}">
                <a16:creationId xmlns:a16="http://schemas.microsoft.com/office/drawing/2014/main" id="{258A8E40-69A6-F468-B41C-D0D319AA23C7}"/>
              </a:ext>
            </a:extLst>
          </p:cNvPr>
          <p:cNvCxnSpPr>
            <a:cxnSpLocks/>
          </p:cNvCxnSpPr>
          <p:nvPr/>
        </p:nvCxnSpPr>
        <p:spPr>
          <a:xfrm flipV="1">
            <a:off x="11443855" y="1914042"/>
            <a:ext cx="0" cy="290945"/>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783DEF56-EB09-245E-D6D6-5057D1B5F6EA}"/>
              </a:ext>
            </a:extLst>
          </p:cNvPr>
          <p:cNvCxnSpPr>
            <a:cxnSpLocks/>
          </p:cNvCxnSpPr>
          <p:nvPr/>
        </p:nvCxnSpPr>
        <p:spPr>
          <a:xfrm>
            <a:off x="7652905" y="3852523"/>
            <a:ext cx="379095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90D90C7D-7A18-D8A6-AD95-853AA4AC4A18}"/>
              </a:ext>
            </a:extLst>
          </p:cNvPr>
          <p:cNvCxnSpPr>
            <a:cxnSpLocks/>
          </p:cNvCxnSpPr>
          <p:nvPr/>
        </p:nvCxnSpPr>
        <p:spPr>
          <a:xfrm flipV="1">
            <a:off x="7652905" y="3852523"/>
            <a:ext cx="0" cy="290945"/>
          </a:xfrm>
          <a:prstGeom prst="line">
            <a:avLst/>
          </a:prstGeom>
          <a:ln w="38100"/>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A5D41EEE-08D7-78FD-1E57-E1EB007FD7B1}"/>
              </a:ext>
            </a:extLst>
          </p:cNvPr>
          <p:cNvCxnSpPr>
            <a:cxnSpLocks/>
          </p:cNvCxnSpPr>
          <p:nvPr/>
        </p:nvCxnSpPr>
        <p:spPr>
          <a:xfrm flipV="1">
            <a:off x="11436543" y="3867533"/>
            <a:ext cx="0" cy="290945"/>
          </a:xfrm>
          <a:prstGeom prst="line">
            <a:avLst/>
          </a:prstGeom>
          <a:ln w="38100"/>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9DEB5E0-05CA-780D-5B38-AC657483B9F7}"/>
                  </a:ext>
                </a:extLst>
              </p:cNvPr>
              <p:cNvSpPr txBox="1"/>
              <p:nvPr/>
            </p:nvSpPr>
            <p:spPr>
              <a:xfrm>
                <a:off x="11332246" y="2357174"/>
                <a:ext cx="174727" cy="69384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3</m:t>
                          </m:r>
                        </m:den>
                      </m:f>
                    </m:oMath>
                  </m:oMathPara>
                </a14:m>
                <a:endParaRPr lang="en-US" sz="2400"/>
              </a:p>
            </p:txBody>
          </p:sp>
        </mc:Choice>
        <mc:Fallback xmlns="">
          <p:sp>
            <p:nvSpPr>
              <p:cNvPr id="13" name="TextBox 12">
                <a:extLst>
                  <a:ext uri="{FF2B5EF4-FFF2-40B4-BE49-F238E27FC236}">
                    <a16:creationId xmlns:a16="http://schemas.microsoft.com/office/drawing/2014/main" id="{D9DEB5E0-05CA-780D-5B38-AC657483B9F7}"/>
                  </a:ext>
                </a:extLst>
              </p:cNvPr>
              <p:cNvSpPr txBox="1">
                <a:spLocks noRot="1" noChangeAspect="1" noMove="1" noResize="1" noEditPoints="1" noAdjustHandles="1" noChangeArrowheads="1" noChangeShapeType="1" noTextEdit="1"/>
              </p:cNvSpPr>
              <p:nvPr/>
            </p:nvSpPr>
            <p:spPr>
              <a:xfrm>
                <a:off x="11332246" y="2357174"/>
                <a:ext cx="174727" cy="69384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C772030-4778-885E-B23E-54A4A3EEB1C3}"/>
                  </a:ext>
                </a:extLst>
              </p:cNvPr>
              <p:cNvSpPr txBox="1"/>
              <p:nvPr/>
            </p:nvSpPr>
            <p:spPr>
              <a:xfrm>
                <a:off x="11356491" y="4307075"/>
                <a:ext cx="174727" cy="69147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sz="2400" b="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oMath>
                  </m:oMathPara>
                </a14:m>
                <a:endParaRPr lang="en-US" sz="2400"/>
              </a:p>
            </p:txBody>
          </p:sp>
        </mc:Choice>
        <mc:Fallback xmlns="">
          <p:sp>
            <p:nvSpPr>
              <p:cNvPr id="14" name="TextBox 13">
                <a:extLst>
                  <a:ext uri="{FF2B5EF4-FFF2-40B4-BE49-F238E27FC236}">
                    <a16:creationId xmlns:a16="http://schemas.microsoft.com/office/drawing/2014/main" id="{7C772030-4778-885E-B23E-54A4A3EEB1C3}"/>
                  </a:ext>
                </a:extLst>
              </p:cNvPr>
              <p:cNvSpPr txBox="1">
                <a:spLocks noRot="1" noChangeAspect="1" noMove="1" noResize="1" noEditPoints="1" noAdjustHandles="1" noChangeArrowheads="1" noChangeShapeType="1" noTextEdit="1"/>
              </p:cNvSpPr>
              <p:nvPr/>
            </p:nvSpPr>
            <p:spPr>
              <a:xfrm>
                <a:off x="11356491" y="4307075"/>
                <a:ext cx="174727" cy="69147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2EFD768-8FC6-403F-1C0B-6E3CFED1FD6F}"/>
                  </a:ext>
                </a:extLst>
              </p:cNvPr>
              <p:cNvSpPr txBox="1"/>
              <p:nvPr/>
            </p:nvSpPr>
            <p:spPr>
              <a:xfrm>
                <a:off x="7589786" y="2353584"/>
                <a:ext cx="174727"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400" b="0" i="1" dirty="0" smtClean="0">
                          <a:latin typeface="Cambria Math" panose="02040503050406030204" pitchFamily="18" charset="0"/>
                        </a:rPr>
                        <m:t>0</m:t>
                      </m:r>
                    </m:oMath>
                  </m:oMathPara>
                </a14:m>
                <a:endParaRPr/>
              </a:p>
            </p:txBody>
          </p:sp>
        </mc:Choice>
        <mc:Fallback xmlns="">
          <p:sp>
            <p:nvSpPr>
              <p:cNvPr id="15" name="TextBox 14">
                <a:extLst>
                  <a:ext uri="{FF2B5EF4-FFF2-40B4-BE49-F238E27FC236}">
                    <a16:creationId xmlns:a16="http://schemas.microsoft.com/office/drawing/2014/main" id="{82EFD768-8FC6-403F-1C0B-6E3CFED1FD6F}"/>
                  </a:ext>
                </a:extLst>
              </p:cNvPr>
              <p:cNvSpPr txBox="1">
                <a:spLocks noRot="1" noChangeAspect="1" noMove="1" noResize="1" noEditPoints="1" noAdjustHandles="1" noChangeArrowheads="1" noChangeShapeType="1" noTextEdit="1"/>
              </p:cNvSpPr>
              <p:nvPr/>
            </p:nvSpPr>
            <p:spPr>
              <a:xfrm>
                <a:off x="7589786" y="2353584"/>
                <a:ext cx="174727" cy="369332"/>
              </a:xfrm>
              <a:prstGeom prst="rect">
                <a:avLst/>
              </a:prstGeom>
              <a:blipFill>
                <a:blip r:embed="rId5"/>
                <a:stretch>
                  <a:fillRect l="-55172" r="-62069"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4266C007-8A4C-9F58-EF62-03AF6EB73E41}"/>
                  </a:ext>
                </a:extLst>
              </p:cNvPr>
              <p:cNvSpPr txBox="1"/>
              <p:nvPr/>
            </p:nvSpPr>
            <p:spPr>
              <a:xfrm>
                <a:off x="7589786" y="4318190"/>
                <a:ext cx="174727"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400" b="0" i="1" dirty="0" smtClean="0">
                          <a:latin typeface="Cambria Math" panose="02040503050406030204" pitchFamily="18" charset="0"/>
                        </a:rPr>
                        <m:t>0</m:t>
                      </m:r>
                    </m:oMath>
                  </m:oMathPara>
                </a14:m>
                <a:endParaRPr/>
              </a:p>
            </p:txBody>
          </p:sp>
        </mc:Choice>
        <mc:Fallback xmlns="">
          <p:sp>
            <p:nvSpPr>
              <p:cNvPr id="16" name="TextBox 15">
                <a:extLst>
                  <a:ext uri="{FF2B5EF4-FFF2-40B4-BE49-F238E27FC236}">
                    <a16:creationId xmlns:a16="http://schemas.microsoft.com/office/drawing/2014/main" id="{4266C007-8A4C-9F58-EF62-03AF6EB73E41}"/>
                  </a:ext>
                </a:extLst>
              </p:cNvPr>
              <p:cNvSpPr txBox="1">
                <a:spLocks noRot="1" noChangeAspect="1" noMove="1" noResize="1" noEditPoints="1" noAdjustHandles="1" noChangeArrowheads="1" noChangeShapeType="1" noTextEdit="1"/>
              </p:cNvSpPr>
              <p:nvPr/>
            </p:nvSpPr>
            <p:spPr>
              <a:xfrm>
                <a:off x="7589786" y="4318190"/>
                <a:ext cx="174727" cy="369332"/>
              </a:xfrm>
              <a:prstGeom prst="rect">
                <a:avLst/>
              </a:prstGeom>
              <a:blipFill>
                <a:blip r:embed="rId5"/>
                <a:stretch>
                  <a:fillRect l="-55172" r="-62069" b="-6557"/>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B5AE50EF-47A8-3502-5DF0-95A49A84C2E4}"/>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58</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3854857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29BF-D097-7CC2-FAAA-5375818AFC29}"/>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62AD92B4-2E8A-64E5-5EEF-C1D525732446}"/>
              </a:ext>
            </a:extLst>
          </p:cNvPr>
          <p:cNvSpPr>
            <a:spLocks noGrp="1"/>
          </p:cNvSpPr>
          <p:nvPr>
            <p:ph idx="1"/>
          </p:nvPr>
        </p:nvSpPr>
        <p:spPr>
          <a:xfrm>
            <a:off x="762000" y="1690688"/>
            <a:ext cx="10718800" cy="4351338"/>
          </a:xfrm>
        </p:spPr>
        <p:txBody>
          <a:bodyPr/>
          <a:lstStyle/>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Explain why this shape is not divided into thirds.</a:t>
            </a:r>
          </a:p>
        </p:txBody>
      </p:sp>
      <p:sp>
        <p:nvSpPr>
          <p:cNvPr id="3" name="Rectangle 2">
            <a:extLst>
              <a:ext uri="{FF2B5EF4-FFF2-40B4-BE49-F238E27FC236}">
                <a16:creationId xmlns:a16="http://schemas.microsoft.com/office/drawing/2014/main" id="{4AE8D13A-5925-20FB-0292-2CCECF9FACDE}"/>
              </a:ext>
            </a:extLst>
          </p:cNvPr>
          <p:cNvSpPr/>
          <p:nvPr/>
        </p:nvSpPr>
        <p:spPr>
          <a:xfrm>
            <a:off x="3111731" y="3429000"/>
            <a:ext cx="4552604" cy="83185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58AF4C-9902-1293-CFE7-2B8430849889}"/>
              </a:ext>
            </a:extLst>
          </p:cNvPr>
          <p:cNvSpPr/>
          <p:nvPr/>
        </p:nvSpPr>
        <p:spPr>
          <a:xfrm>
            <a:off x="1117600" y="3429000"/>
            <a:ext cx="1994131" cy="83185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10A3E3F-3AF7-E728-022C-B1DEB46AB7E2}"/>
              </a:ext>
            </a:extLst>
          </p:cNvPr>
          <p:cNvSpPr/>
          <p:nvPr/>
        </p:nvSpPr>
        <p:spPr>
          <a:xfrm>
            <a:off x="7664335" y="3429000"/>
            <a:ext cx="3280756" cy="83185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9AED921-5DFD-58A8-F64C-1B6A1933199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59</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0304500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A7796-62C0-38E7-DA1D-D75792D6FE4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A749DBA-9055-0A2D-91C8-6DAFF17324D2}"/>
              </a:ext>
            </a:extLst>
          </p:cNvPr>
          <p:cNvSpPr>
            <a:spLocks noGrp="1"/>
          </p:cNvSpPr>
          <p:nvPr>
            <p:ph idx="1"/>
          </p:nvPr>
        </p:nvSpPr>
        <p:spPr>
          <a:xfrm>
            <a:off x="762000" y="1736940"/>
            <a:ext cx="6516624" cy="4351338"/>
          </a:xfrm>
        </p:spPr>
        <p:txBody>
          <a:bodyPr>
            <a:noAutofit/>
          </a:bodyPr>
          <a:lstStyle/>
          <a:p>
            <a:pPr marL="0" indent="0">
              <a:buNone/>
            </a:pPr>
            <a:r>
              <a:rPr lang="en-US" dirty="0">
                <a:latin typeface="Aptos" panose="020B0004020202020204" pitchFamily="34" charset="0"/>
              </a:rPr>
              <a:t>Draw a 12 x 12 square using squared paper.</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How many different sized squares can you draw inside this 12 x 12 square? </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Every gap should be filled.</a:t>
            </a:r>
          </a:p>
          <a:p>
            <a:pPr marL="0" indent="0">
              <a:buNone/>
            </a:pPr>
            <a:endParaRPr lang="en-US" dirty="0">
              <a:latin typeface="Aptos" panose="020B0004020202020204" pitchFamily="34" charset="0"/>
            </a:endParaRPr>
          </a:p>
          <a:p>
            <a:pPr marL="0" indent="0">
              <a:buNone/>
            </a:pPr>
            <a:r>
              <a:rPr lang="en-US" dirty="0">
                <a:latin typeface="Aptos" panose="020B0004020202020204" pitchFamily="34" charset="0"/>
              </a:rPr>
              <a:t>Here is an example (if needed).</a:t>
            </a:r>
          </a:p>
        </p:txBody>
      </p:sp>
      <p:pic>
        <p:nvPicPr>
          <p:cNvPr id="7" name="Picture 6" descr="A grid of squares with black lines&#10;&#10;AI-generated content may be incorrect.">
            <a:extLst>
              <a:ext uri="{FF2B5EF4-FFF2-40B4-BE49-F238E27FC236}">
                <a16:creationId xmlns:a16="http://schemas.microsoft.com/office/drawing/2014/main" id="{7231B572-64A0-B28D-5FF3-7F3E81DB8AA0}"/>
              </a:ext>
            </a:extLst>
          </p:cNvPr>
          <p:cNvPicPr>
            <a:picLocks noChangeAspect="1"/>
          </p:cNvPicPr>
          <p:nvPr/>
        </p:nvPicPr>
        <p:blipFill>
          <a:blip r:embed="rId3"/>
          <a:stretch>
            <a:fillRect/>
          </a:stretch>
        </p:blipFill>
        <p:spPr>
          <a:xfrm>
            <a:off x="7430559" y="1074747"/>
            <a:ext cx="4177242" cy="4125458"/>
          </a:xfrm>
          <a:prstGeom prst="rect">
            <a:avLst/>
          </a:prstGeom>
        </p:spPr>
      </p:pic>
      <p:sp>
        <p:nvSpPr>
          <p:cNvPr id="2" name="Title 1">
            <a:extLst>
              <a:ext uri="{FF2B5EF4-FFF2-40B4-BE49-F238E27FC236}">
                <a16:creationId xmlns:a16="http://schemas.microsoft.com/office/drawing/2014/main" id="{63B8729E-FB0A-A3BC-E191-7F8B876B4B58}"/>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60</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4791765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D6BAB-2D5E-1593-9F1B-5965E8A8BD8B}"/>
            </a:ext>
          </a:extLst>
        </p:cNvPr>
        <p:cNvGrpSpPr/>
        <p:nvPr/>
      </p:nvGrpSpPr>
      <p:grpSpPr>
        <a:xfrm>
          <a:off x="0" y="0"/>
          <a:ext cx="0" cy="0"/>
          <a:chOff x="0" y="0"/>
          <a:chExt cx="0" cy="0"/>
        </a:xfrm>
      </p:grpSpPr>
      <p:sp>
        <p:nvSpPr>
          <p:cNvPr id="4" name="Content Placeholder 5">
            <a:extLst>
              <a:ext uri="{FF2B5EF4-FFF2-40B4-BE49-F238E27FC236}">
                <a16:creationId xmlns:a16="http://schemas.microsoft.com/office/drawing/2014/main" id="{847BD94F-2D0D-325B-8A4F-84FA50FD3A0F}"/>
              </a:ext>
            </a:extLst>
          </p:cNvPr>
          <p:cNvSpPr txBox="1">
            <a:spLocks/>
          </p:cNvSpPr>
          <p:nvPr/>
        </p:nvSpPr>
        <p:spPr>
          <a:xfrm>
            <a:off x="838200" y="1622102"/>
            <a:ext cx="10515600" cy="48728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Aptos" panose="020B0004020202020204" pitchFamily="34" charset="0"/>
              </a:rPr>
              <a:t>Which two shapes can join to make:</a:t>
            </a:r>
            <a:br>
              <a:rPr lang="en-US" dirty="0">
                <a:latin typeface="Aptos" panose="020B0004020202020204" pitchFamily="34" charset="0"/>
              </a:rPr>
            </a:br>
            <a:endParaRPr lang="en-US" dirty="0">
              <a:latin typeface="Aptos" panose="020B0004020202020204" pitchFamily="34" charset="0"/>
            </a:endParaRPr>
          </a:p>
          <a:p>
            <a:pPr marL="0" indent="0">
              <a:buFont typeface="Arial" panose="020B0604020202020204" pitchFamily="34" charset="0"/>
              <a:buNone/>
            </a:pPr>
            <a:r>
              <a:rPr lang="en-US" dirty="0">
                <a:latin typeface="Aptos" panose="020B0004020202020204" pitchFamily="34" charset="0"/>
              </a:rPr>
              <a:t>A parallelogram</a:t>
            </a:r>
          </a:p>
          <a:p>
            <a:pPr marL="0" indent="0">
              <a:buFont typeface="Arial" panose="020B0604020202020204" pitchFamily="34" charset="0"/>
              <a:buNone/>
            </a:pPr>
            <a:r>
              <a:rPr lang="en-US" dirty="0">
                <a:latin typeface="Aptos" panose="020B0004020202020204" pitchFamily="34" charset="0"/>
              </a:rPr>
              <a:t>A pentagon</a:t>
            </a:r>
          </a:p>
          <a:p>
            <a:pPr marL="0" indent="0">
              <a:buFont typeface="Arial" panose="020B0604020202020204" pitchFamily="34" charset="0"/>
              <a:buNone/>
            </a:pPr>
            <a:r>
              <a:rPr lang="en-US" dirty="0">
                <a:latin typeface="Aptos" panose="020B0004020202020204" pitchFamily="34" charset="0"/>
              </a:rPr>
              <a:t>A triangle</a:t>
            </a: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a:p>
            <a:pPr marL="0" indent="0">
              <a:buFont typeface="Arial" panose="020B0604020202020204" pitchFamily="34" charset="0"/>
              <a:buNone/>
            </a:pPr>
            <a:endParaRPr lang="en-US" dirty="0">
              <a:latin typeface="Aptos" panose="020B0004020202020204" pitchFamily="34" charset="0"/>
            </a:endParaRPr>
          </a:p>
        </p:txBody>
      </p:sp>
      <p:sp>
        <p:nvSpPr>
          <p:cNvPr id="2" name="Triangle 1">
            <a:extLst>
              <a:ext uri="{FF2B5EF4-FFF2-40B4-BE49-F238E27FC236}">
                <a16:creationId xmlns:a16="http://schemas.microsoft.com/office/drawing/2014/main" id="{09F58FD8-0DE1-C324-C0FF-5E9989C82EAE}"/>
              </a:ext>
            </a:extLst>
          </p:cNvPr>
          <p:cNvSpPr/>
          <p:nvPr/>
        </p:nvSpPr>
        <p:spPr>
          <a:xfrm>
            <a:off x="5504330" y="2402541"/>
            <a:ext cx="1268685" cy="1093694"/>
          </a:xfrm>
          <a:prstGeom prs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663CA8E0-677A-7378-752E-D9B0BCD48A04}"/>
              </a:ext>
            </a:extLst>
          </p:cNvPr>
          <p:cNvSpPr/>
          <p:nvPr/>
        </p:nvSpPr>
        <p:spPr>
          <a:xfrm rot="10800000">
            <a:off x="7187274" y="2402541"/>
            <a:ext cx="1268685" cy="1093694"/>
          </a:xfrm>
          <a:prstGeom prs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759695E-C370-87D3-164A-16AB24F7FE8E}"/>
              </a:ext>
            </a:extLst>
          </p:cNvPr>
          <p:cNvSpPr/>
          <p:nvPr/>
        </p:nvSpPr>
        <p:spPr>
          <a:xfrm>
            <a:off x="7187273" y="4200757"/>
            <a:ext cx="1268686" cy="1268686"/>
          </a:xfrm>
          <a:prstGeom prst="rect">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0A42701A-72EC-155A-0D97-E7AF351A1167}"/>
              </a:ext>
            </a:extLst>
          </p:cNvPr>
          <p:cNvSpPr/>
          <p:nvPr/>
        </p:nvSpPr>
        <p:spPr>
          <a:xfrm rot="5400000">
            <a:off x="5591825" y="4113262"/>
            <a:ext cx="1093694" cy="1268685"/>
          </a:xfrm>
          <a:prstGeom prst="r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1B2A695-0EA5-B4E2-FEFC-3042D62F55A0}"/>
              </a:ext>
            </a:extLst>
          </p:cNvPr>
          <p:cNvSpPr/>
          <p:nvPr/>
        </p:nvSpPr>
        <p:spPr>
          <a:xfrm rot="16200000">
            <a:off x="8957714" y="2315045"/>
            <a:ext cx="1093694" cy="1268685"/>
          </a:xfrm>
          <a:prstGeom prst="rtTriangl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B565EC5-7898-8D0F-7282-A1E0CADAD16A}"/>
              </a:ext>
            </a:extLst>
          </p:cNvPr>
          <p:cNvSpPr/>
          <p:nvPr/>
        </p:nvSpPr>
        <p:spPr>
          <a:xfrm>
            <a:off x="8870218" y="4200757"/>
            <a:ext cx="1268686" cy="1268686"/>
          </a:xfrm>
          <a:prstGeom prst="rect">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3DF84B7-56E8-4C9C-0A5A-79E587C169D3}"/>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61</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1393905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7256F-3769-AD55-198C-8A91FB53C291}"/>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D053BED-B29C-2E16-F690-375C17EADD02}"/>
                  </a:ext>
                </a:extLst>
              </p:cNvPr>
              <p:cNvSpPr txBox="1"/>
              <p:nvPr/>
            </p:nvSpPr>
            <p:spPr>
              <a:xfrm>
                <a:off x="838200" y="1759966"/>
                <a:ext cx="9966434" cy="3626506"/>
              </a:xfrm>
              <a:prstGeom prst="rect">
                <a:avLst/>
              </a:prstGeom>
              <a:noFill/>
            </p:spPr>
            <p:txBody>
              <a:bodyPr wrap="square" rtlCol="0">
                <a:spAutoFit/>
              </a:bodyPr>
              <a:lstStyle/>
              <a:p>
                <a:r>
                  <a:rPr lang="en-GB" sz="2800" dirty="0">
                    <a:latin typeface="Aptos" panose="020B0004020202020204" pitchFamily="34" charset="0"/>
                  </a:rPr>
                  <a:t>Fill in the gaps to make all these fractions greater than </a:t>
                </a:r>
                <a14:m>
                  <m:oMath xmlns:m="http://schemas.openxmlformats.org/officeDocument/2006/math">
                    <m:f>
                      <m:fPr>
                        <m:ctrlPr>
                          <a:rPr lang="en-GB" sz="2800" b="0" i="1" smtClean="0">
                            <a:latin typeface="Cambria Math" panose="02040503050406030204" pitchFamily="18" charset="0"/>
                          </a:rPr>
                        </m:ctrlPr>
                      </m:fPr>
                      <m:num>
                        <m:r>
                          <a:rPr lang="en-GB" sz="2800" b="0" i="1" smtClean="0">
                            <a:latin typeface="Cambria Math" panose="02040503050406030204" pitchFamily="18" charset="0"/>
                          </a:rPr>
                          <m:t>1</m:t>
                        </m:r>
                      </m:num>
                      <m:den>
                        <m:r>
                          <a:rPr lang="en-GB" sz="2800" b="0" i="1" smtClean="0">
                            <a:latin typeface="Cambria Math" panose="02040503050406030204" pitchFamily="18" charset="0"/>
                          </a:rPr>
                          <m:t>2</m:t>
                        </m:r>
                      </m:den>
                    </m:f>
                  </m:oMath>
                </a14:m>
                <a:r>
                  <a:rPr lang="en-GB" sz="2800" dirty="0">
                    <a:latin typeface="Aptos" panose="020B0004020202020204" pitchFamily="34" charset="0"/>
                  </a:rPr>
                  <a:t> but less than 1</a:t>
                </a:r>
              </a:p>
              <a:p>
                <a:endParaRPr lang="en-GB" dirty="0"/>
              </a:p>
              <a:p>
                <a:pPr algn="ctr"/>
                <a14:m>
                  <m:oMath xmlns:m="http://schemas.openxmlformats.org/officeDocument/2006/math">
                    <m:f>
                      <m:fPr>
                        <m:ctrlPr>
                          <a:rPr lang="en-GB" sz="4800" b="0" i="1" smtClean="0">
                            <a:latin typeface="Cambria Math" panose="02040503050406030204" pitchFamily="18" charset="0"/>
                          </a:rPr>
                        </m:ctrlPr>
                      </m:fPr>
                      <m:num>
                        <m:r>
                          <a:rPr lang="en-GB" sz="4800" b="0" i="1" smtClean="0">
                            <a:latin typeface="Cambria Math" panose="02040503050406030204" pitchFamily="18" charset="0"/>
                          </a:rPr>
                          <m:t>3</m:t>
                        </m:r>
                      </m:num>
                      <m:den/>
                    </m:f>
                  </m:oMath>
                </a14:m>
                <a:r>
                  <a:rPr lang="en-GB" sz="4800" dirty="0"/>
                  <a:t> 	</a:t>
                </a:r>
                <a14:m>
                  <m:oMath xmlns:m="http://schemas.openxmlformats.org/officeDocument/2006/math">
                    <m:f>
                      <m:fPr>
                        <m:ctrlPr>
                          <a:rPr lang="en-GB" sz="4800" b="0" i="1" smtClean="0">
                            <a:latin typeface="Cambria Math" panose="02040503050406030204" pitchFamily="18" charset="0"/>
                          </a:rPr>
                        </m:ctrlPr>
                      </m:fPr>
                      <m:num>
                        <m:r>
                          <a:rPr lang="en-GB" sz="4800" b="0" i="1" smtClean="0">
                            <a:latin typeface="Cambria Math" panose="02040503050406030204" pitchFamily="18" charset="0"/>
                          </a:rPr>
                          <m:t>4</m:t>
                        </m:r>
                      </m:num>
                      <m:den/>
                    </m:f>
                  </m:oMath>
                </a14:m>
                <a:r>
                  <a:rPr lang="en-GB" sz="4800" dirty="0"/>
                  <a:t>	</a:t>
                </a:r>
                <a14:m>
                  <m:oMath xmlns:m="http://schemas.openxmlformats.org/officeDocument/2006/math">
                    <m:f>
                      <m:fPr>
                        <m:ctrlPr>
                          <a:rPr lang="en-GB" sz="4800" b="0" i="1" smtClean="0">
                            <a:latin typeface="Cambria Math" panose="02040503050406030204" pitchFamily="18" charset="0"/>
                          </a:rPr>
                        </m:ctrlPr>
                      </m:fPr>
                      <m:num/>
                      <m:den>
                        <m:r>
                          <a:rPr lang="en-GB" sz="4800" b="0" i="1" smtClean="0">
                            <a:latin typeface="Cambria Math" panose="02040503050406030204" pitchFamily="18" charset="0"/>
                          </a:rPr>
                          <m:t>4</m:t>
                        </m:r>
                      </m:den>
                    </m:f>
                  </m:oMath>
                </a14:m>
                <a:endParaRPr lang="en-GB" dirty="0"/>
              </a:p>
              <a:p>
                <a:endParaRPr lang="en-GB" dirty="0"/>
              </a:p>
              <a:p>
                <a:endParaRPr lang="en-GB" dirty="0"/>
              </a:p>
              <a:p>
                <a:endParaRPr lang="en-GB" dirty="0"/>
              </a:p>
              <a:p>
                <a:endParaRPr lang="en-GB" dirty="0"/>
              </a:p>
            </p:txBody>
          </p:sp>
        </mc:Choice>
        <mc:Fallback xmlns="">
          <p:sp>
            <p:nvSpPr>
              <p:cNvPr id="6" name="TextBox 5">
                <a:extLst>
                  <a:ext uri="{FF2B5EF4-FFF2-40B4-BE49-F238E27FC236}">
                    <a16:creationId xmlns:a16="http://schemas.microsoft.com/office/drawing/2014/main" id="{AD053BED-B29C-2E16-F690-375C17EADD02}"/>
                  </a:ext>
                </a:extLst>
              </p:cNvPr>
              <p:cNvSpPr txBox="1">
                <a:spLocks noRot="1" noChangeAspect="1" noMove="1" noResize="1" noEditPoints="1" noAdjustHandles="1" noChangeArrowheads="1" noChangeShapeType="1" noTextEdit="1"/>
              </p:cNvSpPr>
              <p:nvPr/>
            </p:nvSpPr>
            <p:spPr>
              <a:xfrm>
                <a:off x="838200" y="1759966"/>
                <a:ext cx="9966434" cy="3626506"/>
              </a:xfrm>
              <a:prstGeom prst="rect">
                <a:avLst/>
              </a:prstGeom>
              <a:blipFill>
                <a:blip r:embed="rId3"/>
                <a:stretch>
                  <a:fillRect l="-1274" r="-1274"/>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BE99982B-67A6-71C2-DACF-E22F612E6A0E}"/>
              </a:ext>
            </a:extLst>
          </p:cNvPr>
          <p:cNvSpPr txBox="1">
            <a:spLocks/>
          </p:cNvSpPr>
          <p:nvPr/>
        </p:nvSpPr>
        <p:spPr>
          <a:xfrm>
            <a:off x="762000" y="37245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ptos" panose="020B0004020202020204" pitchFamily="34" charset="0"/>
                <a:cs typeface="Calibri"/>
              </a:rPr>
              <a:t>Problem 62</a:t>
            </a:r>
            <a:endParaRPr lang="en-US" b="1" dirty="0">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92935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Custom 1">
      <a:dk1>
        <a:srgbClr val="000000"/>
      </a:dk1>
      <a:lt1>
        <a:sysClr val="window" lastClr="FFFFFF"/>
      </a:lt1>
      <a:dk2>
        <a:srgbClr val="0E2841"/>
      </a:dk2>
      <a:lt2>
        <a:srgbClr val="E8E8E8"/>
      </a:lt2>
      <a:accent1>
        <a:srgbClr val="3FE6A0"/>
      </a:accent1>
      <a:accent2>
        <a:srgbClr val="FF00FF"/>
      </a:accent2>
      <a:accent3>
        <a:srgbClr val="FFFF01"/>
      </a:accent3>
      <a:accent4>
        <a:srgbClr val="7030A0"/>
      </a:accent4>
      <a:accent5>
        <a:srgbClr val="A02B93"/>
      </a:accent5>
      <a:accent6>
        <a:srgbClr val="FB9815"/>
      </a:accent6>
      <a:hlink>
        <a:srgbClr val="467886"/>
      </a:hlink>
      <a:folHlink>
        <a:srgbClr val="96607D"/>
      </a:folHlink>
    </a:clrScheme>
    <a:fontScheme name="Custom 2">
      <a:majorFont>
        <a:latin typeface="Avenir Next LT Pro Demi"/>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9B1AC6D8BBF343A43E5BE37886FF87" ma:contentTypeVersion="19" ma:contentTypeDescription="Create a new document." ma:contentTypeScope="" ma:versionID="f2cdbe51df357124cbbffcf80edef280">
  <xsd:schema xmlns:xsd="http://www.w3.org/2001/XMLSchema" xmlns:xs="http://www.w3.org/2001/XMLSchema" xmlns:p="http://schemas.microsoft.com/office/2006/metadata/properties" xmlns:ns2="89b68489-b857-4578-bdaa-e7f89dce6618" xmlns:ns3="5c610d64-0fda-4670-9c7c-40042ce58d85" targetNamespace="http://schemas.microsoft.com/office/2006/metadata/properties" ma:root="true" ma:fieldsID="034cba00d3b0ad161232760cc1a45c65" ns2:_="" ns3:_="">
    <xsd:import namespace="89b68489-b857-4578-bdaa-e7f89dce6618"/>
    <xsd:import namespace="5c610d64-0fda-4670-9c7c-40042ce58d8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b68489-b857-4578-bdaa-e7f89dce66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c604a07-90fb-4ba4-b9e5-af418555804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610d64-0fda-4670-9c7c-40042ce58d8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495bceb-5654-4229-bdb0-663dab03370f}" ma:internalName="TaxCatchAll" ma:showField="CatchAllData" ma:web="5c610d64-0fda-4670-9c7c-40042ce58d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c610d64-0fda-4670-9c7c-40042ce58d85" xsi:nil="true"/>
    <lcf76f155ced4ddcb4097134ff3c332f xmlns="89b68489-b857-4578-bdaa-e7f89dce661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5C2D16-028B-4FD2-BE98-5C0548E542B5}">
  <ds:schemaRefs>
    <ds:schemaRef ds:uri="http://schemas.microsoft.com/sharepoint/v3/contenttype/forms"/>
  </ds:schemaRefs>
</ds:datastoreItem>
</file>

<file path=customXml/itemProps2.xml><?xml version="1.0" encoding="utf-8"?>
<ds:datastoreItem xmlns:ds="http://schemas.openxmlformats.org/officeDocument/2006/customXml" ds:itemID="{63BE0C6E-6897-454F-9597-109409C76082}"/>
</file>

<file path=customXml/itemProps3.xml><?xml version="1.0" encoding="utf-8"?>
<ds:datastoreItem xmlns:ds="http://schemas.openxmlformats.org/officeDocument/2006/customXml" ds:itemID="{B9DF5FBB-3F6F-4B99-A3D2-D7559079640E}">
  <ds:schemaRefs>
    <ds:schemaRef ds:uri="http://schemas.microsoft.com/office/2006/metadata/propertie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e30c93d-364a-4616-ac6a-4c8e60b11928"/>
    <ds:schemaRef ds:uri="49d1a748-0151-40c6-b4f0-65d258c1297f"/>
    <ds:schemaRef ds:uri="http://purl.org/dc/terms/"/>
    <ds:schemaRef ds:uri="a72c60ef-9062-4d23-a9c0-130a885ab52d"/>
    <ds:schemaRef ds:uri="7b0be9b4-2bd7-4ba8-8ea3-0a31688fd856"/>
  </ds:schemaRefs>
</ds:datastoreItem>
</file>

<file path=docProps/app.xml><?xml version="1.0" encoding="utf-8"?>
<Properties xmlns="http://schemas.openxmlformats.org/officeDocument/2006/extended-properties" xmlns:vt="http://schemas.openxmlformats.org/officeDocument/2006/docPropsVTypes">
  <TotalTime>5852</TotalTime>
  <Words>11687</Words>
  <Application>Microsoft Office PowerPoint</Application>
  <PresentationFormat>Widescreen</PresentationFormat>
  <Paragraphs>1792</Paragraphs>
  <Slides>110</Slides>
  <Notes>109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110</vt:i4>
      </vt:variant>
    </vt:vector>
  </HeadingPairs>
  <TitlesOfParts>
    <vt:vector size="119" baseType="lpstr">
      <vt:lpstr>Aptos</vt:lpstr>
      <vt:lpstr>Aptos Display</vt:lpstr>
      <vt:lpstr>Arial</vt:lpstr>
      <vt:lpstr>Avenir Next LT Pro</vt:lpstr>
      <vt:lpstr>Avenir Next LT Pro Demi</vt:lpstr>
      <vt:lpstr>Cambria Math</vt:lpstr>
      <vt:lpstr>Lexend</vt:lpstr>
      <vt:lpstr>Office Theme</vt:lpstr>
      <vt:lpstr>office theme</vt:lpstr>
      <vt:lpstr>Resource Pack (Years 1 - 4)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Hopper</dc:creator>
  <cp:lastModifiedBy>Eluned Mansell</cp:lastModifiedBy>
  <cp:revision>49</cp:revision>
  <dcterms:created xsi:type="dcterms:W3CDTF">2026-01-14T22:30:59Z</dcterms:created>
  <dcterms:modified xsi:type="dcterms:W3CDTF">2026-05-14T09:34:35Z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0x010100F19B1AC6D8BBF343A43E5BE37886FF87</vt:lpwstr>
  </property>
  <property fmtid="{D5CDD505-2E9C-101B-9397-08002B2CF9AE}" pid="3" name="MediaServiceImageTags">
    <vt:lpwstr/>
  </property>
</Properties>
</file>