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47"/>
  </p:notesMasterIdLst>
  <p:sldIdLst>
    <p:sldId id="378" r:id="rId6"/>
    <p:sldId id="376" r:id="rId7"/>
    <p:sldId id="448" r:id="rId8"/>
    <p:sldId id="449" r:id="rId9"/>
    <p:sldId id="444" r:id="rId10"/>
    <p:sldId id="464" r:id="rId11"/>
    <p:sldId id="356" r:id="rId12"/>
    <p:sldId id="445" r:id="rId13"/>
    <p:sldId id="465" r:id="rId14"/>
    <p:sldId id="446" r:id="rId15"/>
    <p:sldId id="411" r:id="rId16"/>
    <p:sldId id="357" r:id="rId17"/>
    <p:sldId id="360" r:id="rId18"/>
    <p:sldId id="466" r:id="rId19"/>
    <p:sldId id="413" r:id="rId20"/>
    <p:sldId id="477" r:id="rId21"/>
    <p:sldId id="436" r:id="rId22"/>
    <p:sldId id="381" r:id="rId23"/>
    <p:sldId id="382" r:id="rId24"/>
    <p:sldId id="469" r:id="rId25"/>
    <p:sldId id="478" r:id="rId26"/>
    <p:sldId id="421" r:id="rId27"/>
    <p:sldId id="384" r:id="rId28"/>
    <p:sldId id="385" r:id="rId29"/>
    <p:sldId id="417" r:id="rId30"/>
    <p:sldId id="420" r:id="rId31"/>
    <p:sldId id="423" r:id="rId32"/>
    <p:sldId id="387" r:id="rId33"/>
    <p:sldId id="419" r:id="rId34"/>
    <p:sldId id="389" r:id="rId35"/>
    <p:sldId id="390" r:id="rId36"/>
    <p:sldId id="418" r:id="rId37"/>
    <p:sldId id="424" r:id="rId38"/>
    <p:sldId id="467" r:id="rId39"/>
    <p:sldId id="468" r:id="rId40"/>
    <p:sldId id="471" r:id="rId41"/>
    <p:sldId id="472" r:id="rId42"/>
    <p:sldId id="473" r:id="rId43"/>
    <p:sldId id="474" r:id="rId44"/>
    <p:sldId id="479" r:id="rId45"/>
    <p:sldId id="480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A58F71A-9A2E-F716-95B3-4F882D1B7AA5}" name="Guest User" initials="GU" userId="S::urn:spo:tenantanon#24bb10df-3300-4c24-b162-cb556c02f1f7::" providerId="AD"/>
  <p188:author id="{D65135BB-D85E-075C-F095-A96DD95ED27C}" name="Rachel Smedley" initials="RS" userId="S::rachel.smedley@arkcurriculumplus.org.uk::56dcaf00-e7a1-4fc8-82c9-8c4627d90737" providerId="AD"/>
  <p188:author id="{237A9ADE-43FF-CB64-0668-DD778BC9E72D}" name="Ed Southall" initials="ES" userId="S::ed.southall@purposefulventures.org::266f6128-8348-44d2-8b56-147c580f7996" providerId="AD"/>
  <p188:author id="{4B0A39EA-76F5-73B8-C274-8CD13401DFFA}" name="Will Power" initials="WP" userId="S::Will.Power@arkcurriculumplus.org.uk::4bdebfbf-da76-4770-bcad-098987779b91" providerId="AD"/>
  <p188:author id="{3C3042F1-9669-8081-C5E3-F1F39F8AE15B}" name="Alison Hopper" initials="AH" userId="S::alison.hopper@mei.org.uk::ca5996aa-ea7f-4b9b-84ac-8568eb6eb8f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E6A0"/>
    <a:srgbClr val="F0F0F0"/>
    <a:srgbClr val="156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F1BAD2-B0AB-4F95-8567-99F02F91E639}" v="2" dt="2026-07-06T12:51:46.2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9"/>
    <p:restoredTop sz="71095" autoAdjust="0"/>
  </p:normalViewPr>
  <p:slideViewPr>
    <p:cSldViewPr snapToGrid="0">
      <p:cViewPr varScale="1">
        <p:scale>
          <a:sx n="78" d="100"/>
          <a:sy n="78" d="100"/>
        </p:scale>
        <p:origin x="18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uned Mansell" userId="b7e6746f-7af5-40b8-94cd-ea51b411f436" providerId="ADAL" clId="{EA36BAFC-7D66-46F0-B397-B1250B93296B}"/>
    <pc:docChg chg="modSld">
      <pc:chgData name="Eluned Mansell" userId="b7e6746f-7af5-40b8-94cd-ea51b411f436" providerId="ADAL" clId="{EA36BAFC-7D66-46F0-B397-B1250B93296B}" dt="2026-07-06T12:53:20.983" v="13" actId="20577"/>
      <pc:docMkLst>
        <pc:docMk/>
      </pc:docMkLst>
      <pc:sldChg chg="modSp mod">
        <pc:chgData name="Eluned Mansell" userId="b7e6746f-7af5-40b8-94cd-ea51b411f436" providerId="ADAL" clId="{EA36BAFC-7D66-46F0-B397-B1250B93296B}" dt="2026-07-06T12:48:58.494" v="4" actId="20577"/>
        <pc:sldMkLst>
          <pc:docMk/>
          <pc:sldMk cId="234716277" sldId="376"/>
        </pc:sldMkLst>
        <pc:spChg chg="mod">
          <ac:chgData name="Eluned Mansell" userId="b7e6746f-7af5-40b8-94cd-ea51b411f436" providerId="ADAL" clId="{EA36BAFC-7D66-46F0-B397-B1250B93296B}" dt="2026-07-06T12:48:58.494" v="4" actId="20577"/>
          <ac:spMkLst>
            <pc:docMk/>
            <pc:sldMk cId="234716277" sldId="376"/>
            <ac:spMk id="26" creationId="{25F1ABDA-A7C4-9233-F0F6-EF712AC2EA45}"/>
          </ac:spMkLst>
        </pc:spChg>
      </pc:sldChg>
      <pc:sldChg chg="modSp mod">
        <pc:chgData name="Eluned Mansell" userId="b7e6746f-7af5-40b8-94cd-ea51b411f436" providerId="ADAL" clId="{EA36BAFC-7D66-46F0-B397-B1250B93296B}" dt="2026-07-06T12:48:43.904" v="3" actId="20577"/>
        <pc:sldMkLst>
          <pc:docMk/>
          <pc:sldMk cId="3445967875" sldId="378"/>
        </pc:sldMkLst>
        <pc:spChg chg="mod">
          <ac:chgData name="Eluned Mansell" userId="b7e6746f-7af5-40b8-94cd-ea51b411f436" providerId="ADAL" clId="{EA36BAFC-7D66-46F0-B397-B1250B93296B}" dt="2026-07-06T12:48:43.904" v="3" actId="20577"/>
          <ac:spMkLst>
            <pc:docMk/>
            <pc:sldMk cId="3445967875" sldId="378"/>
            <ac:spMk id="2" creationId="{34171F21-695F-01C4-6F52-8E994AD94EF6}"/>
          </ac:spMkLst>
        </pc:spChg>
      </pc:sldChg>
      <pc:sldChg chg="modSp mod">
        <pc:chgData name="Eluned Mansell" userId="b7e6746f-7af5-40b8-94cd-ea51b411f436" providerId="ADAL" clId="{EA36BAFC-7D66-46F0-B397-B1250B93296B}" dt="2026-07-06T12:51:28.037" v="11" actId="20577"/>
        <pc:sldMkLst>
          <pc:docMk/>
          <pc:sldMk cId="829791953" sldId="387"/>
        </pc:sldMkLst>
        <pc:spChg chg="mod">
          <ac:chgData name="Eluned Mansell" userId="b7e6746f-7af5-40b8-94cd-ea51b411f436" providerId="ADAL" clId="{EA36BAFC-7D66-46F0-B397-B1250B93296B}" dt="2026-07-06T12:51:28.037" v="11" actId="20577"/>
          <ac:spMkLst>
            <pc:docMk/>
            <pc:sldMk cId="829791953" sldId="387"/>
            <ac:spMk id="3" creationId="{1B974901-150C-8C40-1A23-8DFF4D4B4B9C}"/>
          </ac:spMkLst>
        </pc:spChg>
      </pc:sldChg>
      <pc:sldChg chg="modSp mod">
        <pc:chgData name="Eluned Mansell" userId="b7e6746f-7af5-40b8-94cd-ea51b411f436" providerId="ADAL" clId="{EA36BAFC-7D66-46F0-B397-B1250B93296B}" dt="2026-07-06T12:53:20.983" v="13" actId="20577"/>
        <pc:sldMkLst>
          <pc:docMk/>
          <pc:sldMk cId="3918010014" sldId="478"/>
        </pc:sldMkLst>
        <pc:spChg chg="mod">
          <ac:chgData name="Eluned Mansell" userId="b7e6746f-7af5-40b8-94cd-ea51b411f436" providerId="ADAL" clId="{EA36BAFC-7D66-46F0-B397-B1250B93296B}" dt="2026-07-06T12:53:20.983" v="13" actId="20577"/>
          <ac:spMkLst>
            <pc:docMk/>
            <pc:sldMk cId="3918010014" sldId="478"/>
            <ac:spMk id="4" creationId="{41A3269B-A2F5-2169-42FC-31318113429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A74F2B-B372-4E65-9C40-23571A6334F1}" type="datetimeFigureOut">
              <a:rPr lang="en-GB" smtClean="0"/>
              <a:t>06/07/2026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B4BF1-7AF9-4430-B3B5-31D482D6BE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991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9B4BF1-7AF9-4430-B3B5-31D482D6BEC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1321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94FC5F-48C5-37B0-377F-522EF791C8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988D97-A1E6-7F33-1E9C-6677B66AAB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FE5D0282-C0F2-ED59-C359-B81F08508499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b="1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Answer:</a:t>
                </a:r>
                <a:r>
                  <a:rPr lang="en-US" sz="12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</a:p>
              <a:p>
                <a:r>
                  <a:rPr lang="en-US" sz="1200" b="0" i="0" u="none" strike="noStrike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(a) The negative exponent means to reciprocate and therefore the positive base leads to a positive denominator.  (b) The expression inside the brackets is irrelevant as it is to the power of 0 and therefore evaluates to 1. </a:t>
                </a:r>
                <a:r>
                  <a:rPr lang="en-US" sz="12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c) Simplifies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200" b="0" i="1" u="none" strike="noStrike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200" b="0" i="1" u="none" strike="noStrike" kern="120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lang="en-GB" sz="1200" b="0" i="1" u="none" strike="noStrike" kern="120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−4</m:t>
                            </m:r>
                          </m:e>
                        </m:d>
                      </m:e>
                      <m:sup>
                        <m:r>
                          <a:rPr lang="en-GB" sz="1200" b="0" i="1" u="none" strike="noStrike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200" b="0" i="0" u="none" strike="noStrike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u="none" strike="noStrike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and any integer squared is positive</a:t>
                </a:r>
                <a:endParaRPr lang="en-US" sz="1200" b="0" i="0" u="none" strike="noStrike" kern="1200" baseline="300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lang="en-US" sz="1200" b="0" i="0" u="none" strike="noStrike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1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Recommended NC Statements:</a:t>
                </a:r>
                <a:endParaRPr lang="en-US" sz="1200" b="0" i="0" u="none" strike="noStrike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b="1" dirty="0"/>
                  <a:t>KS4:</a:t>
                </a:r>
                <a:r>
                  <a:rPr lang="en-GB" dirty="0"/>
                  <a:t> Calculate with roots, and with integer indices</a:t>
                </a:r>
              </a:p>
              <a:p>
                <a:r>
                  <a:rPr lang="en-GB" b="1" dirty="0"/>
                  <a:t>KS4: </a:t>
                </a:r>
                <a:r>
                  <a:rPr lang="en-GB" dirty="0"/>
                  <a:t>Simplifying expressions involving sums, products and powers, including the laws of indices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FE5D0282-C0F2-ED59-C359-B81F08508499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Answer: </a:t>
                </a:r>
                <a:r>
                  <a:rPr lang="en-US" sz="1200" b="0" i="0" u="none" strike="noStrike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(a) The negative exponent means to reciprocate and therefore the positive base leads to a positive denominator.  (b) The expression inside the brackets is irrelevant as it is to the power of 0 and therefore evaluates to 1. </a:t>
                </a:r>
                <a:r>
                  <a:rPr lang="en-US" sz="12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c) Simplifies to </a:t>
                </a:r>
                <a:r>
                  <a:rPr lang="en-GB" sz="1200" b="0" i="0" u="none" strike="noStrike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(−4)^2</a:t>
                </a:r>
                <a:r>
                  <a:rPr lang="en-US" sz="1200" b="0" i="0" u="none" strike="noStrike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u="none" strike="noStrike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and any integer squared is positive</a:t>
                </a:r>
                <a:endParaRPr lang="en-US" sz="1200" b="0" i="0" u="none" strike="noStrike" kern="1200" baseline="300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lang="en-US" sz="1200" b="0" i="0" u="none" strike="noStrike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12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NC statement:</a:t>
                </a:r>
              </a:p>
              <a:p>
                <a:r>
                  <a:rPr lang="en-GB" dirty="0"/>
                  <a:t>KS4 Calculate with roots, and with integer indices</a:t>
                </a:r>
              </a:p>
              <a:p>
                <a:r>
                  <a:rPr lang="en-GB" dirty="0"/>
                  <a:t>KS4 Simplifying expressions involving sums, products and powers, including the laws of indices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968AEE-4DD4-BAAF-30EF-B14D0D738B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D89B3-B9A9-BC4E-ACDE-A65ABD72510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75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6FD8E3-5CD5-EE07-3886-B5FC9C33F0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5D1E56-93B8-FBF4-54E3-5BBCEE2B74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1E1BC0-EBEF-F817-999D-546A6931B8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i="0" strike="noStrike" dirty="0"/>
              <a:t>Answer: </a:t>
            </a:r>
            <a:r>
              <a:rPr lang="en-GB" b="0" i="0" strike="noStrike" dirty="0"/>
              <a:t>48 cm</a:t>
            </a:r>
          </a:p>
          <a:p>
            <a:endParaRPr lang="en-GB" b="1" i="0" strike="noStrike" dirty="0">
              <a:sym typeface="Symbol" panose="05050102010706020507" pitchFamily="18" charset="2"/>
            </a:endParaRPr>
          </a:p>
          <a:p>
            <a:endParaRPr lang="en-GB" i="0" dirty="0">
              <a:sym typeface="Symbol" panose="05050102010706020507" pitchFamily="18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i="0" dirty="0">
                <a:sym typeface="Symbol" panose="05050102010706020507" pitchFamily="18" charset="2"/>
              </a:rPr>
              <a:t>Recommended NC strand: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apply Pythagoras’ Theorem ... to find angles and lengths in right-angled triangles in 2-dimensional figures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apply the concepts of ... similarity, including the relationships between lengths in similar figures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i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AE27BA-3BEF-FBEB-A849-92E262306D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FFA93-4D76-4434-BAEB-C2CC90F4162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456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22A547-60B8-2CD1-B0B4-E7FAFE4AF4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0C0DEC-A9AA-AC38-432A-5A4EE5D4D6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84792E-9239-993E-E0A3-3BD55BA02B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Answer: 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Bolt = 15; Cloud = 7; Sun =3</a:t>
            </a: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Recommended NC Statements:</a:t>
            </a:r>
            <a:b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b="1" dirty="0"/>
              <a:t>KS3: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</a:t>
            </a:r>
            <a:r>
              <a:rPr lang="en-GB" dirty="0"/>
              <a:t>se linear and quadratic graphs to estimate values of y for given values of x and vice versa and to find approximate solutions of simultaneous linear equations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KS4: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GB" dirty="0"/>
              <a:t>olve two simultaneous equations in two variables algebraically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9274C7-A3C4-DD42-4B20-D512988223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D89B3-B9A9-BC4E-ACDE-A65ABD72510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5487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D08DEB-E4EB-A303-276E-BA388DCF6A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B4C6D6-7E80-34E3-9EEE-6918840768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56F9338B-ED2F-07C3-4C13-BD324C845DC7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b="1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Answer: </a:t>
                </a:r>
              </a:p>
              <a:p>
                <a:r>
                  <a:rPr lang="en-US" sz="12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~1.2</a:t>
                </a:r>
                <a:r>
                  <a:rPr lang="en-US" sz="1200" b="0" i="0" u="none" strike="noStrike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× 10</a:t>
                </a:r>
                <a:r>
                  <a:rPr lang="en-US" sz="1200" b="0" i="0" u="none" strike="noStrike" kern="1200" baseline="5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18 </a:t>
                </a:r>
                <a:r>
                  <a:rPr lang="en-US" sz="1200" b="0" i="0" u="none" strike="noStrike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endParaRPr lang="en-US" sz="1200" b="0" i="0" u="none" strike="noStrike" kern="1200" baseline="500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lang="en-US" sz="1200" b="0" i="0" u="none" strike="noStrike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1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Recommended NC Statements:</a:t>
                </a:r>
                <a:br>
                  <a:rPr lang="en-US" sz="12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</a:br>
                <a:r>
                  <a:rPr lang="en-US" b="1" dirty="0"/>
                  <a:t>KS3:</a:t>
                </a:r>
                <a:r>
                  <a:rPr lang="en-US" dirty="0"/>
                  <a:t> </a:t>
                </a:r>
                <a:r>
                  <a:rPr lang="en-GB" sz="12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D</a:t>
                </a:r>
                <a:r>
                  <a:rPr lang="en-GB" dirty="0"/>
                  <a:t>erive and apply formulae to calculate and solve problems involving: perimeter and area of triangles, parallelograms, trapezia, volume of cuboids (including cubes) and other prisms (including cylinders) </a:t>
                </a:r>
              </a:p>
              <a:p>
                <a:r>
                  <a:rPr lang="en-GB" dirty="0"/>
                  <a:t>Interpret and compare numbers in standard form A x 10</a:t>
                </a:r>
                <a:r>
                  <a:rPr lang="en-GB" baseline="50000" dirty="0"/>
                  <a:t>n</a:t>
                </a:r>
                <a:r>
                  <a:rPr lang="en-GB" dirty="0"/>
                  <a:t> where 1≤A &lt; 10 and n is a positive or negative integer or zero</a:t>
                </a:r>
              </a:p>
              <a:p>
                <a:r>
                  <a:rPr lang="en-GB" b="1" dirty="0"/>
                  <a:t>KS4: </a:t>
                </a:r>
                <a:r>
                  <a:rPr lang="en-GB" dirty="0"/>
                  <a:t>Calculate with numbers in standard form A x 10</a:t>
                </a:r>
                <a:r>
                  <a:rPr lang="en-GB" baseline="50000" dirty="0"/>
                  <a:t>n</a:t>
                </a:r>
                <a:r>
                  <a:rPr lang="en-GB" dirty="0"/>
                  <a:t> where 1 ≤ A &lt; 10 and n is an integer 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56F9338B-ED2F-07C3-4C13-BD324C845DC7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Answer:</a:t>
                </a:r>
              </a:p>
              <a:p>
                <a:r>
                  <a:rPr lang="en-US" sz="12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 = (0.75, 0)</a:t>
                </a:r>
              </a:p>
              <a:p>
                <a:r>
                  <a:rPr lang="en-US" sz="12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B = (3.15, 0)</a:t>
                </a:r>
              </a:p>
              <a:p>
                <a:r>
                  <a:rPr lang="en-US" sz="12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 = (0.75, 2.4)</a:t>
                </a:r>
              </a:p>
              <a:p>
                <a:r>
                  <a:rPr lang="en-US" sz="12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 = (3.15, 2.4)</a:t>
                </a:r>
              </a:p>
              <a:p>
                <a:endParaRPr lang="en-US" sz="1200" b="0" i="0" u="none" strike="noStrike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12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NC statement:</a:t>
                </a:r>
                <a:br>
                  <a:rPr lang="en-US" sz="12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</a:br>
                <a:r>
                  <a:rPr lang="en-GB" sz="12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Work with coordinates in all four quadrants</a:t>
                </a:r>
                <a:br>
                  <a:rPr lang="en-GB" sz="12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</a:br>
                <a:r>
                  <a:rPr lang="en-GB" sz="12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Use the four operations, including formal written methods, applied to integers, decimals, proper and improper fractions, and mixed numbers, all both positive and negative</a:t>
                </a:r>
                <a:br>
                  <a:rPr lang="en-GB" sz="12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</a:br>
                <a:r>
                  <a:rPr lang="en-GB" sz="12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Work interchangeably with terminating decimals and their corresponding fractions (such as 3.5 and </a:t>
                </a:r>
                <a:r>
                  <a:rPr lang="en-GB" sz="1200" b="0" i="0" u="none" strike="noStrike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7/2</a:t>
                </a:r>
                <a:r>
                  <a:rPr lang="en-GB" sz="12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or 0.375 and </a:t>
                </a:r>
                <a:r>
                  <a:rPr lang="en-GB" sz="1200" b="0" i="0" u="none" strike="noStrike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3/8</a:t>
                </a:r>
                <a:r>
                  <a:rPr lang="en-GB" sz="12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E3264E-C98C-EB06-B0A0-3F969F6AC0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D89B3-B9A9-BC4E-ACDE-A65ABD72510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FF6353-A4C9-82F6-0A3E-7B2BEC75BF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A0D9F1-E8F7-AF5B-EFB4-412938CC76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035A8FB1-5760-A006-484D-3490EBB0EE3B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b="1" i="0" dirty="0"/>
                  <a:t>Answer:</a:t>
                </a:r>
                <a:r>
                  <a:rPr lang="en-GB" i="0" dirty="0"/>
                  <a:t> (a) 6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1200" i="0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1200" b="0" i="0" dirty="0" smtClean="0"/>
                          <m:t>4</m:t>
                        </m:r>
                      </m:den>
                    </m:f>
                  </m:oMath>
                </a14:m>
                <a:r>
                  <a:rPr lang="en-GB" i="0" dirty="0">
                    <a:sym typeface="Symbol" panose="05050102010706020507" pitchFamily="18" charset="2"/>
                  </a:rPr>
                  <a:t> and 30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1200" i="0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1200" b="0" i="0" dirty="0" smtClean="0"/>
                          <m:t>4</m:t>
                        </m:r>
                      </m:den>
                    </m:f>
                  </m:oMath>
                </a14:m>
                <a:r>
                  <a:rPr lang="en-GB" i="0" dirty="0">
                    <a:sym typeface="Symbol" panose="05050102010706020507" pitchFamily="18" charset="2"/>
                  </a:rPr>
                  <a:t>; (b) 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1200" i="0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1200" i="0" dirty="0"/>
                          <m:t>2</m:t>
                        </m:r>
                      </m:den>
                    </m:f>
                  </m:oMath>
                </a14:m>
                <a:r>
                  <a:rPr lang="en-GB" i="0" dirty="0">
                    <a:sym typeface="Symbol" panose="05050102010706020507" pitchFamily="18" charset="2"/>
                  </a:rPr>
                  <a:t> and 5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1200" i="0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1200" i="0" dirty="0"/>
                          <m:t>2</m:t>
                        </m:r>
                      </m:den>
                    </m:f>
                  </m:oMath>
                </a14:m>
                <a:endParaRPr lang="en-GB" i="0" dirty="0">
                  <a:sym typeface="Symbol" panose="05050102010706020507" pitchFamily="18" charset="2"/>
                </a:endParaRPr>
              </a:p>
              <a:p>
                <a:endParaRPr lang="en-GB" i="0" dirty="0">
                  <a:sym typeface="Symbol" panose="05050102010706020507" pitchFamily="18" charset="2"/>
                </a:endParaRPr>
              </a:p>
              <a:p>
                <a:r>
                  <a:rPr lang="en-GB" b="1" i="0" dirty="0">
                    <a:sym typeface="Symbol" panose="05050102010706020507" pitchFamily="18" charset="2"/>
                  </a:rPr>
                  <a:t>Recommended NC strand:</a:t>
                </a:r>
              </a:p>
              <a:p>
                <a:r>
                  <a:rPr lang="en-GB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solve 2 simultaneous equations in 2 variables (linear/linear) algebraically</a:t>
                </a:r>
                <a:r>
                  <a:rPr lang="en-GB" i="0" dirty="0">
                    <a:sym typeface="Symbol" panose="05050102010706020507" pitchFamily="18" charset="2"/>
                  </a:rPr>
                  <a:t> </a:t>
                </a:r>
                <a:endParaRPr lang="en-GB" i="0" dirty="0"/>
              </a:p>
            </p:txBody>
          </p:sp>
        </mc:Choice>
        <mc:Fallback xmlns="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035A8FB1-5760-A006-484D-3490EBB0EE3B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b="1" i="0" dirty="0"/>
                  <a:t>Answer:</a:t>
                </a:r>
                <a:r>
                  <a:rPr lang="en-GB" i="0" dirty="0"/>
                  <a:t> (a) 6</a:t>
                </a:r>
                <a:r>
                  <a:rPr lang="en-GB" sz="1200" i="0" dirty="0"/>
                  <a:t>"1</a:t>
                </a:r>
                <a:r>
                  <a:rPr lang="en-GB" sz="1200" i="0" dirty="0">
                    <a:latin typeface="Cambria Math" panose="02040503050406030204" pitchFamily="18" charset="0"/>
                  </a:rPr>
                  <a:t>" /</a:t>
                </a:r>
                <a:r>
                  <a:rPr lang="en-GB" sz="1200" b="0" i="0" dirty="0">
                    <a:latin typeface="Cambria Math" panose="02040503050406030204" pitchFamily="18" charset="0"/>
                  </a:rPr>
                  <a:t>"</a:t>
                </a:r>
                <a:r>
                  <a:rPr lang="en-GB" sz="1200" b="0" i="0" dirty="0"/>
                  <a:t>4</a:t>
                </a:r>
                <a:r>
                  <a:rPr lang="en-GB" sz="1200" b="0" i="0" dirty="0">
                    <a:latin typeface="Cambria Math" panose="02040503050406030204" pitchFamily="18" charset="0"/>
                  </a:rPr>
                  <a:t>" </a:t>
                </a:r>
                <a:r>
                  <a:rPr lang="en-GB" i="0" dirty="0">
                    <a:sym typeface="Symbol" panose="05050102010706020507" pitchFamily="18" charset="2"/>
                  </a:rPr>
                  <a:t> and 30</a:t>
                </a:r>
                <a:r>
                  <a:rPr lang="en-GB" sz="1200" i="0" dirty="0"/>
                  <a:t>"1</a:t>
                </a:r>
                <a:r>
                  <a:rPr lang="en-GB" sz="1200" i="0" dirty="0">
                    <a:latin typeface="Cambria Math" panose="02040503050406030204" pitchFamily="18" charset="0"/>
                  </a:rPr>
                  <a:t>" /</a:t>
                </a:r>
                <a:r>
                  <a:rPr lang="en-GB" sz="1200" b="0" i="0" dirty="0">
                    <a:latin typeface="Cambria Math" panose="02040503050406030204" pitchFamily="18" charset="0"/>
                  </a:rPr>
                  <a:t>"</a:t>
                </a:r>
                <a:r>
                  <a:rPr lang="en-GB" sz="1200" b="0" i="0" dirty="0"/>
                  <a:t>4</a:t>
                </a:r>
                <a:r>
                  <a:rPr lang="en-GB" sz="1200" b="0" i="0" dirty="0">
                    <a:latin typeface="Cambria Math" panose="02040503050406030204" pitchFamily="18" charset="0"/>
                  </a:rPr>
                  <a:t>" </a:t>
                </a:r>
                <a:r>
                  <a:rPr lang="en-GB" i="0" dirty="0">
                    <a:sym typeface="Symbol" panose="05050102010706020507" pitchFamily="18" charset="2"/>
                  </a:rPr>
                  <a:t>; (b) 2</a:t>
                </a:r>
                <a:r>
                  <a:rPr lang="en-GB" sz="1200" i="0" dirty="0"/>
                  <a:t>"1</a:t>
                </a:r>
                <a:r>
                  <a:rPr lang="en-GB" sz="1200" i="0" dirty="0">
                    <a:latin typeface="Cambria Math" panose="02040503050406030204" pitchFamily="18" charset="0"/>
                  </a:rPr>
                  <a:t>" /"</a:t>
                </a:r>
                <a:r>
                  <a:rPr lang="en-GB" sz="1200" i="0" dirty="0"/>
                  <a:t>2</a:t>
                </a:r>
                <a:r>
                  <a:rPr lang="en-GB" sz="1200" i="0" dirty="0">
                    <a:latin typeface="Cambria Math" panose="02040503050406030204" pitchFamily="18" charset="0"/>
                  </a:rPr>
                  <a:t>" </a:t>
                </a:r>
                <a:r>
                  <a:rPr lang="en-GB" i="0" dirty="0">
                    <a:sym typeface="Symbol" panose="05050102010706020507" pitchFamily="18" charset="2"/>
                  </a:rPr>
                  <a:t> and 6</a:t>
                </a:r>
                <a:r>
                  <a:rPr lang="en-GB" sz="1200" i="0" dirty="0"/>
                  <a:t>"1</a:t>
                </a:r>
                <a:r>
                  <a:rPr lang="en-GB" sz="1200" i="0" dirty="0">
                    <a:latin typeface="Cambria Math" panose="02040503050406030204" pitchFamily="18" charset="0"/>
                  </a:rPr>
                  <a:t>" /"</a:t>
                </a:r>
                <a:r>
                  <a:rPr lang="en-GB" sz="1200" i="0" dirty="0"/>
                  <a:t>2</a:t>
                </a:r>
                <a:r>
                  <a:rPr lang="en-GB" sz="1200" i="0" dirty="0">
                    <a:latin typeface="Cambria Math" panose="02040503050406030204" pitchFamily="18" charset="0"/>
                  </a:rPr>
                  <a:t>" </a:t>
                </a:r>
                <a:endParaRPr lang="en-GB" i="0" dirty="0">
                  <a:sym typeface="Symbol" panose="05050102010706020507" pitchFamily="18" charset="2"/>
                </a:endParaRPr>
              </a:p>
              <a:p>
                <a:endParaRPr lang="en-GB" i="0" dirty="0">
                  <a:sym typeface="Symbol" panose="05050102010706020507" pitchFamily="18" charset="2"/>
                </a:endParaRPr>
              </a:p>
              <a:p>
                <a:r>
                  <a:rPr lang="en-GB" b="1" i="0" dirty="0">
                    <a:sym typeface="Symbol" panose="05050102010706020507" pitchFamily="18" charset="2"/>
                  </a:rPr>
                  <a:t>Recommended NC strand:</a:t>
                </a:r>
                <a:r>
                  <a:rPr lang="en-GB" i="0" dirty="0">
                    <a:sym typeface="Symbol" panose="05050102010706020507" pitchFamily="18" charset="2"/>
                  </a:rPr>
                  <a:t> </a:t>
                </a:r>
                <a:endParaRPr lang="en-GB" i="0" dirty="0"/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7617E4-CDCA-33F4-8F89-CAA059AC1B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FFA93-4D76-4434-BAEB-C2CC90F4162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4477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919274-8EE4-1205-660C-C2E7D380E4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3CB471-D959-78C1-B566-44BF8111C2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A77069-F1BB-0B82-C718-4737F7E9D5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i="0" strike="noStrike" dirty="0"/>
              <a:t>Answer:</a:t>
            </a:r>
            <a:r>
              <a:rPr lang="en-GB" i="0" strike="noStrike" dirty="0"/>
              <a:t> </a:t>
            </a:r>
          </a:p>
          <a:p>
            <a:r>
              <a:rPr lang="en-GB" b="0" i="0" strike="noStrike" dirty="0">
                <a:sym typeface="Symbol" panose="05050102010706020507" pitchFamily="18" charset="2"/>
              </a:rPr>
              <a:t>As both numbers have the same amount of unique prime factors, they have the same number of combinations of those factors, hence the same number of factor pairs. </a:t>
            </a:r>
          </a:p>
          <a:p>
            <a:endParaRPr lang="en-GB" b="1" i="0" strike="noStrike" dirty="0">
              <a:sym typeface="Symbol" panose="05050102010706020507" pitchFamily="18" charset="2"/>
            </a:endParaRPr>
          </a:p>
          <a:p>
            <a:r>
              <a:rPr lang="en-GB" b="1" i="0" dirty="0">
                <a:sym typeface="Symbol" panose="05050102010706020507" pitchFamily="18" charset="2"/>
              </a:rPr>
              <a:t>Recommended NC strand: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appropriate concepts, methods and techniques to apply to unfamiliar and nonroutine problems; interpret their solution in the context of the given problem.</a:t>
            </a:r>
          </a:p>
          <a:p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i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3DFCF4-531B-CCF0-B911-6CFA046EAA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FFA93-4D76-4434-BAEB-C2CC90F4162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598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DA3DD9-8A1D-5EF9-EC5C-8CDD43100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4585DA-2039-05BB-B88B-686CD158E1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9D1F51-E18F-D469-2661-E50B726FCA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i="0" strike="noStrike" dirty="0"/>
              <a:t>Answer:</a:t>
            </a:r>
            <a:r>
              <a:rPr lang="en-GB" i="0" strike="noStrike" dirty="0"/>
              <a:t> </a:t>
            </a:r>
          </a:p>
          <a:p>
            <a:r>
              <a:rPr lang="en-GB" b="0" i="0" strike="noStrike" dirty="0">
                <a:sym typeface="Symbol" panose="05050102010706020507" pitchFamily="18" charset="2"/>
              </a:rPr>
              <a:t>As both numbers have the same amount of unique prime factors, they have the same number of combinations of those factors, hence the same number of factor pairs. </a:t>
            </a:r>
          </a:p>
          <a:p>
            <a:endParaRPr lang="en-GB" i="0" dirty="0">
              <a:sym typeface="Symbol" panose="05050102010706020507" pitchFamily="18" charset="2"/>
            </a:endParaRPr>
          </a:p>
          <a:p>
            <a:r>
              <a:rPr lang="en-GB" b="1" i="0" dirty="0">
                <a:sym typeface="Symbol" panose="05050102010706020507" pitchFamily="18" charset="2"/>
              </a:rPr>
              <a:t>Recommended NC strand: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appropriate concepts, methods and techniques to apply to unfamiliar and nonroutine problems; interpret their solution in the context of the given problem.</a:t>
            </a:r>
          </a:p>
          <a:p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i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028254-A826-CF36-93CC-E2A7E30E71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FFA93-4D76-4434-BAEB-C2CC90F4162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4699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4C4E48-D5BC-5D23-B3F9-686AC6E0B3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AD5C25-257E-98E1-4522-EE6515F395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12741D-DFBD-08C3-0306-1F6ECA2AEC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i="0" strike="noStrike" dirty="0"/>
              <a:t>Answer:</a:t>
            </a:r>
            <a:r>
              <a:rPr lang="en-GB" i="0" strike="noStrike" dirty="0"/>
              <a:t> </a:t>
            </a:r>
          </a:p>
          <a:p>
            <a:r>
              <a:rPr lang="en-GB" b="0" i="0" strike="noStrike" dirty="0">
                <a:sym typeface="Symbol" panose="05050102010706020507" pitchFamily="18" charset="2"/>
              </a:rPr>
              <a:t>As both numbers have the same amount of unique prime factors, they have the same number of combinations of those factors, hence the same number of factor pairs. </a:t>
            </a:r>
          </a:p>
          <a:p>
            <a:endParaRPr lang="en-GB" i="0" dirty="0">
              <a:sym typeface="Symbol" panose="05050102010706020507" pitchFamily="18" charset="2"/>
            </a:endParaRPr>
          </a:p>
          <a:p>
            <a:r>
              <a:rPr lang="en-GB" b="1" i="0" dirty="0">
                <a:sym typeface="Symbol" panose="05050102010706020507" pitchFamily="18" charset="2"/>
              </a:rPr>
              <a:t>Recommended NC strand: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appropriate concepts, methods and techniques to apply to unfamiliar and nonroutine problems; interpret their solution in the context of the given problem.</a:t>
            </a:r>
          </a:p>
          <a:p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i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F8131D-74C7-0927-A6A0-8DEC457B04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FFA93-4D76-4434-BAEB-C2CC90F4162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2884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7BDE38-87C8-D358-7BD2-BB92A25FE7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16759B-6E9F-374B-4DCF-08E3A070B0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FEF98E33-7ACB-B1A1-33D3-D2FBC7038CAF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b="1" i="0" strike="noStrike" dirty="0"/>
                  <a:t>Answer:</a:t>
                </a:r>
                <a:r>
                  <a:rPr lang="en-GB" i="1" strike="noStrike" dirty="0"/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i="0" strike="noStrike" dirty="0"/>
                  <a:t>Solution to simultaneous equations sits in the intersection: (8, 3). Other sections </a:t>
                </a:r>
                <a:r>
                  <a:rPr lang="en-GB" i="0" strike="noStrike" dirty="0" err="1"/>
                  <a:t>eg</a:t>
                </a:r>
                <a:r>
                  <a:rPr lang="en-GB" i="0" strike="noStrike" dirty="0"/>
                  <a:t> (1,0) for outside the circles, (11, 1) and (13, 9)</a:t>
                </a:r>
                <a:endParaRPr lang="en-GB" strike="noStrike" dirty="0">
                  <a:sym typeface="Symbol" panose="05050102010706020507" pitchFamily="18" charset="2"/>
                </a:endParaRPr>
              </a:p>
              <a:p>
                <a:endParaRPr lang="en-GB" i="0" dirty="0">
                  <a:sym typeface="Symbol" panose="05050102010706020507" pitchFamily="18" charset="2"/>
                </a:endParaRPr>
              </a:p>
              <a:p>
                <a:r>
                  <a:rPr lang="en-GB" b="1" i="0" dirty="0">
                    <a:sym typeface="Symbol" panose="05050102010706020507" pitchFamily="18" charset="2"/>
                  </a:rPr>
                  <a:t>Recommended NC strand:</a:t>
                </a:r>
                <a:r>
                  <a:rPr lang="en-GB" i="0" dirty="0">
                    <a:sym typeface="Symbol" panose="05050102010706020507" pitchFamily="18" charset="2"/>
                  </a:rPr>
                  <a:t> </a:t>
                </a:r>
                <a:endParaRPr lang="en-GB" i="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solve 2 simultaneous equations in 2 variables (linear/linear) algebraically</a:t>
                </a:r>
                <a:r>
                  <a:rPr lang="en-GB" i="0" dirty="0">
                    <a:sym typeface="Symbol" panose="05050102010706020507" pitchFamily="18" charset="2"/>
                  </a:rPr>
                  <a:t> </a:t>
                </a:r>
                <a:endParaRPr lang="en-GB" i="0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FEF98E33-7ACB-B1A1-33D3-D2FBC7038CAF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b="1" i="0" dirty="0"/>
                  <a:t>Answer:</a:t>
                </a:r>
                <a:r>
                  <a:rPr lang="en-GB" i="1" dirty="0"/>
                  <a:t> </a:t>
                </a:r>
                <a:r>
                  <a:rPr lang="en-GB" i="0" dirty="0"/>
                  <a:t>square covers 6; circle covers 2</a:t>
                </a:r>
                <a:r>
                  <a:rPr lang="en-GB" sz="1200" i="0" dirty="0"/>
                  <a:t>"1</a:t>
                </a:r>
                <a:r>
                  <a:rPr lang="en-GB" sz="1200" i="0" dirty="0">
                    <a:latin typeface="Cambria Math" panose="02040503050406030204" pitchFamily="18" charset="0"/>
                  </a:rPr>
                  <a:t>" /"</a:t>
                </a:r>
                <a:r>
                  <a:rPr lang="en-GB" sz="1200" i="0" dirty="0"/>
                  <a:t>2</a:t>
                </a:r>
                <a:r>
                  <a:rPr lang="en-GB" sz="1200" i="0" dirty="0">
                    <a:latin typeface="Cambria Math" panose="02040503050406030204" pitchFamily="18" charset="0"/>
                  </a:rPr>
                  <a:t>" </a:t>
                </a:r>
                <a:endParaRPr lang="en-GB" dirty="0">
                  <a:sym typeface="Symbol" panose="05050102010706020507" pitchFamily="18" charset="2"/>
                </a:endParaRPr>
              </a:p>
              <a:p>
                <a:endParaRPr lang="en-GB" i="0" dirty="0">
                  <a:sym typeface="Symbol" panose="05050102010706020507" pitchFamily="18" charset="2"/>
                </a:endParaRPr>
              </a:p>
              <a:p>
                <a:r>
                  <a:rPr lang="en-GB" b="1" i="0" dirty="0">
                    <a:sym typeface="Symbol" panose="05050102010706020507" pitchFamily="18" charset="2"/>
                  </a:rPr>
                  <a:t>Recommended NC strand:</a:t>
                </a:r>
                <a:r>
                  <a:rPr lang="en-GB" i="0" dirty="0">
                    <a:sym typeface="Symbol" panose="05050102010706020507" pitchFamily="18" charset="2"/>
                  </a:rPr>
                  <a:t> </a:t>
                </a:r>
                <a:endParaRPr lang="en-GB" i="0" dirty="0"/>
              </a:p>
              <a:p>
                <a:endParaRPr lang="en-GB" dirty="0"/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DF6B85-5770-C028-D060-30A474CCF8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FFA93-4D76-4434-BAEB-C2CC90F4162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1136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34B955-78DB-E18D-8721-AE1964AF95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0C6044-774D-B40F-DA32-CD52D8A516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145B27-16C6-EFAB-1441-2842AA487F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i="0" dirty="0"/>
              <a:t>Answer:</a:t>
            </a:r>
            <a:r>
              <a:rPr lang="en-GB" i="0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i="0" dirty="0"/>
              <a:t>angle in enneagon = 140</a:t>
            </a:r>
            <a:r>
              <a:rPr lang="en-GB" i="0" dirty="0">
                <a:sym typeface="Symbol" panose="05050102010706020507" pitchFamily="18" charset="2"/>
              </a:rPr>
              <a:t></a:t>
            </a:r>
            <a:r>
              <a:rPr lang="en-GB" i="0" dirty="0"/>
              <a:t>; angle in pentagon = 108</a:t>
            </a:r>
            <a:r>
              <a:rPr lang="en-GB" i="0" dirty="0">
                <a:sym typeface="Symbol" panose="05050102010706020507" pitchFamily="18" charset="2"/>
              </a:rPr>
              <a:t></a:t>
            </a:r>
            <a:r>
              <a:rPr lang="en-GB" i="0" dirty="0"/>
              <a:t>, so angle in hexagon at </a:t>
            </a:r>
            <a:r>
              <a:rPr lang="en-GB" i="1" dirty="0"/>
              <a:t>X</a:t>
            </a:r>
            <a:r>
              <a:rPr lang="en-GB" i="0" dirty="0"/>
              <a:t> = 112</a:t>
            </a:r>
            <a:r>
              <a:rPr lang="en-GB" i="0" dirty="0">
                <a:sym typeface="Symbol" panose="05050102010706020507" pitchFamily="18" charset="2"/>
              </a:rPr>
              <a:t></a:t>
            </a:r>
            <a:r>
              <a:rPr lang="en-GB" i="0" dirty="0"/>
              <a:t>, which is not the angle in a regular hexagon.</a:t>
            </a:r>
            <a:endParaRPr lang="en-GB" i="0" dirty="0">
              <a:sym typeface="Symbol" panose="05050102010706020507" pitchFamily="18" charset="2"/>
            </a:endParaRPr>
          </a:p>
          <a:p>
            <a:endParaRPr lang="en-GB" i="0" dirty="0">
              <a:sym typeface="Symbol" panose="05050102010706020507" pitchFamily="18" charset="2"/>
            </a:endParaRPr>
          </a:p>
          <a:p>
            <a:r>
              <a:rPr lang="en-GB" b="1" i="0" dirty="0">
                <a:sym typeface="Symbol" panose="05050102010706020507" pitchFamily="18" charset="2"/>
              </a:rPr>
              <a:t>Recommended NC strand:</a:t>
            </a:r>
          </a:p>
          <a:p>
            <a:r>
              <a:rPr lang="en-GB" b="0" i="0" dirty="0">
                <a:sym typeface="Symbol" panose="05050102010706020507" pitchFamily="18" charset="2"/>
              </a:rPr>
              <a:t>select appropriate concepts, methods and techniques to apply to unfamiliar and nonroutine problems; interpret their solution in the context of the given problem.</a:t>
            </a:r>
            <a:endParaRPr lang="en-GB" i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83E434-4234-A1DE-DE8A-1D469BCBD0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FFA93-4D76-4434-BAEB-C2CC90F4162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388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3E4AA5-F98F-1F83-FB0A-2BEBD4B8D9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9DF8EE-6E41-559B-CB87-A178682093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C33A822A-9844-1E97-04CE-BB284CEA6EDA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b="1" i="0" dirty="0"/>
                  <a:t>Answer:</a:t>
                </a:r>
                <a:r>
                  <a:rPr lang="en-GB" i="1" dirty="0"/>
                  <a:t> </a:t>
                </a:r>
                <a:r>
                  <a:rPr lang="en-GB" i="0" dirty="0"/>
                  <a:t>75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GB" i="0" dirty="0" smtClean="0"/>
                          <m:t>3</m:t>
                        </m:r>
                      </m:e>
                    </m:rad>
                  </m:oMath>
                </a14:m>
                <a:r>
                  <a:rPr lang="en-GB" dirty="0">
                    <a:sym typeface="Symbol" panose="05050102010706020507" pitchFamily="18" charset="2"/>
                  </a:rPr>
                  <a:t> cm</a:t>
                </a:r>
                <a:r>
                  <a:rPr lang="en-GB" baseline="30000" dirty="0">
                    <a:sym typeface="Symbol" panose="05050102010706020507" pitchFamily="18" charset="2"/>
                  </a:rPr>
                  <a:t>2</a:t>
                </a:r>
                <a:endParaRPr lang="en-GB" dirty="0">
                  <a:sym typeface="Symbol" panose="05050102010706020507" pitchFamily="18" charset="2"/>
                </a:endParaRPr>
              </a:p>
              <a:p>
                <a:endParaRPr lang="en-GB" i="0" dirty="0">
                  <a:sym typeface="Symbol" panose="05050102010706020507" pitchFamily="18" charset="2"/>
                </a:endParaRPr>
              </a:p>
              <a:p>
                <a:r>
                  <a:rPr lang="en-GB" b="1" i="0" dirty="0">
                    <a:sym typeface="Symbol" panose="05050102010706020507" pitchFamily="18" charset="2"/>
                  </a:rPr>
                  <a:t>Recommended NC strand:</a:t>
                </a:r>
                <a:r>
                  <a:rPr lang="en-GB" i="0" dirty="0">
                    <a:sym typeface="Symbol" panose="05050102010706020507" pitchFamily="18" charset="2"/>
                  </a:rPr>
                  <a:t> </a:t>
                </a:r>
                <a:endParaRPr lang="en-GB" i="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apply Pythagoras’ Theorem ... to find angles and lengths in right-angled triangles in 2-dimensional figures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C33A822A-9844-1E97-04CE-BB284CEA6EDA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b="1" i="0" dirty="0"/>
                  <a:t>Answer:</a:t>
                </a:r>
                <a:r>
                  <a:rPr lang="en-GB" i="1" dirty="0"/>
                  <a:t> </a:t>
                </a:r>
                <a:r>
                  <a:rPr lang="en-GB" i="0" dirty="0"/>
                  <a:t>75</a:t>
                </a:r>
                <a:r>
                  <a:rPr lang="en-GB" i="0">
                    <a:latin typeface="Cambria Math" panose="02040503050406030204" pitchFamily="18" charset="0"/>
                  </a:rPr>
                  <a:t>√(</a:t>
                </a:r>
                <a:r>
                  <a:rPr lang="en-GB" i="0" dirty="0">
                    <a:latin typeface="Cambria Math" panose="02040503050406030204" pitchFamily="18" charset="0"/>
                  </a:rPr>
                  <a:t>"</a:t>
                </a:r>
                <a:r>
                  <a:rPr lang="en-GB" i="0" dirty="0"/>
                  <a:t>3</a:t>
                </a:r>
                <a:r>
                  <a:rPr lang="en-GB" i="0">
                    <a:latin typeface="Cambria Math" panose="02040503050406030204" pitchFamily="18" charset="0"/>
                  </a:rPr>
                  <a:t>" )</a:t>
                </a:r>
                <a:r>
                  <a:rPr lang="en-GB" dirty="0">
                    <a:sym typeface="Symbol" panose="05050102010706020507" pitchFamily="18" charset="2"/>
                  </a:rPr>
                  <a:t> cm</a:t>
                </a:r>
                <a:r>
                  <a:rPr lang="en-GB" baseline="30000" dirty="0">
                    <a:sym typeface="Symbol" panose="05050102010706020507" pitchFamily="18" charset="2"/>
                  </a:rPr>
                  <a:t>2</a:t>
                </a:r>
                <a:endParaRPr lang="en-GB" dirty="0">
                  <a:sym typeface="Symbol" panose="05050102010706020507" pitchFamily="18" charset="2"/>
                </a:endParaRPr>
              </a:p>
              <a:p>
                <a:endParaRPr lang="en-GB" i="0" dirty="0">
                  <a:sym typeface="Symbol" panose="05050102010706020507" pitchFamily="18" charset="2"/>
                </a:endParaRPr>
              </a:p>
              <a:p>
                <a:r>
                  <a:rPr lang="en-GB" b="1" i="0" dirty="0">
                    <a:sym typeface="Symbol" panose="05050102010706020507" pitchFamily="18" charset="2"/>
                  </a:rPr>
                  <a:t>Recommended NC strand:</a:t>
                </a:r>
                <a:r>
                  <a:rPr lang="en-GB" i="0" dirty="0">
                    <a:sym typeface="Symbol" panose="05050102010706020507" pitchFamily="18" charset="2"/>
                  </a:rPr>
                  <a:t> </a:t>
                </a:r>
                <a:endParaRPr lang="en-GB" i="0" dirty="0"/>
              </a:p>
              <a:p>
                <a:endParaRPr lang="en-GB" dirty="0"/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D7E6BC-0278-3421-F97C-611B4261CF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FFA93-4D76-4434-BAEB-C2CC90F4162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4294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DD4972-49C9-9CA2-F1FD-71D2E878BA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83BFF2-C381-0726-6307-D2246FC73C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4D237B-5A09-0949-1426-6AB9EE84BD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i="0" dirty="0"/>
              <a:t>Answer:</a:t>
            </a:r>
            <a:r>
              <a:rPr lang="en-GB" i="0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i="0" dirty="0"/>
              <a:t>angle in enneagon = 140</a:t>
            </a:r>
            <a:r>
              <a:rPr lang="en-GB" i="0" dirty="0">
                <a:sym typeface="Symbol" panose="05050102010706020507" pitchFamily="18" charset="2"/>
              </a:rPr>
              <a:t></a:t>
            </a:r>
            <a:r>
              <a:rPr lang="en-GB" i="0" dirty="0"/>
              <a:t>; angle in pentagon = 108</a:t>
            </a:r>
            <a:r>
              <a:rPr lang="en-GB" i="0" dirty="0">
                <a:sym typeface="Symbol" panose="05050102010706020507" pitchFamily="18" charset="2"/>
              </a:rPr>
              <a:t></a:t>
            </a:r>
            <a:r>
              <a:rPr lang="en-GB" i="0" dirty="0"/>
              <a:t>, so angle in hexagon at </a:t>
            </a:r>
            <a:r>
              <a:rPr lang="en-GB" i="1" dirty="0"/>
              <a:t>X</a:t>
            </a:r>
            <a:r>
              <a:rPr lang="en-GB" i="0" dirty="0"/>
              <a:t> = 112</a:t>
            </a:r>
            <a:r>
              <a:rPr lang="en-GB" i="0" dirty="0">
                <a:sym typeface="Symbol" panose="05050102010706020507" pitchFamily="18" charset="2"/>
              </a:rPr>
              <a:t></a:t>
            </a:r>
            <a:r>
              <a:rPr lang="en-GB" i="0" dirty="0"/>
              <a:t>, which is not the angle in a regular hexagon.</a:t>
            </a:r>
            <a:endParaRPr lang="en-GB" i="0" dirty="0">
              <a:sym typeface="Symbol" panose="05050102010706020507" pitchFamily="18" charset="2"/>
            </a:endParaRPr>
          </a:p>
          <a:p>
            <a:endParaRPr lang="en-GB" i="0" dirty="0">
              <a:sym typeface="Symbol" panose="05050102010706020507" pitchFamily="18" charset="2"/>
            </a:endParaRPr>
          </a:p>
          <a:p>
            <a:r>
              <a:rPr lang="en-GB" b="1" i="0" dirty="0">
                <a:sym typeface="Symbol" panose="05050102010706020507" pitchFamily="18" charset="2"/>
              </a:rPr>
              <a:t>Recommended NC strand:</a:t>
            </a:r>
          </a:p>
          <a:p>
            <a:r>
              <a:rPr lang="en-GB" b="0" i="0" dirty="0">
                <a:sym typeface="Symbol" panose="05050102010706020507" pitchFamily="18" charset="2"/>
              </a:rPr>
              <a:t>select appropriate concepts, methods and techniques to apply to unfamiliar and nonroutine problems; interpret their solution in the context of the given problem.</a:t>
            </a:r>
            <a:endParaRPr lang="en-GB" b="0" i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87A7FE-86DD-ED6B-9B61-ADA268D84C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FFA93-4D76-4434-BAEB-C2CC90F4162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9316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8EC854-9907-FE1D-2745-B07E17CB8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7EDB9B-4AB5-E410-4E67-74380EBA41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BFFA86-9B09-004A-BDDD-A5D0D5E0DF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i="0" dirty="0"/>
              <a:t>Answer:</a:t>
            </a:r>
            <a:r>
              <a:rPr lang="en-GB" i="0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i="0" dirty="0"/>
              <a:t>Multiple solutions such as 4 squares, 6 equilateral triangles, two pentagons and a decagon etc</a:t>
            </a:r>
            <a:endParaRPr lang="en-GB" i="0" dirty="0">
              <a:sym typeface="Symbol" panose="05050102010706020507" pitchFamily="18" charset="2"/>
            </a:endParaRPr>
          </a:p>
          <a:p>
            <a:endParaRPr lang="en-GB" i="0" dirty="0">
              <a:sym typeface="Symbol" panose="05050102010706020507" pitchFamily="18" charset="2"/>
            </a:endParaRPr>
          </a:p>
          <a:p>
            <a:r>
              <a:rPr lang="en-GB" b="1" i="0" dirty="0">
                <a:sym typeface="Symbol" panose="05050102010706020507" pitchFamily="18" charset="2"/>
              </a:rPr>
              <a:t>Recommended NC strand:</a:t>
            </a:r>
          </a:p>
          <a:p>
            <a:r>
              <a:rPr lang="en-GB" i="0" dirty="0"/>
              <a:t>select appropriate concepts, methods and techniques to apply to unfamiliar and nonroutine problems; interpret their solution in the context of the given problem.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B91D7B-F17C-A607-7719-51E652DE63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FFA93-4D76-4434-BAEB-C2CC90F4162E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4103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AB008D-48AA-501D-5EED-6A4807F59A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FA1998-D06D-16AC-C070-0191D4AA75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9C4921-2DD7-1FEB-72B3-BED40610EB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i="0" dirty="0"/>
              <a:t>Answer:</a:t>
            </a:r>
            <a:endParaRPr lang="en-GB" i="0" strike="sngStrike" dirty="0">
              <a:sym typeface="Symbol" panose="05050102010706020507" pitchFamily="18" charset="2"/>
            </a:endParaRPr>
          </a:p>
          <a:p>
            <a:r>
              <a:rPr lang="en-GB" i="0" dirty="0">
                <a:sym typeface="Symbol" panose="05050102010706020507" pitchFamily="18" charset="2"/>
              </a:rPr>
              <a:t>6cm</a:t>
            </a:r>
          </a:p>
          <a:p>
            <a:endParaRPr lang="en-GB" i="0" dirty="0">
              <a:sym typeface="Symbol" panose="05050102010706020507" pitchFamily="18" charset="2"/>
            </a:endParaRPr>
          </a:p>
          <a:p>
            <a:r>
              <a:rPr lang="en-GB" b="1" i="0" dirty="0">
                <a:sym typeface="Symbol" panose="05050102010706020507" pitchFamily="18" charset="2"/>
              </a:rPr>
              <a:t>Recommended NC strand: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apply the concepts of ... similarity, including the relationships between lengths, {areas and volumes} in similar figures</a:t>
            </a:r>
          </a:p>
          <a:p>
            <a:endParaRPr lang="en-GB" i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10F3C1-B7EA-E141-260C-BFF64435BE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FFA93-4D76-4434-BAEB-C2CC90F4162E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6751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E4AB73-423B-14BF-47B4-C76825D383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B10111-73ED-6EF9-12EE-26255A6639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F777CC-D629-6804-D742-0BD30177E2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i="0" dirty="0"/>
              <a:t>Answer:</a:t>
            </a:r>
            <a:r>
              <a:rPr lang="en-GB" i="0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i="0" dirty="0"/>
              <a:t>Let </a:t>
            </a:r>
            <a:r>
              <a:rPr lang="en-GB" i="0" dirty="0">
                <a:sym typeface="Symbol" panose="05050102010706020507" pitchFamily="18" charset="2"/>
              </a:rPr>
              <a:t>BDA = </a:t>
            </a:r>
            <a:r>
              <a:rPr lang="en-GB" i="1" dirty="0">
                <a:sym typeface="Symbol" panose="05050102010706020507" pitchFamily="18" charset="2"/>
              </a:rPr>
              <a:t>x </a:t>
            </a:r>
            <a:r>
              <a:rPr lang="en-GB" i="0" dirty="0">
                <a:sym typeface="Symbol" panose="05050102010706020507" pitchFamily="18" charset="2"/>
              </a:rPr>
              <a:t>and BAD = y, then CBD = x + y (straight line), and CBD = CDB (isosceles)</a:t>
            </a:r>
            <a:br>
              <a:rPr lang="en-GB" i="0" dirty="0">
                <a:sym typeface="Symbol" panose="05050102010706020507" pitchFamily="18" charset="2"/>
              </a:rPr>
            </a:br>
            <a:endParaRPr lang="en-GB" i="0" dirty="0">
              <a:sym typeface="Symbol" panose="05050102010706020507" pitchFamily="18" charset="2"/>
            </a:endParaRPr>
          </a:p>
          <a:p>
            <a:r>
              <a:rPr lang="en-GB" b="1" i="0" dirty="0">
                <a:sym typeface="Symbol" panose="05050102010706020507" pitchFamily="18" charset="2"/>
              </a:rPr>
              <a:t>Recommended NC strand:</a:t>
            </a:r>
            <a:r>
              <a:rPr lang="en-GB" i="0" dirty="0">
                <a:sym typeface="Symbol" panose="05050102010706020507" pitchFamily="18" charset="2"/>
              </a:rPr>
              <a:t> </a:t>
            </a:r>
          </a:p>
          <a:p>
            <a:r>
              <a:rPr lang="en-GB" i="0" dirty="0">
                <a:sym typeface="Symbol" panose="05050102010706020507" pitchFamily="18" charset="2"/>
              </a:rPr>
              <a:t>select appropriate concepts, methods and techniques to apply to unfamiliar and nonroutine problems; interpret their solution in the context of the given problem.</a:t>
            </a: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i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E474A8-704D-0B8C-D576-256617E4BF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FFA93-4D76-4434-BAEB-C2CC90F4162E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7535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7C8F56-8D97-C257-9589-2D8C2D3E71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A15000-1A96-4031-E0EE-8D995F69BE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F0AB6C-B497-DDF1-89E3-8D7F593A78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i="0" dirty="0"/>
              <a:t>Answer:</a:t>
            </a:r>
            <a:r>
              <a:rPr lang="en-GB" i="0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i="0" dirty="0"/>
              <a:t>lines </a:t>
            </a:r>
            <a:r>
              <a:rPr lang="en-GB" i="1" dirty="0"/>
              <a:t>y</a:t>
            </a:r>
            <a:r>
              <a:rPr lang="en-GB" i="0" dirty="0"/>
              <a:t> = 2</a:t>
            </a:r>
            <a:r>
              <a:rPr lang="en-GB" i="1" dirty="0"/>
              <a:t>x</a:t>
            </a:r>
            <a:r>
              <a:rPr lang="en-GB" i="0" dirty="0"/>
              <a:t> – 5; </a:t>
            </a:r>
            <a:r>
              <a:rPr lang="en-GB" i="1" dirty="0"/>
              <a:t>y</a:t>
            </a:r>
            <a:r>
              <a:rPr lang="en-GB" i="0" dirty="0"/>
              <a:t> = </a:t>
            </a:r>
            <a:r>
              <a:rPr lang="en-GB" i="1" dirty="0"/>
              <a:t>x</a:t>
            </a:r>
            <a:r>
              <a:rPr lang="en-GB" i="0" dirty="0"/>
              <a:t> + 6, so point is (11, 17).</a:t>
            </a:r>
            <a:endParaRPr lang="en-GB" i="0" dirty="0">
              <a:sym typeface="Symbol" panose="05050102010706020507" pitchFamily="18" charset="2"/>
            </a:endParaRPr>
          </a:p>
          <a:p>
            <a:endParaRPr lang="en-GB" i="0" dirty="0">
              <a:sym typeface="Symbol" panose="05050102010706020507" pitchFamily="18" charset="2"/>
            </a:endParaRPr>
          </a:p>
          <a:p>
            <a:r>
              <a:rPr lang="en-GB" b="1" i="0" dirty="0">
                <a:sym typeface="Symbol" panose="05050102010706020507" pitchFamily="18" charset="2"/>
              </a:rPr>
              <a:t>Recommended NC strand: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the form y = mx + c to ... find the equation of the line through 2 given points, or through 1 point with a given gradient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solve 2 simultaneous equations in 2 variables (linear/linear) algebraically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i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8DFDC3-1A58-EB46-5D25-EF195FFC79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FFA93-4D76-4434-BAEB-C2CC90F4162E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7325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054DDB-B49C-A463-ECBD-9A29932F7C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5B842F-D0C9-5C4C-8333-368105F9F0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EF4A2D-197D-7B21-DF02-4292B9885D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i="0" dirty="0"/>
              <a:t>Answer:</a:t>
            </a:r>
            <a:r>
              <a:rPr lang="en-GB" b="1" i="0" baseline="0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baseline="0" dirty="0"/>
              <a:t>315</a:t>
            </a:r>
            <a:r>
              <a:rPr lang="en-GB" b="0" i="0" baseline="30000" dirty="0"/>
              <a:t>o</a:t>
            </a:r>
            <a:endParaRPr lang="en-GB" b="0" i="0" baseline="30000" dirty="0">
              <a:sym typeface="Symbol" panose="05050102010706020507" pitchFamily="18" charset="2"/>
            </a:endParaRPr>
          </a:p>
          <a:p>
            <a:endParaRPr lang="en-GB" i="0" dirty="0">
              <a:sym typeface="Symbol" panose="05050102010706020507" pitchFamily="18" charset="2"/>
            </a:endParaRPr>
          </a:p>
          <a:p>
            <a:r>
              <a:rPr lang="en-GB" b="1" i="0" dirty="0">
                <a:sym typeface="Symbol" panose="05050102010706020507" pitchFamily="18" charset="2"/>
              </a:rPr>
              <a:t>Recommended NC strand:</a:t>
            </a:r>
            <a:r>
              <a:rPr lang="en-GB" i="0" dirty="0">
                <a:sym typeface="Symbol" panose="05050102010706020507" pitchFamily="18" charset="2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Interpret and use bearings</a:t>
            </a:r>
          </a:p>
          <a:p>
            <a:endParaRPr lang="en-GB" i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B9E518-23E3-C321-3E06-FE40A93E37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FFA93-4D76-4434-BAEB-C2CC90F4162E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8617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91492B-CE1E-295F-D25D-19A18F1FA0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542B12-D352-B24B-1EAE-6A655B96F8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F150FC-6341-68DC-AA9C-F0E9FDC903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i="0" dirty="0"/>
              <a:t>Answer:</a:t>
            </a:r>
            <a:r>
              <a:rPr lang="en-GB" b="1" i="0" baseline="0" dirty="0"/>
              <a:t> </a:t>
            </a:r>
            <a:r>
              <a:rPr lang="en-GB" b="0" i="0" baseline="0" dirty="0"/>
              <a:t>315</a:t>
            </a:r>
            <a:r>
              <a:rPr lang="en-GB" b="0" i="0" baseline="30000" dirty="0"/>
              <a:t>o</a:t>
            </a:r>
            <a:endParaRPr lang="en-GB" b="0" i="0" baseline="30000" dirty="0">
              <a:sym typeface="Symbol" panose="05050102010706020507" pitchFamily="18" charset="2"/>
            </a:endParaRPr>
          </a:p>
          <a:p>
            <a:endParaRPr lang="en-GB" i="0" dirty="0">
              <a:sym typeface="Symbol" panose="05050102010706020507" pitchFamily="18" charset="2"/>
            </a:endParaRPr>
          </a:p>
          <a:p>
            <a:r>
              <a:rPr lang="en-GB" b="1" i="0" dirty="0">
                <a:sym typeface="Symbol" panose="05050102010706020507" pitchFamily="18" charset="2"/>
              </a:rPr>
              <a:t>Recommended NC strand:</a:t>
            </a:r>
            <a:r>
              <a:rPr lang="en-GB" i="0" dirty="0">
                <a:sym typeface="Symbol" panose="05050102010706020507" pitchFamily="18" charset="2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Interpret and use bearings</a:t>
            </a:r>
          </a:p>
          <a:p>
            <a:endParaRPr lang="en-GB" i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EA1987-53B7-B6E4-5AC7-13C2BDBF09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FFA93-4D76-4434-BAEB-C2CC90F4162E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1996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1ACF6F-A5BD-4BAB-545B-1A5BFD81D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09D8ED-B68E-D230-F720-B1267C2624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E09F3A-A059-DF06-3E30-ACAE1FDAD2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i="0" dirty="0"/>
              <a:t>Answer:</a:t>
            </a:r>
            <a:r>
              <a:rPr lang="en-GB" b="0" i="0" dirty="0"/>
              <a:t> 46, 70</a:t>
            </a:r>
            <a:endParaRPr lang="en-GB" i="0" dirty="0">
              <a:sym typeface="Symbol" panose="05050102010706020507" pitchFamily="18" charset="2"/>
            </a:endParaRPr>
          </a:p>
          <a:p>
            <a:endParaRPr lang="en-GB" i="0" dirty="0">
              <a:sym typeface="Symbol" panose="05050102010706020507" pitchFamily="18" charset="2"/>
            </a:endParaRPr>
          </a:p>
          <a:p>
            <a:r>
              <a:rPr lang="en-GB" b="1" i="0" dirty="0">
                <a:sym typeface="Symbol" panose="05050102010706020507" pitchFamily="18" charset="2"/>
              </a:rPr>
              <a:t>Recommended NC strand:</a:t>
            </a:r>
            <a:r>
              <a:rPr lang="en-GB" i="0" dirty="0">
                <a:sym typeface="Symbol" panose="05050102010706020507" pitchFamily="18" charset="2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i="0" dirty="0"/>
              <a:t>apply systematic listing strategies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48BFA-4375-EE66-27B8-BC3F147EEF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FFA93-4D76-4434-BAEB-C2CC90F4162E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5996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D44996-21DB-78D1-3171-FAB49FCCE2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E3024C-89ED-D4F8-6EFA-F76F0F7812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DE07DF-21EF-74E8-3289-7BEEF90FC5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i="0" dirty="0"/>
              <a:t>Answer:</a:t>
            </a:r>
            <a:r>
              <a:rPr lang="en-GB" b="0" i="0" dirty="0"/>
              <a:t> 590, 950, 860, 680, 770, 905, 185, 815, 275, </a:t>
            </a:r>
            <a:r>
              <a:rPr lang="en-GB" b="0" i="0" dirty="0">
                <a:sym typeface="Symbol" panose="05050102010706020507" pitchFamily="18" charset="2"/>
              </a:rPr>
              <a:t>725, 365, 635, 455, 545.</a:t>
            </a:r>
            <a:endParaRPr lang="en-GB" i="0" dirty="0">
              <a:sym typeface="Symbol" panose="05050102010706020507" pitchFamily="18" charset="2"/>
            </a:endParaRPr>
          </a:p>
          <a:p>
            <a:endParaRPr lang="en-GB" i="0" dirty="0">
              <a:sym typeface="Symbol" panose="05050102010706020507" pitchFamily="18" charset="2"/>
            </a:endParaRPr>
          </a:p>
          <a:p>
            <a:r>
              <a:rPr lang="en-GB" b="1" i="0" dirty="0">
                <a:sym typeface="Symbol" panose="05050102010706020507" pitchFamily="18" charset="2"/>
              </a:rPr>
              <a:t>Recommended NC strand:</a:t>
            </a:r>
            <a:r>
              <a:rPr lang="en-GB" i="0" dirty="0">
                <a:sym typeface="Symbol" panose="05050102010706020507" pitchFamily="18" charset="2"/>
              </a:rPr>
              <a:t> 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apply systematic listing strategies</a:t>
            </a:r>
            <a:endParaRPr lang="en-GB" i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410373-5569-301F-7EB4-E97B1F5E63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FFA93-4D76-4434-BAEB-C2CC90F4162E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2726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6B44DD-2BDE-9B87-DD7A-DA94ABB82A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8D6C88-AE2E-614C-41D9-953E005D63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CB1D7A-5A56-A56B-98CB-3C5B0F3CB5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i="0" strike="noStrike" dirty="0"/>
              <a:t>Answer: </a:t>
            </a:r>
            <a:r>
              <a:rPr lang="en-GB" b="0" i="0" strike="noStrike" dirty="0"/>
              <a:t>108</a:t>
            </a:r>
            <a:r>
              <a:rPr lang="en-GB" b="0" i="0" strike="noStrike" baseline="30000" dirty="0"/>
              <a:t>o</a:t>
            </a:r>
            <a:endParaRPr lang="en-GB" b="0" i="0" strike="noStrike" baseline="30000" dirty="0">
              <a:sym typeface="Symbol" panose="05050102010706020507" pitchFamily="18" charset="2"/>
            </a:endParaRPr>
          </a:p>
          <a:p>
            <a:endParaRPr lang="en-GB" i="0" dirty="0">
              <a:sym typeface="Symbol" panose="05050102010706020507" pitchFamily="18" charset="2"/>
            </a:endParaRPr>
          </a:p>
          <a:p>
            <a:r>
              <a:rPr lang="en-GB" b="1" i="0" dirty="0">
                <a:sym typeface="Symbol" panose="05050102010706020507" pitchFamily="18" charset="2"/>
              </a:rPr>
              <a:t>Recommended NC strand:</a:t>
            </a:r>
            <a:r>
              <a:rPr lang="en-GB" i="0" dirty="0">
                <a:sym typeface="Symbol" panose="05050102010706020507" pitchFamily="18" charset="2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i="0" dirty="0"/>
              <a:t>apply Pythagoras’ Theorem and trigonometric ratios to find angles and lengths in right-angled triangles {and, where possible, general triangles} in two {and three} dimensional figures </a:t>
            </a:r>
          </a:p>
          <a:p>
            <a:endParaRPr lang="en-GB" i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7B2198-FD4C-3166-43BE-257A12D818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FFA93-4D76-4434-BAEB-C2CC90F4162E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022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E4E575-939B-573A-37D6-42633F42A7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0A1D8A-5058-07D2-3B91-40F0FA9BFB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63127A-D5FF-25BE-F876-D86890A272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Answer: 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Proportionally, 88% of School B passed. Conversely, it was 75.5% for School A.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could also claim, for example that the sample size is much smaller in School B than for School A; the sample may have been biased in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favour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B</a:t>
            </a: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Recommended NC Statements:</a:t>
            </a:r>
            <a:b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KS4: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dirty="0"/>
              <a:t>nfer properties of populations or distributions from a sample, whilst knowing the limitations of sampling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D6A1D2-03D7-5091-3683-002FB3FE35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D89B3-B9A9-BC4E-ACDE-A65ABD7251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195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021796-E2C0-B6F8-D75A-1555EF410F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B5FECD-9EA3-FECF-C69B-1707DE593B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C4BE4E-E201-D6CD-D639-B439818323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i="0" dirty="0"/>
              <a:t>Answer:</a:t>
            </a:r>
            <a:r>
              <a:rPr lang="en-GB" b="0" i="0" dirty="0"/>
              <a:t> (a)(i) 2</a:t>
            </a:r>
            <a:r>
              <a:rPr lang="en-GB" b="0" i="0" baseline="30000" dirty="0"/>
              <a:t>35</a:t>
            </a:r>
            <a:r>
              <a:rPr lang="en-GB" b="0" i="0" baseline="0" dirty="0"/>
              <a:t> (ii) 2</a:t>
            </a:r>
            <a:r>
              <a:rPr lang="en-GB" b="0" i="0" baseline="30000" dirty="0"/>
              <a:t>23</a:t>
            </a:r>
            <a:r>
              <a:rPr lang="en-GB" b="0" i="0" baseline="0" dirty="0"/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i="0" dirty="0">
              <a:sym typeface="Symbol" panose="05050102010706020507" pitchFamily="18" charset="2"/>
            </a:endParaRPr>
          </a:p>
          <a:p>
            <a:r>
              <a:rPr lang="en-GB" b="1" i="0" dirty="0">
                <a:sym typeface="Symbol" panose="05050102010706020507" pitchFamily="18" charset="2"/>
              </a:rPr>
              <a:t>Recommended NC strand: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calculate with ... integer indices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i="0" dirty="0"/>
              <a:t>KS3 -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... the unique factorisation property</a:t>
            </a:r>
          </a:p>
          <a:p>
            <a:endParaRPr lang="en-GB" i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DA0E3B-62A8-119B-ACEC-C443C489A5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FFA93-4D76-4434-BAEB-C2CC90F4162E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2060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0991BD-E4D9-9EED-20C2-CA04FE7000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155830-D2DB-B96C-5330-E48147B991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504986-E32B-A23E-1639-F5BABC86E3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i="0" dirty="0"/>
              <a:t>Answer:</a:t>
            </a:r>
            <a:r>
              <a:rPr lang="en-GB" i="0" dirty="0"/>
              <a:t> a) pi is slightly greater than 3, so area is greater than 3 x 3^2 = 27. </a:t>
            </a:r>
            <a:br>
              <a:rPr lang="en-GB" i="0" dirty="0"/>
            </a:br>
            <a:r>
              <a:rPr lang="en-GB" i="0" dirty="0"/>
              <a:t>b) width of the cylinder is the same as the cube, height is 4 based on Pythagorean triple (or ‘less than 5’ as the hypotenuse is the longest side).</a:t>
            </a:r>
            <a:br>
              <a:rPr lang="en-GB" i="0" dirty="0"/>
            </a:br>
            <a:endParaRPr lang="en-GB" i="0" dirty="0">
              <a:sym typeface="Symbol" panose="05050102010706020507" pitchFamily="18" charset="2"/>
            </a:endParaRPr>
          </a:p>
          <a:p>
            <a:endParaRPr lang="en-GB" i="0" dirty="0">
              <a:sym typeface="Symbol" panose="05050102010706020507" pitchFamily="18" charset="2"/>
            </a:endParaRPr>
          </a:p>
          <a:p>
            <a:r>
              <a:rPr lang="en-GB" b="1" i="0" dirty="0">
                <a:sym typeface="Symbol" panose="05050102010706020507" pitchFamily="18" charset="2"/>
              </a:rPr>
              <a:t>Recommended NC strand: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i="0" dirty="0"/>
              <a:t>apply Pythagoras’ Theorem and trigonometric ratios to find angles and lengths in right-angled triangles {and, where possible, general triangles} in two {and three} dimensional figures </a:t>
            </a:r>
          </a:p>
          <a:p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calculate surface areas and volumes of spheres, pyramids, cones and composite solids </a:t>
            </a:r>
          </a:p>
          <a:p>
            <a:r>
              <a:rPr lang="en-GB" i="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B266BC-E1B5-9D82-F992-1C6E7F7244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FFA93-4D76-4434-BAEB-C2CC90F4162E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0955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7DC6EB-314A-28F6-C9CA-C91E4C39F1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AC0BB9-7BF2-F6A1-198A-532604C865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AE2AE5-56C3-8805-2402-D0365D9EA1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i="0" dirty="0"/>
              <a:t>Answer:</a:t>
            </a:r>
            <a:endParaRPr lang="en-GB" b="0" i="0" dirty="0"/>
          </a:p>
          <a:p>
            <a:r>
              <a:rPr lang="en-GB" i="0" dirty="0">
                <a:sym typeface="Symbol" panose="05050102010706020507" pitchFamily="18" charset="2"/>
              </a:rPr>
              <a:t>a) Certain</a:t>
            </a:r>
          </a:p>
          <a:p>
            <a:r>
              <a:rPr lang="en-GB" i="0" dirty="0">
                <a:sym typeface="Symbol" panose="05050102010706020507" pitchFamily="18" charset="2"/>
              </a:rPr>
              <a:t>b) Possible</a:t>
            </a:r>
          </a:p>
          <a:p>
            <a:endParaRPr lang="en-GB" i="0" dirty="0">
              <a:sym typeface="Symbol" panose="05050102010706020507" pitchFamily="18" charset="2"/>
            </a:endParaRPr>
          </a:p>
          <a:p>
            <a:r>
              <a:rPr lang="en-GB" b="1" i="0" dirty="0">
                <a:sym typeface="Symbol" panose="05050102010706020507" pitchFamily="18" charset="2"/>
              </a:rPr>
              <a:t>Recommended NC strand:</a:t>
            </a:r>
            <a:endParaRPr lang="en-GB" i="0" dirty="0">
              <a:sym typeface="Symbol" panose="05050102010706020507" pitchFamily="18" charset="2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reason deductively in geometry, number and algebra</a:t>
            </a:r>
            <a:endParaRPr lang="en-GB" b="0" i="0" strike="noStrike" dirty="0"/>
          </a:p>
          <a:p>
            <a:endParaRPr lang="en-GB" i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FAA1EB-6D22-1D37-467F-DCC2F645EA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FFA93-4D76-4434-BAEB-C2CC90F4162E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464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7DEE1A-2A68-8AA2-ED0F-969DC478E8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54E512-0CF2-D24D-D0D1-B5AADC9B23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EC16BD-3641-2049-AEC2-DDCFECD975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i="0" dirty="0"/>
              <a:t>Answer:</a:t>
            </a:r>
            <a:endParaRPr lang="en-GB" b="0" i="0" dirty="0"/>
          </a:p>
          <a:p>
            <a:pPr marL="228600" indent="-228600">
              <a:buAutoNum type="alphaLcParenR"/>
            </a:pPr>
            <a:r>
              <a:rPr lang="en-GB" i="0" dirty="0">
                <a:sym typeface="Symbol" panose="05050102010706020507" pitchFamily="18" charset="2"/>
              </a:rPr>
              <a:t>-1, 1/3</a:t>
            </a:r>
          </a:p>
          <a:p>
            <a:pPr marL="228600" indent="-228600">
              <a:buAutoNum type="alphaLcParenR"/>
            </a:pPr>
            <a:r>
              <a:rPr lang="en-GB" i="0" dirty="0">
                <a:sym typeface="Symbol" panose="05050102010706020507" pitchFamily="18" charset="2"/>
              </a:rPr>
              <a:t>The sum of all terms displayed is -60, you are then continuously adding and subtracting smaller and smaller numbers less than 1. </a:t>
            </a:r>
          </a:p>
          <a:p>
            <a:endParaRPr lang="en-GB" i="0" dirty="0">
              <a:sym typeface="Symbol" panose="05050102010706020507" pitchFamily="18" charset="2"/>
            </a:endParaRPr>
          </a:p>
          <a:p>
            <a:r>
              <a:rPr lang="en-GB" b="1" i="0" dirty="0">
                <a:sym typeface="Symbol" panose="05050102010706020507" pitchFamily="18" charset="2"/>
              </a:rPr>
              <a:t>Recommended NC strand:</a:t>
            </a:r>
            <a:endParaRPr lang="en-GB" i="0" dirty="0">
              <a:sym typeface="Symbol" panose="05050102010706020507" pitchFamily="18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i="0" dirty="0">
                <a:sym typeface="Symbol" panose="05050102010706020507" pitchFamily="18" charset="2"/>
              </a:rPr>
              <a:t>recognise and use sequences of triangular, square and cube numbers, simple arithmetic progressions, Fibonacci type sequences, quadratic sequences, and simple geometric progressions (r n where n is an integer, and r is a positive rational number  {or a surd}) {and other sequences} </a:t>
            </a:r>
            <a:endParaRPr lang="en-GB" i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0664DE-AEA4-22D7-8D2E-DEF79CA88F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EFFA93-4D76-4434-BAEB-C2CC90F4162E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1016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i="0" dirty="0"/>
              <a:t>Answer:</a:t>
            </a:r>
            <a:endParaRPr lang="en-GB" b="0" i="0" dirty="0"/>
          </a:p>
          <a:p>
            <a:r>
              <a:rPr lang="en-US" dirty="0"/>
              <a:t>Multiple approaches available (</a:t>
            </a:r>
            <a:r>
              <a:rPr lang="en-US" dirty="0" err="1"/>
              <a:t>eg</a:t>
            </a:r>
            <a:r>
              <a:rPr lang="en-US" dirty="0"/>
              <a:t> square both sides of the inequality)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i="0" dirty="0">
                <a:sym typeface="Symbol" panose="05050102010706020507" pitchFamily="18" charset="2"/>
              </a:rPr>
              <a:t>Recommended NC strand:</a:t>
            </a:r>
            <a:endParaRPr lang="en-US" dirty="0"/>
          </a:p>
          <a:p>
            <a:r>
              <a:rPr lang="en-US" dirty="0"/>
              <a:t>calculate exactly with fractions, {surds} and multiples of </a:t>
            </a:r>
            <a:r>
              <a:rPr lang="el-GR" dirty="0"/>
              <a:t>π; {</a:t>
            </a:r>
            <a:r>
              <a:rPr lang="en-US" dirty="0"/>
              <a:t>simplify surd expressions involving squares [for example = × = × = 12 4 3 4 3 2 3 </a:t>
            </a:r>
            <a:r>
              <a:rPr lang="en-US" dirty="0" err="1"/>
              <a:t>rationalise</a:t>
            </a:r>
            <a:r>
              <a:rPr lang="en-US" dirty="0"/>
              <a:t> denominators}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9B4BF1-7AF9-4430-B3B5-31D482D6BEC6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30617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1" dirty="0"/>
                  <a:t>Answer: </a:t>
                </a:r>
                <a:r>
                  <a:rPr lang="en-US" b="1" baseline="0" dirty="0"/>
                  <a:t> </a:t>
                </a:r>
                <a14:m>
                  <m:oMath xmlns:m="http://schemas.openxmlformats.org/officeDocument/2006/math">
                    <m:r>
                      <a:rPr lang="en-US" sz="1200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r>
                      <a:rPr lang="en-US" sz="1200" i="0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f>
                      <m:f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200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lang="en-US" sz="1200" i="0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4</m:t>
                            </m:r>
                          </m:e>
                          <m:sup>
                            <m:r>
                              <a:rPr lang="en-US" sz="1200" i="0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5</m:t>
                            </m:r>
                          </m:sup>
                        </m:sSup>
                      </m:num>
                      <m:den>
                        <m:r>
                          <a:rPr lang="en-US" sz="1200" i="0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1+3</m:t>
                        </m:r>
                      </m:den>
                    </m:f>
                    <m:r>
                      <a:rPr lang="en-US" sz="1200" i="0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=258</m:t>
                    </m:r>
                  </m:oMath>
                </a14:m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lang="en-US" b="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b="1" i="0" dirty="0">
                    <a:sym typeface="Symbol" panose="05050102010706020507" pitchFamily="18" charset="2"/>
                  </a:rPr>
                  <a:t>Recommended NC strand:</a:t>
                </a:r>
                <a:endParaRPr lang="en-US" dirty="0"/>
              </a:p>
              <a:p>
                <a:r>
                  <a:rPr lang="en-US" b="0" dirty="0"/>
                  <a:t>calculate with roots, and with integer {and fractional} indices 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1" dirty="0"/>
                  <a:t>Answer: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2+4^5/(1+3)=258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lang="en-US" b="0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9B4BF1-7AF9-4430-B3B5-31D482D6BEC6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12938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CF40EF-BB9C-BFD6-0F78-11C920DD12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A5F385-4863-EACF-404B-3AEED1B357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BA46B4A0-ACAD-29C2-F53A-CE57DC050E79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b="1" i="0" dirty="0"/>
                  <a:t>Answer:</a:t>
                </a:r>
                <a:endParaRPr lang="en-GB" b="0" i="0" dirty="0"/>
              </a:p>
              <a:p>
                <a:r>
                  <a:rPr lang="en-US" sz="12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No. They will be in the ratio 1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b="0" i="1" u="none" strike="noStrike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GB" sz="1200" b="0" i="1" u="none" strike="noStrike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lang="en-GB" sz="1200" b="0" i="1" u="none" strike="noStrike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den>
                    </m:f>
                  </m:oMath>
                </a14:m>
                <a:endParaRPr lang="en-GB" i="0" dirty="0">
                  <a:sym typeface="Symbol" panose="05050102010706020507" pitchFamily="18" charset="2"/>
                </a:endParaRPr>
              </a:p>
              <a:p>
                <a:endParaRPr lang="en-GB" i="0" dirty="0">
                  <a:sym typeface="Symbol" panose="05050102010706020507" pitchFamily="18" charset="2"/>
                </a:endParaRPr>
              </a:p>
              <a:p>
                <a:r>
                  <a:rPr lang="en-GB" b="1" i="0" dirty="0">
                    <a:sym typeface="Symbol" panose="05050102010706020507" pitchFamily="18" charset="2"/>
                  </a:rPr>
                  <a:t>Recommended NC strand:</a:t>
                </a:r>
                <a:endParaRPr lang="en-GB" i="0" dirty="0">
                  <a:sym typeface="Symbol" panose="05050102010706020507" pitchFamily="18" charset="2"/>
                </a:endParaRPr>
              </a:p>
              <a:p>
                <a:r>
                  <a:rPr lang="en-GB" sz="1200" b="1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KS4: </a:t>
                </a:r>
                <a:r>
                  <a:rPr lang="en-GB" sz="12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</a:t>
                </a:r>
                <a:r>
                  <a:rPr lang="en-GB" dirty="0"/>
                  <a:t>onvert between related compound units (speed, rates of pay, prices, density, pressure) in numerical and algebraic contexts </a:t>
                </a:r>
                <a:endParaRPr lang="en-GB" i="0" dirty="0"/>
              </a:p>
            </p:txBody>
          </p:sp>
        </mc:Choice>
        <mc:Fallback xmlns="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BA46B4A0-ACAD-29C2-F53A-CE57DC050E79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b="1" i="0" dirty="0"/>
                  <a:t>Answer:</a:t>
                </a:r>
                <a:endParaRPr lang="en-GB" b="0" i="0" dirty="0"/>
              </a:p>
              <a:p>
                <a:r>
                  <a:rPr lang="en-US" sz="12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No. They will be in the ratio 1 : </a:t>
                </a:r>
                <a:r>
                  <a:rPr lang="en-GB" sz="1200" b="0" i="0" u="none" strike="noStrike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1/4</a:t>
                </a:r>
                <a:endParaRPr lang="en-GB" i="0" dirty="0">
                  <a:sym typeface="Symbol" panose="05050102010706020507" pitchFamily="18" charset="2"/>
                </a:endParaRPr>
              </a:p>
              <a:p>
                <a:endParaRPr lang="en-GB" i="0" dirty="0">
                  <a:sym typeface="Symbol" panose="05050102010706020507" pitchFamily="18" charset="2"/>
                </a:endParaRPr>
              </a:p>
              <a:p>
                <a:r>
                  <a:rPr lang="en-GB" b="1" i="0" dirty="0">
                    <a:sym typeface="Symbol" panose="05050102010706020507" pitchFamily="18" charset="2"/>
                  </a:rPr>
                  <a:t>Recommended NC strand:</a:t>
                </a:r>
                <a:endParaRPr lang="en-GB" i="0" dirty="0">
                  <a:sym typeface="Symbol" panose="05050102010706020507" pitchFamily="18" charset="2"/>
                </a:endParaRPr>
              </a:p>
              <a:p>
                <a:r>
                  <a:rPr lang="en-GB" sz="1200" b="1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KS4: </a:t>
                </a:r>
                <a:r>
                  <a:rPr lang="en-GB" sz="12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</a:t>
                </a:r>
                <a:r>
                  <a:rPr lang="en-GB" dirty="0"/>
                  <a:t>onvert between related compound units (speed, rates of pay, prices, density, pressure) in numerical and algebraic contexts </a:t>
                </a:r>
                <a:endParaRPr lang="en-GB" i="0" dirty="0"/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D020F9-F4B0-E71C-B0FA-D229E103E9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9B4BF1-7AF9-4430-B3B5-31D482D6BEC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55274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70C861-998D-6959-1381-4F54209DD9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BAB45B-D83B-0C87-C4DA-1D854DC47C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33EE7082-394B-4209-1B20-7CFA201F9277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b="1" i="0" dirty="0"/>
                  <a:t>Answer:</a:t>
                </a:r>
                <a:endParaRPr lang="en-GB" b="0" i="0" dirty="0"/>
              </a:p>
              <a:p>
                <a:r>
                  <a:rPr lang="en-US" sz="12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1.5 &lt; </a:t>
                </a:r>
                <a14:m>
                  <m:oMath xmlns:m="http://schemas.openxmlformats.org/officeDocument/2006/math">
                    <m:r>
                      <a:rPr lang="en-US" sz="1600" b="0" i="1" u="none" strike="noStrike" kern="1200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12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≤ 5 where </a:t>
                </a:r>
                <a14:m>
                  <m:oMath xmlns:m="http://schemas.openxmlformats.org/officeDocument/2006/math">
                    <m:r>
                      <a:rPr lang="en-GB" sz="1200" b="0" i="1" u="none" strike="noStrike" kern="12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</m:oMath>
                </a14:m>
                <a:r>
                  <a:rPr lang="en-US" sz="12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is the width in cm</a:t>
                </a:r>
              </a:p>
              <a:p>
                <a:endParaRPr lang="en-GB" i="0" dirty="0">
                  <a:sym typeface="Symbol" panose="05050102010706020507" pitchFamily="18" charset="2"/>
                </a:endParaRPr>
              </a:p>
              <a:p>
                <a:r>
                  <a:rPr lang="en-GB" b="1" i="0" dirty="0">
                    <a:sym typeface="Symbol" panose="05050102010706020507" pitchFamily="18" charset="2"/>
                  </a:rPr>
                  <a:t>Recommended NC strand:</a:t>
                </a:r>
                <a:endParaRPr lang="en-GB" i="0" dirty="0">
                  <a:sym typeface="Symbol" panose="05050102010706020507" pitchFamily="18" charset="2"/>
                </a:endParaRPr>
              </a:p>
              <a:p>
                <a:r>
                  <a:rPr lang="en-US" sz="1200" b="1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KS3: </a:t>
                </a:r>
                <a:r>
                  <a:rPr lang="en-GB" sz="12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</a:t>
                </a:r>
                <a:r>
                  <a:rPr lang="en-GB" dirty="0"/>
                  <a:t>alculate and solve problems involving: perimeters of 2-D shapes</a:t>
                </a:r>
              </a:p>
              <a:p>
                <a:r>
                  <a:rPr lang="en-GB" b="1" dirty="0"/>
                  <a:t>KS4: </a:t>
                </a:r>
                <a:r>
                  <a:rPr lang="en-GB" dirty="0"/>
                  <a:t>Solve linear inequalities in one variable</a:t>
                </a:r>
                <a:endParaRPr lang="en-GB" i="0" dirty="0"/>
              </a:p>
            </p:txBody>
          </p:sp>
        </mc:Choice>
        <mc:Fallback xmlns="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33EE7082-394B-4209-1B20-7CFA201F9277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b="1" i="0" dirty="0"/>
                  <a:t>Answer:</a:t>
                </a:r>
                <a:endParaRPr lang="en-GB" b="0" i="0" dirty="0"/>
              </a:p>
              <a:p>
                <a:r>
                  <a:rPr lang="en-US" sz="12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1.5 &lt; </a:t>
                </a:r>
                <a:r>
                  <a:rPr lang="en-US" sz="1600" b="0" i="0" u="none" strike="noStrike" kern="1200" dirty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Times New Roman" panose="02020603050405020304" pitchFamily="18" charset="0"/>
                  </a:rPr>
                  <a:t>𝑥</a:t>
                </a:r>
                <a:r>
                  <a:rPr lang="en-US" sz="12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≤ 5 where </a:t>
                </a:r>
                <a:r>
                  <a:rPr lang="en-GB" sz="1200" b="0" i="0" u="none" strike="noStrike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𝑥</a:t>
                </a:r>
                <a:r>
                  <a:rPr lang="en-US" sz="12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is the width in cm</a:t>
                </a:r>
              </a:p>
              <a:p>
                <a:endParaRPr lang="en-GB" i="0" dirty="0">
                  <a:sym typeface="Symbol" panose="05050102010706020507" pitchFamily="18" charset="2"/>
                </a:endParaRPr>
              </a:p>
              <a:p>
                <a:r>
                  <a:rPr lang="en-GB" b="1" i="0" dirty="0">
                    <a:sym typeface="Symbol" panose="05050102010706020507" pitchFamily="18" charset="2"/>
                  </a:rPr>
                  <a:t>Recommended NC strand:</a:t>
                </a:r>
                <a:endParaRPr lang="en-GB" i="0" dirty="0">
                  <a:sym typeface="Symbol" panose="05050102010706020507" pitchFamily="18" charset="2"/>
                </a:endParaRPr>
              </a:p>
              <a:p>
                <a:r>
                  <a:rPr lang="en-US" sz="1200" b="1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KS3: </a:t>
                </a:r>
                <a:r>
                  <a:rPr lang="en-GB" sz="12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</a:t>
                </a:r>
                <a:r>
                  <a:rPr lang="en-GB" dirty="0"/>
                  <a:t>alculate and solve problems involving: perimeters of 2-D shapes</a:t>
                </a:r>
              </a:p>
              <a:p>
                <a:r>
                  <a:rPr lang="en-GB" b="1" dirty="0"/>
                  <a:t>KS4: </a:t>
                </a:r>
                <a:r>
                  <a:rPr lang="en-GB" dirty="0"/>
                  <a:t>Solve linear inequalities in one variable</a:t>
                </a:r>
                <a:endParaRPr lang="en-GB" i="0" dirty="0"/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80E1AF-DD04-856B-D9E1-A7F29B1F1D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9B4BF1-7AF9-4430-B3B5-31D482D6BEC6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826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67D7CC-B690-4CD5-491B-07229730DA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F5C1C8-9D6C-1754-C8D7-DABB64564E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93E9F1CD-9E07-254D-80A5-5CA6346BC84D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b="1" i="0" dirty="0"/>
                  <a:t>Answer:</a:t>
                </a:r>
                <a:endParaRPr lang="en-GB" b="0" i="0" dirty="0"/>
              </a:p>
              <a:p>
                <a:r>
                  <a:rPr lang="en-US" sz="12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1.5 &lt; </a:t>
                </a:r>
                <a14:m>
                  <m:oMath xmlns:m="http://schemas.openxmlformats.org/officeDocument/2006/math">
                    <m:r>
                      <a:rPr lang="en-US" sz="1600" b="0" i="1" u="none" strike="noStrike" kern="1200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12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≤ 5 where </a:t>
                </a:r>
                <a14:m>
                  <m:oMath xmlns:m="http://schemas.openxmlformats.org/officeDocument/2006/math">
                    <m:r>
                      <a:rPr lang="en-GB" sz="1200" b="0" i="1" u="none" strike="noStrike" kern="12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</m:oMath>
                </a14:m>
                <a:r>
                  <a:rPr lang="en-US" sz="12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is the width in cm</a:t>
                </a:r>
              </a:p>
              <a:p>
                <a:endParaRPr lang="en-GB" i="0" dirty="0">
                  <a:sym typeface="Symbol" panose="05050102010706020507" pitchFamily="18" charset="2"/>
                </a:endParaRPr>
              </a:p>
              <a:p>
                <a:r>
                  <a:rPr lang="en-GB" b="1" i="0" dirty="0">
                    <a:sym typeface="Symbol" panose="05050102010706020507" pitchFamily="18" charset="2"/>
                  </a:rPr>
                  <a:t>Recommended NC strand:</a:t>
                </a:r>
                <a:endParaRPr lang="en-GB" i="0" dirty="0">
                  <a:sym typeface="Symbol" panose="05050102010706020507" pitchFamily="18" charset="2"/>
                </a:endParaRPr>
              </a:p>
              <a:p>
                <a:r>
                  <a:rPr lang="en-US" sz="1200" b="1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KS3: </a:t>
                </a:r>
                <a:r>
                  <a:rPr lang="en-GB" sz="12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</a:t>
                </a:r>
                <a:r>
                  <a:rPr lang="en-GB" dirty="0"/>
                  <a:t>alculate and solve problems involving: perimeters of 2-D shapes</a:t>
                </a:r>
              </a:p>
              <a:p>
                <a:r>
                  <a:rPr lang="en-GB" b="1" dirty="0"/>
                  <a:t>KS4: </a:t>
                </a:r>
                <a:r>
                  <a:rPr lang="en-GB" dirty="0"/>
                  <a:t>Solve linear inequalities in one variable</a:t>
                </a:r>
                <a:endParaRPr lang="en-GB" i="0" dirty="0"/>
              </a:p>
            </p:txBody>
          </p:sp>
        </mc:Choice>
        <mc:Fallback xmlns="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93E9F1CD-9E07-254D-80A5-5CA6346BC84D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b="1" i="0" dirty="0"/>
                  <a:t>Answer:</a:t>
                </a:r>
                <a:endParaRPr lang="en-GB" b="0" i="0" dirty="0"/>
              </a:p>
              <a:p>
                <a:r>
                  <a:rPr lang="en-US" sz="12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1.5 &lt; </a:t>
                </a:r>
                <a:r>
                  <a:rPr lang="en-US" sz="1600" b="0" i="0" u="none" strike="noStrike" kern="1200" dirty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Times New Roman" panose="02020603050405020304" pitchFamily="18" charset="0"/>
                  </a:rPr>
                  <a:t>𝑥</a:t>
                </a:r>
                <a:r>
                  <a:rPr lang="en-US" sz="12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≤ 5 where </a:t>
                </a:r>
                <a:r>
                  <a:rPr lang="en-GB" sz="1200" b="0" i="0" u="none" strike="noStrike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𝑥</a:t>
                </a:r>
                <a:r>
                  <a:rPr lang="en-US" sz="12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is the width in cm</a:t>
                </a:r>
              </a:p>
              <a:p>
                <a:endParaRPr lang="en-GB" i="0" dirty="0">
                  <a:sym typeface="Symbol" panose="05050102010706020507" pitchFamily="18" charset="2"/>
                </a:endParaRPr>
              </a:p>
              <a:p>
                <a:r>
                  <a:rPr lang="en-GB" b="1" i="0" dirty="0">
                    <a:sym typeface="Symbol" panose="05050102010706020507" pitchFamily="18" charset="2"/>
                  </a:rPr>
                  <a:t>Recommended NC strand:</a:t>
                </a:r>
                <a:endParaRPr lang="en-GB" i="0" dirty="0">
                  <a:sym typeface="Symbol" panose="05050102010706020507" pitchFamily="18" charset="2"/>
                </a:endParaRPr>
              </a:p>
              <a:p>
                <a:r>
                  <a:rPr lang="en-US" sz="1200" b="1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KS3: </a:t>
                </a:r>
                <a:r>
                  <a:rPr lang="en-GB" sz="12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</a:t>
                </a:r>
                <a:r>
                  <a:rPr lang="en-GB" dirty="0"/>
                  <a:t>alculate and solve problems involving: perimeters of 2-D shapes</a:t>
                </a:r>
              </a:p>
              <a:p>
                <a:r>
                  <a:rPr lang="en-GB" b="1" dirty="0"/>
                  <a:t>KS4: </a:t>
                </a:r>
                <a:r>
                  <a:rPr lang="en-GB" dirty="0"/>
                  <a:t>Solve linear inequalities in one variable</a:t>
                </a:r>
                <a:endParaRPr lang="en-GB" i="0" dirty="0"/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2FC58B-6F9F-49BF-30EB-65E25BB464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9B4BF1-7AF9-4430-B3B5-31D482D6BEC6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26627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B5F1F1-72F1-D427-C9C6-3CEF61A0E4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B65724-4FB4-39FE-E1BC-47122E171C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A20D4E-6899-3CBD-D848-99B289A061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i="0" dirty="0"/>
              <a:t>Answer:</a:t>
            </a:r>
          </a:p>
          <a:p>
            <a:r>
              <a:rPr lang="en-GB" b="0" i="0" dirty="0"/>
              <a:t>Different answer found !!</a:t>
            </a:r>
          </a:p>
          <a:p>
            <a:endParaRPr lang="en-GB" b="0" i="0" dirty="0"/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endParaRPr lang="en-GB" i="0" dirty="0">
              <a:sym typeface="Symbol" panose="05050102010706020507" pitchFamily="18" charset="2"/>
            </a:endParaRPr>
          </a:p>
          <a:p>
            <a:r>
              <a:rPr lang="en-GB" b="1" i="0" dirty="0">
                <a:sym typeface="Symbol" panose="05050102010706020507" pitchFamily="18" charset="2"/>
              </a:rPr>
              <a:t>Recommended NC strand:</a:t>
            </a:r>
            <a:endParaRPr lang="en-GB" i="0" dirty="0">
              <a:sym typeface="Symbol" panose="05050102010706020507" pitchFamily="18" charset="2"/>
            </a:endParaRPr>
          </a:p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KS3: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</a:t>
            </a:r>
            <a:r>
              <a:rPr lang="en-GB" dirty="0"/>
              <a:t>raw and measure line segments and angles in geometric figures, including interpreting scale drawings </a:t>
            </a:r>
          </a:p>
          <a:p>
            <a:r>
              <a:rPr lang="en-GB" b="1" dirty="0"/>
              <a:t>KS3: </a:t>
            </a:r>
            <a:r>
              <a:rPr lang="en-GB" dirty="0"/>
              <a:t>Derive and use the standard ruler and compass constructions (perpendicular bisector of a line segment, constructing a perpendicular to a given line from/at a given point, bisecting a given angle); recognise and use the perpendicular distance from a point to a line as the shortest distance to the line</a:t>
            </a:r>
            <a:endParaRPr lang="en-GB" i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1769A-998C-CD88-CDAF-0E1B239952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9B4BF1-7AF9-4430-B3B5-31D482D6BEC6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525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78D879-7B53-F214-F2B8-1454E61C6F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6A5620-F730-A27B-BA17-14453AC710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F63ED6-161E-06E2-E7E8-6E2DEAF775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Answer: 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Coin A is 5p, coin B is £2</a:t>
            </a: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Recommended NC Statements: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b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KS3: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</a:t>
            </a:r>
            <a:r>
              <a:rPr lang="en-GB" dirty="0"/>
              <a:t>se linear and quadratic graphs to estimate values of y for given values of x and vice versa and to find approximate solutions of simultaneous linear equations</a:t>
            </a:r>
          </a:p>
          <a:p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KS4: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solve two simultaneous equations algebraically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D853C4-BB27-595B-B136-1732F56233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D89B3-B9A9-BC4E-ACDE-A65ABD7251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45340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0B5BE7-708E-01D0-BDB3-BFA4995343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B7A863-9645-D9D9-BB44-6E391A112C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0A3D3BBE-F4C3-9406-59E9-7CC5F9F6BA1D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b="1" i="0" dirty="0"/>
                  <a:t>Answer:</a:t>
                </a:r>
                <a:endParaRPr lang="en-GB" b="0" i="0" dirty="0"/>
              </a:p>
              <a:p>
                <a:r>
                  <a:rPr lang="en-GB" sz="12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171 (or 170 if we assume the possibility where Team B receives 0 items is not accepted). </a:t>
                </a:r>
                <a:endParaRPr lang="en-US" sz="1200" b="0" i="0" u="none" strike="noStrike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lang="en-GB" i="0" dirty="0">
                  <a:sym typeface="Symbol" panose="05050102010706020507" pitchFamily="18" charset="2"/>
                </a:endParaRPr>
              </a:p>
              <a:p>
                <a:r>
                  <a:rPr lang="en-GB" b="1" i="0" dirty="0">
                    <a:sym typeface="Symbol" panose="05050102010706020507" pitchFamily="18" charset="2"/>
                  </a:rPr>
                  <a:t>Recommended NC strand:</a:t>
                </a:r>
                <a:endParaRPr lang="en-GB" i="0" dirty="0">
                  <a:sym typeface="Symbol" panose="05050102010706020507" pitchFamily="18" charset="2"/>
                </a:endParaRPr>
              </a:p>
              <a:p>
                <a:r>
                  <a:rPr lang="en-US" sz="12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reason deductively in geometry, number and algebra</a:t>
                </a:r>
                <a:endParaRPr lang="en-GB" b="0" i="0" strike="noStrike" dirty="0"/>
              </a:p>
            </p:txBody>
          </p:sp>
        </mc:Choice>
        <mc:Fallback xmlns="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93E9F1CD-9E07-254D-80A5-5CA6346BC84D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b="1" i="0" dirty="0"/>
                  <a:t>Answer:</a:t>
                </a:r>
                <a:endParaRPr lang="en-GB" b="0" i="0" dirty="0"/>
              </a:p>
              <a:p>
                <a:r>
                  <a:rPr lang="en-US" sz="12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1.5 &lt; </a:t>
                </a:r>
                <a:r>
                  <a:rPr lang="en-US" sz="1600" b="0" i="0" u="none" strike="noStrike" kern="1200" dirty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Times New Roman" panose="02020603050405020304" pitchFamily="18" charset="0"/>
                  </a:rPr>
                  <a:t>𝑥</a:t>
                </a:r>
                <a:r>
                  <a:rPr lang="en-US" sz="12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≤ 5 where </a:t>
                </a:r>
                <a:r>
                  <a:rPr lang="en-GB" sz="1200" b="0" i="0" u="none" strike="noStrike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𝑥</a:t>
                </a:r>
                <a:r>
                  <a:rPr lang="en-US" sz="12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is the width in cm</a:t>
                </a:r>
              </a:p>
              <a:p>
                <a:endParaRPr lang="en-GB" i="0" dirty="0">
                  <a:sym typeface="Symbol" panose="05050102010706020507" pitchFamily="18" charset="2"/>
                </a:endParaRPr>
              </a:p>
              <a:p>
                <a:r>
                  <a:rPr lang="en-GB" b="1" i="0" dirty="0">
                    <a:sym typeface="Symbol" panose="05050102010706020507" pitchFamily="18" charset="2"/>
                  </a:rPr>
                  <a:t>Recommended NC strand:</a:t>
                </a:r>
                <a:endParaRPr lang="en-GB" i="0" dirty="0">
                  <a:sym typeface="Symbol" panose="05050102010706020507" pitchFamily="18" charset="2"/>
                </a:endParaRPr>
              </a:p>
              <a:p>
                <a:r>
                  <a:rPr lang="en-US" sz="1200" b="1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KS3: </a:t>
                </a:r>
                <a:r>
                  <a:rPr lang="en-GB" sz="12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</a:t>
                </a:r>
                <a:r>
                  <a:rPr lang="en-GB" dirty="0"/>
                  <a:t>alculate and solve problems involving: perimeters of 2-D shapes</a:t>
                </a:r>
              </a:p>
              <a:p>
                <a:r>
                  <a:rPr lang="en-GB" b="1" dirty="0"/>
                  <a:t>KS4: </a:t>
                </a:r>
                <a:r>
                  <a:rPr lang="en-GB" dirty="0"/>
                  <a:t>Solve linear inequalities in one variable</a:t>
                </a:r>
                <a:endParaRPr lang="en-GB" i="0" dirty="0"/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34332D-D28C-891B-3326-3E3921718E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9B4BF1-7AF9-4430-B3B5-31D482D6BEC6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92329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B34D42-6A00-8092-2C82-59960DADA1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3869FF-8631-DDE9-6183-7003A849DD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AD1DF660-157D-7304-ED8A-29A4B6ED8570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b="1" i="0" dirty="0"/>
                  <a:t>Answer:</a:t>
                </a:r>
                <a:endParaRPr lang="en-GB" b="0" i="0" dirty="0"/>
              </a:p>
              <a:p>
                <a:r>
                  <a:rPr lang="en-GB" sz="12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3.5</a:t>
                </a:r>
                <a:endParaRPr lang="en-US" sz="1200" b="0" i="0" u="none" strike="noStrike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lang="en-GB" i="0" dirty="0">
                  <a:sym typeface="Symbol" panose="05050102010706020507" pitchFamily="18" charset="2"/>
                </a:endParaRPr>
              </a:p>
              <a:p>
                <a:r>
                  <a:rPr lang="en-GB" b="1" i="0" dirty="0">
                    <a:sym typeface="Symbol" panose="05050102010706020507" pitchFamily="18" charset="2"/>
                  </a:rPr>
                  <a:t>Recommended NC strand:</a:t>
                </a:r>
                <a:endParaRPr lang="en-GB" i="0" dirty="0">
                  <a:sym typeface="Symbol" panose="05050102010706020507" pitchFamily="18" charset="2"/>
                </a:endParaRPr>
              </a:p>
              <a:p>
                <a:r>
                  <a:rPr lang="en-US" sz="12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reason deductively in geometry, number and algebra</a:t>
                </a:r>
                <a:endParaRPr lang="en-GB" b="0" i="0" strike="noStrike" dirty="0"/>
              </a:p>
              <a:p>
                <a:endParaRPr lang="en-GB" b="0" i="0" strike="sngStrike" dirty="0"/>
              </a:p>
            </p:txBody>
          </p:sp>
        </mc:Choice>
        <mc:Fallback xmlns="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93E9F1CD-9E07-254D-80A5-5CA6346BC84D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b="1" i="0" dirty="0"/>
                  <a:t>Answer:</a:t>
                </a:r>
                <a:endParaRPr lang="en-GB" b="0" i="0" dirty="0"/>
              </a:p>
              <a:p>
                <a:r>
                  <a:rPr lang="en-US" sz="12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1.5 &lt; </a:t>
                </a:r>
                <a:r>
                  <a:rPr lang="en-US" sz="1600" b="0" i="0" u="none" strike="noStrike" kern="1200" dirty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Times New Roman" panose="02020603050405020304" pitchFamily="18" charset="0"/>
                  </a:rPr>
                  <a:t>𝑥</a:t>
                </a:r>
                <a:r>
                  <a:rPr lang="en-US" sz="12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≤ 5 where </a:t>
                </a:r>
                <a:r>
                  <a:rPr lang="en-GB" sz="1200" b="0" i="0" u="none" strike="noStrike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𝑥</a:t>
                </a:r>
                <a:r>
                  <a:rPr lang="en-US" sz="12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is the width in cm</a:t>
                </a:r>
              </a:p>
              <a:p>
                <a:endParaRPr lang="en-GB" i="0" dirty="0">
                  <a:sym typeface="Symbol" panose="05050102010706020507" pitchFamily="18" charset="2"/>
                </a:endParaRPr>
              </a:p>
              <a:p>
                <a:r>
                  <a:rPr lang="en-GB" b="1" i="0" dirty="0">
                    <a:sym typeface="Symbol" panose="05050102010706020507" pitchFamily="18" charset="2"/>
                  </a:rPr>
                  <a:t>Recommended NC strand:</a:t>
                </a:r>
                <a:endParaRPr lang="en-GB" i="0" dirty="0">
                  <a:sym typeface="Symbol" panose="05050102010706020507" pitchFamily="18" charset="2"/>
                </a:endParaRPr>
              </a:p>
              <a:p>
                <a:r>
                  <a:rPr lang="en-US" sz="1200" b="1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KS3: </a:t>
                </a:r>
                <a:r>
                  <a:rPr lang="en-GB" sz="12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</a:t>
                </a:r>
                <a:r>
                  <a:rPr lang="en-GB" dirty="0"/>
                  <a:t>alculate and solve problems involving: perimeters of 2-D shapes</a:t>
                </a:r>
              </a:p>
              <a:p>
                <a:r>
                  <a:rPr lang="en-GB" b="1" dirty="0"/>
                  <a:t>KS4: </a:t>
                </a:r>
                <a:r>
                  <a:rPr lang="en-GB" dirty="0"/>
                  <a:t>Solve linear inequalities in one variable</a:t>
                </a:r>
                <a:endParaRPr lang="en-GB" i="0" dirty="0"/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5E596A-2D1E-9422-9FF3-F9C5CF9E8A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9B4BF1-7AF9-4430-B3B5-31D482D6BEC6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648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E5FFEF-E347-8ED5-E7BC-DBAF0785C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B7E294-F029-BF4D-84A8-F2B61BBBA7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DBE82842-CC60-B766-E81D-4C5162D4A30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b="1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Answer: </a:t>
                </a:r>
              </a:p>
              <a:p>
                <a:r>
                  <a:rPr lang="en-US" sz="12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3</a:t>
                </a:r>
              </a:p>
              <a:p>
                <a:endParaRPr lang="en-US" sz="1200" b="0" i="0" u="none" strike="noStrike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1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Recommended NC Statements:</a:t>
                </a:r>
                <a:br>
                  <a:rPr lang="en-US" sz="12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</a:br>
                <a:r>
                  <a:rPr lang="en-US" b="1" dirty="0"/>
                  <a:t>KS3:</a:t>
                </a:r>
                <a:r>
                  <a:rPr lang="en-US" dirty="0"/>
                  <a:t> </a:t>
                </a:r>
                <a:r>
                  <a:rPr lang="en-US" sz="12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</a:t>
                </a:r>
                <a:r>
                  <a:rPr lang="en-GB" dirty="0" err="1"/>
                  <a:t>implify</a:t>
                </a:r>
                <a:r>
                  <a:rPr lang="en-GB" dirty="0"/>
                  <a:t> and manipulate algebraic expressions to maintain equivalence by:  collecting like terms  taking out common factors  expanding products of two or more binomials</a:t>
                </a:r>
              </a:p>
              <a:p>
                <a:r>
                  <a:rPr lang="en-GB" b="1" dirty="0"/>
                  <a:t>KS4:</a:t>
                </a:r>
                <a:r>
                  <a:rPr lang="en-GB" dirty="0"/>
                  <a:t> Factorising quadratic expressions of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dirty="0"/>
                  <a:t>, including the difference of two squares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DBE82842-CC60-B766-E81D-4C5162D4A30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Answer: 3</a:t>
                </a:r>
              </a:p>
              <a:p>
                <a:endParaRPr lang="en-US" sz="1200" b="0" i="0" u="none" strike="noStrike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12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NC statement: </a:t>
                </a:r>
                <a:br>
                  <a:rPr lang="en-US" sz="12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</a:br>
                <a:r>
                  <a:rPr lang="en-US" sz="12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KS3 S</a:t>
                </a:r>
                <a:r>
                  <a:rPr lang="en-GB" dirty="0" err="1"/>
                  <a:t>implify</a:t>
                </a:r>
                <a:r>
                  <a:rPr lang="en-GB" dirty="0"/>
                  <a:t> and manipulate algebraic expressions to maintain equivalence by:  collecting like terms  taking out common factors  expanding products of two or more binomials</a:t>
                </a:r>
              </a:p>
              <a:p>
                <a:r>
                  <a:rPr lang="en-GB" dirty="0"/>
                  <a:t>KS4 Factorising quadratic expressions of the form </a:t>
                </a:r>
                <a:r>
                  <a:rPr lang="en-GB" b="0" i="0">
                    <a:latin typeface="Cambria Math" panose="02040503050406030204" pitchFamily="18" charset="0"/>
                  </a:rPr>
                  <a:t>𝑥^2+𝑏𝑥+𝑐</a:t>
                </a:r>
                <a:r>
                  <a:rPr lang="en-GB" dirty="0"/>
                  <a:t>, including the difference of two squares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6B57F9-C03D-F38F-5713-31C03DFC7F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D89B3-B9A9-BC4E-ACDE-A65ABD7251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795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424919-52B7-799D-137D-8ADE12A3A2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1048F8-5F9D-3E66-27F0-F40C0C8BC7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75FB96D8-C72E-8276-C21D-CE1BBAC42BB8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b="1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Answer: </a:t>
                </a:r>
              </a:p>
              <a:p>
                <a:r>
                  <a:rPr lang="en-US" sz="12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11</a:t>
                </a:r>
              </a:p>
              <a:p>
                <a:endParaRPr lang="en-US" sz="1200" b="0" i="0" u="none" strike="noStrike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1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Recommended NC Statements:</a:t>
                </a:r>
                <a:br>
                  <a:rPr lang="en-US" sz="12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</a:br>
                <a:r>
                  <a:rPr lang="en-US" b="1" dirty="0"/>
                  <a:t>KS3:</a:t>
                </a:r>
                <a:r>
                  <a:rPr lang="en-US" dirty="0"/>
                  <a:t> </a:t>
                </a:r>
                <a:r>
                  <a:rPr lang="en-US" sz="12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S</a:t>
                </a:r>
                <a:r>
                  <a:rPr lang="en-GB" dirty="0" err="1"/>
                  <a:t>implify</a:t>
                </a:r>
                <a:r>
                  <a:rPr lang="en-GB" dirty="0"/>
                  <a:t> and manipulate algebraic expressions to maintain equivalence by:  collecting like terms  taking out common factors  expanding products of two or more binomials</a:t>
                </a:r>
              </a:p>
            </p:txBody>
          </p:sp>
        </mc:Choice>
        <mc:Fallback xmlns="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DBE82842-CC60-B766-E81D-4C5162D4A30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Answer: 3</a:t>
                </a:r>
              </a:p>
              <a:p>
                <a:endParaRPr lang="en-US" sz="1200" b="0" i="0" u="none" strike="noStrike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12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NC statement: </a:t>
                </a:r>
                <a:br>
                  <a:rPr lang="en-US" sz="12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</a:br>
                <a:r>
                  <a:rPr lang="en-US" sz="12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KS3 S</a:t>
                </a:r>
                <a:r>
                  <a:rPr lang="en-GB" dirty="0" err="1"/>
                  <a:t>implify</a:t>
                </a:r>
                <a:r>
                  <a:rPr lang="en-GB" dirty="0"/>
                  <a:t> and manipulate algebraic expressions to maintain equivalence by:  collecting like terms  taking out common factors  expanding products of two or more binomials</a:t>
                </a:r>
              </a:p>
              <a:p>
                <a:r>
                  <a:rPr lang="en-GB" dirty="0"/>
                  <a:t>KS4 Factorising quadratic expressions of the form </a:t>
                </a:r>
                <a:r>
                  <a:rPr lang="en-GB" b="0" i="0">
                    <a:latin typeface="Cambria Math" panose="02040503050406030204" pitchFamily="18" charset="0"/>
                  </a:rPr>
                  <a:t>𝑥^2+𝑏𝑥+𝑐</a:t>
                </a:r>
                <a:r>
                  <a:rPr lang="en-GB" dirty="0"/>
                  <a:t>, including the difference of two squares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88B670-0FF8-A8BD-81F7-6DE0CF023C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D89B3-B9A9-BC4E-ACDE-A65ABD72510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677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B9F565-33D1-3EFA-406E-FFDA90949D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CD9BA0-1F7B-D05A-50F6-2247E013B5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E5FA4434-B575-9AD1-780C-F2F97BC8F0CB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b="1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Answer:</a:t>
                </a:r>
                <a:r>
                  <a:rPr lang="en-US" sz="12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</a:p>
              <a:p>
                <a:r>
                  <a:rPr lang="en-US" sz="12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</a:t>
                </a:r>
              </a:p>
              <a:p>
                <a:endParaRPr lang="en-US" sz="1200" b="0" i="0" u="none" strike="noStrike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1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Recommended NC Statements:</a:t>
                </a:r>
                <a:br>
                  <a:rPr lang="en-US" sz="12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</a:br>
                <a:r>
                  <a:rPr lang="en-US" b="1" dirty="0"/>
                  <a:t>KS3:</a:t>
                </a:r>
                <a:r>
                  <a:rPr lang="en-US" dirty="0"/>
                  <a:t> </a:t>
                </a:r>
                <a:r>
                  <a:rPr lang="en-US" sz="12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S</a:t>
                </a:r>
                <a:r>
                  <a:rPr lang="en-GB" dirty="0" err="1"/>
                  <a:t>implify</a:t>
                </a:r>
                <a:r>
                  <a:rPr lang="en-GB" dirty="0"/>
                  <a:t> and manipulate algebraic expressions to maintain equivalence by collecting like terms &amp; taking out common factors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b="1" dirty="0"/>
                  <a:t>KS4:</a:t>
                </a:r>
                <a:r>
                  <a:rPr lang="en-GB" dirty="0"/>
                  <a:t> Factorising quadratic expressions of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dirty="0"/>
                  <a:t>, including the difference of two squares</a:t>
                </a:r>
                <a:endParaRPr 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dirty="0"/>
              </a:p>
            </p:txBody>
          </p:sp>
        </mc:Choice>
        <mc:Fallback xmlns="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E5FA4434-B575-9AD1-780C-F2F97BC8F0CB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b="1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Answer:</a:t>
                </a:r>
                <a:r>
                  <a:rPr lang="en-US" sz="12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</a:p>
              <a:p>
                <a:r>
                  <a:rPr lang="en-US" sz="12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</a:t>
                </a:r>
              </a:p>
              <a:p>
                <a:endParaRPr lang="en-US" sz="1200" b="0" i="0" u="none" strike="noStrike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1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Recommended NC Statements:</a:t>
                </a:r>
                <a:br>
                  <a:rPr lang="en-US" sz="12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</a:br>
                <a:r>
                  <a:rPr lang="en-US" b="1" dirty="0"/>
                  <a:t>KS3:</a:t>
                </a:r>
                <a:r>
                  <a:rPr lang="en-US" dirty="0"/>
                  <a:t> </a:t>
                </a:r>
                <a:r>
                  <a:rPr lang="en-US" sz="12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S</a:t>
                </a:r>
                <a:r>
                  <a:rPr lang="en-GB" dirty="0" err="1"/>
                  <a:t>implify</a:t>
                </a:r>
                <a:r>
                  <a:rPr lang="en-GB" dirty="0"/>
                  <a:t> and manipulate algebraic expressions to maintain equivalence by collecting like terms &amp; taking out common factors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b="1" dirty="0"/>
                  <a:t>KS4:</a:t>
                </a:r>
                <a:r>
                  <a:rPr lang="en-GB" dirty="0"/>
                  <a:t> Factorising quadratic expressions of the form </a:t>
                </a:r>
                <a:r>
                  <a:rPr lang="en-GB" b="0" i="0">
                    <a:latin typeface="Cambria Math" panose="02040503050406030204" pitchFamily="18" charset="0"/>
                  </a:rPr>
                  <a:t>𝑥^2+𝑏𝑥+𝑐</a:t>
                </a:r>
                <a:r>
                  <a:rPr lang="en-GB" dirty="0"/>
                  <a:t>, including the difference of two squares</a:t>
                </a:r>
                <a:endParaRPr 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dirty="0"/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15451C-2F00-E67C-AFB1-65B10B9F1E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D89B3-B9A9-BC4E-ACDE-A65ABD72510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75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7F3E19-47FE-CB73-A404-8864854F5A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8BBF35-94ED-75A4-F33A-A236018575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63363875-25C9-AAA5-C1AA-66F9C8AB7EEE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b="1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Answer: </a:t>
                </a:r>
              </a:p>
              <a:p>
                <a:r>
                  <a:rPr lang="en-US" sz="1200" b="0" i="0" u="none" strike="noStrike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(a) Negative, as it is equal to -25 x -5 = 125   (b) The expression inside the brackets is irrelevant as it is to the power of 0 and therefore evaluates to 1. </a:t>
                </a:r>
                <a:r>
                  <a:rPr lang="en-US" sz="12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c) Positive as it </a:t>
                </a:r>
                <a:r>
                  <a:rPr lang="en-GB" sz="12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simplifies to 1/49. </a:t>
                </a:r>
                <a:endParaRPr lang="en-US" sz="1200" b="0" i="0" u="none" strike="noStrike" kern="1200" baseline="300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lang="en-US" sz="1200" b="0" i="0" u="none" strike="noStrike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1200" b="1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Recommended NC Statements:</a:t>
                </a:r>
                <a:endParaRPr lang="en-US" sz="1200" b="0" i="0" u="none" strike="noStrike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b="1" dirty="0"/>
                  <a:t>KS4</a:t>
                </a:r>
                <a:r>
                  <a:rPr lang="en-GB" dirty="0"/>
                  <a:t>:Calculate with roots, and with integer indices</a:t>
                </a:r>
              </a:p>
              <a:p>
                <a:r>
                  <a:rPr lang="en-GB" b="1" dirty="0"/>
                  <a:t>KS4: </a:t>
                </a:r>
                <a:r>
                  <a:rPr lang="en-GB" dirty="0"/>
                  <a:t>Simplifying expressions involving sums, products and powers, including the laws of indices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63363875-25C9-AAA5-C1AA-66F9C8AB7EEE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b="0" i="0" u="none" strike="sng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Answer: </a:t>
                </a:r>
                <a:r>
                  <a:rPr lang="en-US" sz="1200" b="0" i="0" u="none" strike="sngStrike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(a) The negative exponent means to reciprocate and therefore the positive base leads to a positive denominator.  (b) The expression inside the brackets is irrelevant as it is to the power of 0 and therefore evaluates to 1. </a:t>
                </a:r>
                <a:r>
                  <a:rPr lang="en-US" sz="1200" b="0" i="0" u="none" strike="sng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c) Simplifies to </a:t>
                </a:r>
                <a:r>
                  <a:rPr lang="en-GB" sz="1200" b="0" i="0" u="none" strike="sngStrike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(−4)^2</a:t>
                </a:r>
                <a:r>
                  <a:rPr lang="en-US" sz="1200" b="0" i="0" u="none" strike="sngStrike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u="none" strike="sngStrike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and any integer squared is positive</a:t>
                </a:r>
                <a:endParaRPr lang="en-US" sz="1200" b="0" i="0" u="none" strike="sngStrike" kern="1200" baseline="300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lang="en-US" sz="1200" b="0" i="0" u="none" strike="noStrike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12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NC statement:</a:t>
                </a:r>
              </a:p>
              <a:p>
                <a:r>
                  <a:rPr lang="en-GB" dirty="0"/>
                  <a:t>KS4 Calculate with roots, and with integer indices</a:t>
                </a:r>
              </a:p>
              <a:p>
                <a:r>
                  <a:rPr lang="en-GB" dirty="0"/>
                  <a:t>KS4 Simplifying expressions involving sums, products and powers, including the laws of indices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59FB7E-E00D-AF35-03D4-71A7A99DD6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D89B3-B9A9-BC4E-ACDE-A65ABD72510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620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656A46-65B0-33FB-C89D-32B46AE9B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D0AE2C-109A-C680-5438-60FF367D3F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82B1F958-7B08-A135-1546-DF91D05A7AB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b="1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Answer: </a:t>
                </a:r>
              </a:p>
              <a:p>
                <a:pPr marL="228600" indent="-228600">
                  <a:buAutoNum type="alphaLcParenBoth"/>
                </a:pPr>
                <a:r>
                  <a:rPr lang="en-US" sz="1200" b="0" i="0" u="none" strike="noStrike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Positive as -2 x -2 = 4 (b) The expression inside the brackets is irrelevant as it is to the power of 0 and therefore evaluates to 1. </a:t>
                </a:r>
                <a:r>
                  <a:rPr lang="en-US" sz="12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c) Positive</a:t>
                </a:r>
                <a:r>
                  <a:rPr lang="en-US" sz="1200" b="0" i="0" u="none" strike="noStrike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as it s</a:t>
                </a:r>
                <a:r>
                  <a:rPr lang="en-US" sz="12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implifies to </a:t>
                </a:r>
                <a14:m>
                  <m:oMath xmlns:m="http://schemas.openxmlformats.org/officeDocument/2006/math">
                    <m:r>
                      <a:rPr lang="en-GB" sz="1200" b="0" i="1" u="none" strike="noStrike" kern="120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¼</m:t>
                    </m:r>
                  </m:oMath>
                </a14:m>
                <a:endParaRPr lang="en-US" sz="1200" b="0" i="0" u="none" strike="noStrike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228600" indent="-228600">
                  <a:buAutoNum type="alphaLcParenBoth"/>
                </a:pPr>
                <a:endParaRPr lang="en-US" sz="1200" b="0" i="0" u="none" strike="noStrike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1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Recommended NC Statements:</a:t>
                </a:r>
                <a:endParaRPr lang="en-US" sz="1200" b="0" i="0" u="none" strike="noStrike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b="1" dirty="0"/>
                  <a:t>KS4: </a:t>
                </a:r>
                <a:r>
                  <a:rPr lang="en-GB" dirty="0"/>
                  <a:t>Calculate with roots, and with integer indices</a:t>
                </a:r>
              </a:p>
              <a:p>
                <a:r>
                  <a:rPr lang="en-GB" b="1" dirty="0"/>
                  <a:t>KS4: </a:t>
                </a:r>
                <a:r>
                  <a:rPr lang="en-GB" dirty="0"/>
                  <a:t>Simplifying expressions involving sums, products and powers, including the laws of indices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63363875-25C9-AAA5-C1AA-66F9C8AB7EEE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b="0" i="0" u="none" strike="sng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Answer: </a:t>
                </a:r>
                <a:r>
                  <a:rPr lang="en-US" sz="1200" b="0" i="0" u="none" strike="sngStrike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(a) The negative exponent means to reciprocate and therefore the positive base leads to a positive denominator.  (b) The expression inside the brackets is irrelevant as it is to the power of 0 and therefore evaluates to 1. </a:t>
                </a:r>
                <a:r>
                  <a:rPr lang="en-US" sz="1200" b="0" i="0" u="none" strike="sng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c) Simplifies to </a:t>
                </a:r>
                <a:r>
                  <a:rPr lang="en-GB" sz="1200" b="0" i="0" u="none" strike="sngStrike" kern="120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(−4)^2</a:t>
                </a:r>
                <a:r>
                  <a:rPr lang="en-US" sz="1200" b="0" i="0" u="none" strike="sngStrike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u="none" strike="sngStrike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and any integer squared is positive</a:t>
                </a:r>
                <a:endParaRPr lang="en-US" sz="1200" b="0" i="0" u="none" strike="sngStrike" kern="1200" baseline="300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lang="en-US" sz="1200" b="0" i="0" u="none" strike="noStrike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US" sz="12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NC statement:</a:t>
                </a:r>
              </a:p>
              <a:p>
                <a:r>
                  <a:rPr lang="en-GB" dirty="0"/>
                  <a:t>KS4 Calculate with roots, and with integer indices</a:t>
                </a:r>
              </a:p>
              <a:p>
                <a:r>
                  <a:rPr lang="en-GB" dirty="0"/>
                  <a:t>KS4 Simplifying expressions involving sums, products and powers, including the laws of indices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9ABC27-9642-7BF2-9529-F7BA1A90CB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D89B3-B9A9-BC4E-ACDE-A65ABD72510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76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5245A-4061-0EA0-7EA3-69DC0863D2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A32325-9E40-ECA8-1433-E698B16AD1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F779E-B8B6-0A6D-224C-B7DB9CF81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C5B4-E622-4DE7-949C-459E505696CE}" type="datetimeFigureOut">
              <a:rPr lang="en-GB" smtClean="0"/>
              <a:t>06/07/2026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55B5B-0D9F-57F2-D21A-775489BA0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67FCB2-FE69-507A-6DEC-E4961D19F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DB39-19E1-41E5-A028-D73D306271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024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80E7C-68E8-2CFC-2B0B-C0F3309D6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720099-C9E2-6CE3-B528-4438CE9296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698CB8-C490-991D-0B83-9B51A1F61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C5B4-E622-4DE7-949C-459E505696CE}" type="datetimeFigureOut">
              <a:rPr lang="en-GB" smtClean="0"/>
              <a:t>06/07/2026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34D4D-3D8B-E994-86DC-3D9356DFC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2B9830-B4C7-B91A-2E59-CC740E36F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DB39-19E1-41E5-A028-D73D306271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07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EEB835-C7F0-0614-780F-CF6DA529B9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C31578-46F8-3E10-E432-BD1A6E0B29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5746FF-2874-BEA3-B741-A36BE120B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C5B4-E622-4DE7-949C-459E505696CE}" type="datetimeFigureOut">
              <a:rPr lang="en-GB" smtClean="0"/>
              <a:t>06/07/2026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26651B-7F61-3404-0D5F-C26D8A02C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C9231-6161-65A9-6D28-1B705405F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DB39-19E1-41E5-A028-D73D306271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489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network">
            <a:extLst>
              <a:ext uri="{FF2B5EF4-FFF2-40B4-BE49-F238E27FC236}">
                <a16:creationId xmlns:a16="http://schemas.microsoft.com/office/drawing/2014/main" id="{66449D3C-7EF8-E60D-8A36-9F5C4DACCB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68362"/>
          <a:stretch>
            <a:fillRect/>
          </a:stretch>
        </p:blipFill>
        <p:spPr>
          <a:xfrm rot="5400000" flipV="1">
            <a:off x="2667001" y="-2666999"/>
            <a:ext cx="6858000" cy="12192002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1225" y="2711677"/>
            <a:ext cx="4423918" cy="2387600"/>
          </a:xfrm>
        </p:spPr>
        <p:txBody>
          <a:bodyPr anchor="b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Resource Pack</a:t>
            </a:r>
            <a:br>
              <a:rPr lang="en-US"/>
            </a:br>
            <a:br>
              <a:rPr lang="en-US"/>
            </a:br>
            <a:r>
              <a:rPr lang="en-US"/>
              <a:t>[age group]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79CB7CA-9D61-3D5E-A92D-7F37C5B132B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858" r="6772" b="6773"/>
          <a:stretch>
            <a:fillRect/>
          </a:stretch>
        </p:blipFill>
        <p:spPr>
          <a:xfrm>
            <a:off x="5401341" y="0"/>
            <a:ext cx="6790659" cy="6857998"/>
          </a:xfrm>
          <a:prstGeom prst="rect">
            <a:avLst/>
          </a:prstGeom>
        </p:spPr>
      </p:pic>
      <p:pic>
        <p:nvPicPr>
          <p:cNvPr id="12" name="Picture 11" descr="A black background with white letters&#10;&#10;AI-generated content may be incorrect.">
            <a:extLst>
              <a:ext uri="{FF2B5EF4-FFF2-40B4-BE49-F238E27FC236}">
                <a16:creationId xmlns:a16="http://schemas.microsoft.com/office/drawing/2014/main" id="{A71924B0-8F9F-E874-B09A-4F07CF7753B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1075" y="438235"/>
            <a:ext cx="4243806" cy="88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34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192" y="1084960"/>
            <a:ext cx="10515600" cy="467748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8C49A4-C1BF-4EE9-79FB-1DAA7ECC1E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69961" y="5897879"/>
            <a:ext cx="2310584" cy="48772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14F709D-31D9-543D-47F3-AC5E5921C1B1}"/>
              </a:ext>
            </a:extLst>
          </p:cNvPr>
          <p:cNvSpPr/>
          <p:nvPr userDrawn="1"/>
        </p:nvSpPr>
        <p:spPr>
          <a:xfrm>
            <a:off x="0" y="-17124"/>
            <a:ext cx="12192000" cy="381000"/>
          </a:xfrm>
          <a:prstGeom prst="rect">
            <a:avLst/>
          </a:prstGeom>
          <a:solidFill>
            <a:srgbClr val="3FE6A0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532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network">
            <a:extLst>
              <a:ext uri="{FF2B5EF4-FFF2-40B4-BE49-F238E27FC236}">
                <a16:creationId xmlns:a16="http://schemas.microsoft.com/office/drawing/2014/main" id="{66449D3C-7EF8-E60D-8A36-9F5C4DACCB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68362"/>
          <a:stretch>
            <a:fillRect/>
          </a:stretch>
        </p:blipFill>
        <p:spPr>
          <a:xfrm rot="5400000" flipV="1">
            <a:off x="2667001" y="-2666999"/>
            <a:ext cx="6858000" cy="12192002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1225" y="2711677"/>
            <a:ext cx="4423918" cy="2387600"/>
          </a:xfrm>
        </p:spPr>
        <p:txBody>
          <a:bodyPr anchor="b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Resource Pack</a:t>
            </a:r>
            <a:br>
              <a:rPr lang="en-US"/>
            </a:br>
            <a:br>
              <a:rPr lang="en-US"/>
            </a:br>
            <a:r>
              <a:rPr lang="en-US"/>
              <a:t>[age group]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79CB7CA-9D61-3D5E-A92D-7F37C5B132B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858" r="6772" b="6773"/>
          <a:stretch>
            <a:fillRect/>
          </a:stretch>
        </p:blipFill>
        <p:spPr>
          <a:xfrm>
            <a:off x="5401341" y="0"/>
            <a:ext cx="6790659" cy="6857998"/>
          </a:xfrm>
          <a:prstGeom prst="rect">
            <a:avLst/>
          </a:prstGeom>
        </p:spPr>
      </p:pic>
      <p:pic>
        <p:nvPicPr>
          <p:cNvPr id="12" name="Picture 11" descr="A black background with white letters&#10;&#10;AI-generated content may be incorrect.">
            <a:extLst>
              <a:ext uri="{FF2B5EF4-FFF2-40B4-BE49-F238E27FC236}">
                <a16:creationId xmlns:a16="http://schemas.microsoft.com/office/drawing/2014/main" id="{A71924B0-8F9F-E874-B09A-4F07CF7753B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1075" y="438235"/>
            <a:ext cx="4243806" cy="88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192" y="1084960"/>
            <a:ext cx="10515600" cy="4677485"/>
          </a:xfr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  <a:lvl2pPr>
              <a:defRPr>
                <a:latin typeface="Aptos" panose="020B0004020202020204" pitchFamily="34" charset="0"/>
              </a:defRPr>
            </a:lvl2pPr>
            <a:lvl3pPr>
              <a:defRPr>
                <a:latin typeface="Aptos" panose="020B0004020202020204" pitchFamily="34" charset="0"/>
              </a:defRPr>
            </a:lvl3pPr>
            <a:lvl4pPr>
              <a:defRPr>
                <a:latin typeface="Aptos" panose="020B0004020202020204" pitchFamily="34" charset="0"/>
              </a:defRPr>
            </a:lvl4pPr>
            <a:lvl5pPr>
              <a:defRPr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8C49A4-C1BF-4EE9-79FB-1DAA7ECC1E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69961" y="5897879"/>
            <a:ext cx="2310584" cy="48772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14F709D-31D9-543D-47F3-AC5E5921C1B1}"/>
              </a:ext>
            </a:extLst>
          </p:cNvPr>
          <p:cNvSpPr/>
          <p:nvPr userDrawn="1"/>
        </p:nvSpPr>
        <p:spPr>
          <a:xfrm>
            <a:off x="0" y="-17124"/>
            <a:ext cx="12192000" cy="38100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network">
            <a:extLst>
              <a:ext uri="{FF2B5EF4-FFF2-40B4-BE49-F238E27FC236}">
                <a16:creationId xmlns:a16="http://schemas.microsoft.com/office/drawing/2014/main" id="{3D5F4B75-FDA3-8BD7-43AC-1CBDA9224B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68362"/>
          <a:stretch>
            <a:fillRect/>
          </a:stretch>
        </p:blipFill>
        <p:spPr>
          <a:xfrm rot="5400000" flipV="1">
            <a:off x="2666999" y="-2676335"/>
            <a:ext cx="6858000" cy="12192002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0994" y="2002630"/>
            <a:ext cx="4316222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Sub domain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D69D171-FC3B-9FB9-7778-A093D30E93B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858" r="6772" b="6773"/>
          <a:stretch>
            <a:fillRect/>
          </a:stretch>
        </p:blipFill>
        <p:spPr>
          <a:xfrm>
            <a:off x="5401341" y="0"/>
            <a:ext cx="6790659" cy="6857998"/>
          </a:xfrm>
          <a:prstGeom prst="rect">
            <a:avLst/>
          </a:prstGeom>
        </p:spPr>
      </p:pic>
      <p:pic>
        <p:nvPicPr>
          <p:cNvPr id="9" name="Picture 8" descr="A black background with white letters&#10;&#10;AI-generated content may be incorrect.">
            <a:extLst>
              <a:ext uri="{FF2B5EF4-FFF2-40B4-BE49-F238E27FC236}">
                <a16:creationId xmlns:a16="http://schemas.microsoft.com/office/drawing/2014/main" id="{DE33A2FE-DD6C-F1AE-4CAB-CDB785C5378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1075" y="438235"/>
            <a:ext cx="4243806" cy="88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B29243-1BE5-5131-B565-9E2AF62FC07D}"/>
              </a:ext>
            </a:extLst>
          </p:cNvPr>
          <p:cNvSpPr txBox="1"/>
          <p:nvPr userDrawn="1"/>
        </p:nvSpPr>
        <p:spPr>
          <a:xfrm>
            <a:off x="943583" y="1912044"/>
            <a:ext cx="413438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  <a:ea typeface="Arial" pitchFamily="34" charset="-122"/>
                <a:cs typeface="Arial" pitchFamily="34" charset="-120"/>
              </a:rPr>
              <a:t>Copyright notice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  <a:latin typeface="Aptos" panose="020B0004020202020204" pitchFamily="34" charset="0"/>
              <a:ea typeface="Arial" pitchFamily="34" charset="-122"/>
              <a:cs typeface="Arial" pitchFamily="34" charset="-12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  <a:ea typeface="Arial" pitchFamily="34" charset="-122"/>
                <a:cs typeface="Arial" pitchFamily="34" charset="-120"/>
              </a:rPr>
              <a:t>This resource is published under the Creative Commons Zero (CC0) license.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Aptos" panose="020B0004020202020204" pitchFamily="34" charset="0"/>
                <a:ea typeface="Arial" pitchFamily="34" charset="-122"/>
                <a:cs typeface="Arial" pitchFamily="34" charset="-120"/>
              </a:rPr>
              <a:t>You are free to copy, modify, distribute and use this work, even for commercial purposes, without asking permission.</a:t>
            </a:r>
            <a:endParaRPr lang="en-US" sz="200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pic>
        <p:nvPicPr>
          <p:cNvPr id="6" name="Picture 5" descr="A black background with white letters&#10;&#10;AI-generated content may be incorrect.">
            <a:extLst>
              <a:ext uri="{FF2B5EF4-FFF2-40B4-BE49-F238E27FC236}">
                <a16:creationId xmlns:a16="http://schemas.microsoft.com/office/drawing/2014/main" id="{1E876802-7E37-093C-A954-13B0583FD3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1075" y="438235"/>
            <a:ext cx="4243806" cy="88998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D5704FE-9E0F-0F25-E092-81E6D297AC1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1055" y="0"/>
            <a:ext cx="6790945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8ADCBB-30D9-45DD-BF65-B897D803975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96" y="438234"/>
            <a:ext cx="4256025" cy="88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404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49960-E04D-21F4-160C-2753A153D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59417-3346-165A-F615-8D0522267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0F9861-A784-501F-D553-98C19B782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C5B4-E622-4DE7-949C-459E505696CE}" type="datetimeFigureOut">
              <a:rPr lang="en-GB" smtClean="0"/>
              <a:t>06/07/2026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EF2C6-D145-0FD4-17F7-38160DFF0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CF409F-0CD4-4A3F-38B0-E673E1568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DB39-19E1-41E5-A028-D73D306271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749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D25C7-1E70-B42F-30DE-A31BAD918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45F530-9B79-38C7-80BF-A5D3FF814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B0A7C-9BDE-2AB7-D982-9F9760998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C5B4-E622-4DE7-949C-459E505696CE}" type="datetimeFigureOut">
              <a:rPr lang="en-GB" smtClean="0"/>
              <a:t>06/07/2026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96151F-9990-9CFD-F233-23F82BC25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79A82E-7F56-265D-57EA-A32AD5EE8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DB39-19E1-41E5-A028-D73D306271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815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A1AB6-D751-7920-8C4D-CB69CBF48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F56F7-1D9B-CA4F-E44E-A0D0B7059E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65F32F-4CA6-A7E3-308F-3665BDCD8F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EC3038-4811-8867-58CB-BB6174F1F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C5B4-E622-4DE7-949C-459E505696CE}" type="datetimeFigureOut">
              <a:rPr lang="en-GB" smtClean="0"/>
              <a:t>06/07/2026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96B65E-18BE-310B-14FA-9D87D2217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EC0348-CBEF-0992-EAED-5002E0F66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DB39-19E1-41E5-A028-D73D306271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542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2F3BF-59D2-0CCB-0877-5EEA7E441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85AA6-F153-4F5D-A0C8-DD905B24C4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A5A628-EF6D-B73D-CB39-85E6975593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EA659D-3A97-B5FC-A7F1-5EF2E96DDF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2BD0F6-DC47-3AAC-DFA3-038AA0E81E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9C2014-3D1F-C76B-1FD4-813896B61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C5B4-E622-4DE7-949C-459E505696CE}" type="datetimeFigureOut">
              <a:rPr lang="en-GB" smtClean="0"/>
              <a:t>06/07/2026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E62800-D122-0B39-200E-E6ED34AF2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7F318F-F070-1116-1261-F1E2DC82B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DB39-19E1-41E5-A028-D73D306271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659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B8A71-9BA6-C3C6-3CBC-A13757F17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6F660A-0205-C285-D3D6-BC863FBD4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C5B4-E622-4DE7-949C-459E505696CE}" type="datetimeFigureOut">
              <a:rPr lang="en-GB" smtClean="0"/>
              <a:t>06/07/2026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DF856E-D4F7-ECDB-B6F1-D7626D92D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B37977-B08B-8AED-E186-D0457831F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DB39-19E1-41E5-A028-D73D306271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832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172D8F-CD2F-D12B-4772-5516C7CA9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C5B4-E622-4DE7-949C-459E505696CE}" type="datetimeFigureOut">
              <a:rPr lang="en-GB" smtClean="0"/>
              <a:t>06/07/2026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662A72-356F-1752-A4C6-C453BF19E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A80BAA-D610-BFF4-FE0E-0F1AF4EA2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DB39-19E1-41E5-A028-D73D306271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553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0A240-E0E7-C4A8-5E17-81AA60B22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AB02D-2F41-CF70-BE1F-886BCD5A5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F10E6B-E5FB-3067-CB7F-104A4AABC8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084638-56DA-032D-D91A-663D6E5DD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C5B4-E622-4DE7-949C-459E505696CE}" type="datetimeFigureOut">
              <a:rPr lang="en-GB" smtClean="0"/>
              <a:t>06/07/2026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7CCF39-7C14-7017-04DF-89BBAE8C2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F40F58-DF3F-B717-4CBD-64DAA6DD5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DB39-19E1-41E5-A028-D73D306271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183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1EF4A-7170-8CDF-F0C3-F8882B40C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FEA239-295B-7788-3DCB-C58800EB7A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748BC5-26AC-8167-0C98-246A579EB9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FE1D2D-6935-FA82-0ACB-3BCA1AF96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C5B4-E622-4DE7-949C-459E505696CE}" type="datetimeFigureOut">
              <a:rPr lang="en-GB" smtClean="0"/>
              <a:t>06/07/2026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F0C73B-F173-AC2E-4DE6-619839F6D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EC6A3D-AD4E-8F4F-3407-4F4BA8441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4DB39-19E1-41E5-A028-D73D306271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049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60D0A5-EDBD-F30A-71E5-68C398135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E176AF-7CFF-BDF5-C00C-0767BDD44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D68A74-F6CC-A6A6-318B-D27B3A53B8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506C5B4-E622-4DE7-949C-459E505696CE}" type="datetimeFigureOut">
              <a:rPr lang="en-GB" smtClean="0"/>
              <a:t>06/07/2026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047C17-A6C0-C445-24F7-12DB98373F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090214-C019-7872-425C-6461864C14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94DB39-19E1-41E5-A028-D73D306271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132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823230-A33E-CEF0-1661-E525D34236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71F21-695F-01C4-6F52-8E994AD94E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400" dirty="0"/>
              <a:t>Resource Pack</a:t>
            </a:r>
            <a:br>
              <a:rPr lang="en-GB" sz="4400" dirty="0"/>
            </a:br>
            <a:r>
              <a:rPr lang="en-GB" sz="2800" dirty="0"/>
              <a:t>(KS4 Content)</a:t>
            </a:r>
          </a:p>
        </p:txBody>
      </p:sp>
    </p:spTree>
    <p:extLst>
      <p:ext uri="{BB962C8B-B14F-4D97-AF65-F5344CB8AC3E}">
        <p14:creationId xmlns:p14="http://schemas.microsoft.com/office/powerpoint/2010/main" val="3445967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6EE657-016A-2431-8611-4802E275B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C1B1C541-B7FA-4918-5E2D-750EDE9B1C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74192" y="1429731"/>
                <a:ext cx="10515600" cy="467748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‘All of the following evaluate to give a positive number.’</a:t>
                </a:r>
              </a:p>
              <a:p>
                <a:pPr marL="0" indent="0">
                  <a:buNone/>
                </a:pPr>
                <a:r>
                  <a:rPr lang="en-US" dirty="0"/>
                  <a:t>Explain why this is correct.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		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−4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		c)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d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sup>
                        </m:sSup>
                        <m:r>
                          <a:rPr lang="en-GB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 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d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9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d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14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C1B1C541-B7FA-4918-5E2D-750EDE9B1C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4192" y="1429731"/>
                <a:ext cx="10515600" cy="4677485"/>
              </a:xfrm>
              <a:blipFill>
                <a:blip r:embed="rId3"/>
                <a:stretch>
                  <a:fillRect l="-1206" t="-2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1">
            <a:extLst>
              <a:ext uri="{FF2B5EF4-FFF2-40B4-BE49-F238E27FC236}">
                <a16:creationId xmlns:a16="http://schemas.microsoft.com/office/drawing/2014/main" id="{6FCDE092-674D-C187-2718-B63ADC28560B}"/>
              </a:ext>
            </a:extLst>
          </p:cNvPr>
          <p:cNvSpPr txBox="1">
            <a:spLocks/>
          </p:cNvSpPr>
          <p:nvPr/>
        </p:nvSpPr>
        <p:spPr>
          <a:xfrm>
            <a:off x="762000" y="37245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latin typeface="Aptos" panose="020B0004020202020204" pitchFamily="34" charset="0"/>
                <a:cs typeface="Calibri"/>
              </a:rPr>
              <a:t>Problem 5.2</a:t>
            </a:r>
            <a:endParaRPr lang="en-US" b="1" dirty="0"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151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7DE22C-BD8B-0C96-D70C-0232269967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C9005CC-AB88-BBA0-55F9-793643BCCB9D}"/>
              </a:ext>
            </a:extLst>
          </p:cNvPr>
          <p:cNvSpPr txBox="1">
            <a:spLocks/>
          </p:cNvSpPr>
          <p:nvPr/>
        </p:nvSpPr>
        <p:spPr>
          <a:xfrm>
            <a:off x="762000" y="37245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latin typeface="Aptos" panose="020B0004020202020204" pitchFamily="34" charset="0"/>
                <a:cs typeface="Calibri"/>
              </a:rPr>
              <a:t>Problem 6</a:t>
            </a:r>
            <a:endParaRPr lang="en-US" b="1" dirty="0"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77E5CE56-E93E-CCA7-4BB2-A9243696392C}"/>
              </a:ext>
            </a:extLst>
          </p:cNvPr>
          <p:cNvSpPr txBox="1">
            <a:spLocks/>
          </p:cNvSpPr>
          <p:nvPr/>
        </p:nvSpPr>
        <p:spPr>
          <a:xfrm>
            <a:off x="774192" y="1429731"/>
            <a:ext cx="10515600" cy="26197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A right-angled triangle has area 96 cm</a:t>
            </a:r>
            <a:r>
              <a:rPr lang="en-GB" baseline="30000" dirty="0"/>
              <a:t>2</a:t>
            </a:r>
            <a:r>
              <a:rPr lang="en-GB" dirty="0"/>
              <a:t>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If Tan </a:t>
            </a:r>
            <a:r>
              <a:rPr lang="el-GR" dirty="0"/>
              <a:t>θ</a:t>
            </a:r>
            <a:r>
              <a:rPr lang="en-GB" dirty="0"/>
              <a:t> = 3/4, what is the perimeter?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614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47F06A-7CCD-A6F2-74B7-87CDB583E5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39301A-C676-8615-1DA8-62FA073A3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192" y="1429732"/>
            <a:ext cx="10515600" cy="684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Find the value of each symbol.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C90FBA6-05A4-35B0-2A82-C847BDE51483}"/>
              </a:ext>
            </a:extLst>
          </p:cNvPr>
          <p:cNvGraphicFramePr>
            <a:graphicFrameLocks noGrp="1"/>
          </p:cNvGraphicFramePr>
          <p:nvPr/>
        </p:nvGraphicFramePr>
        <p:xfrm>
          <a:off x="4296000" y="2102617"/>
          <a:ext cx="360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000">
                  <a:extLst>
                    <a:ext uri="{9D8B030D-6E8A-4147-A177-3AD203B41FA5}">
                      <a16:colId xmlns:a16="http://schemas.microsoft.com/office/drawing/2014/main" val="2725609265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982089511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4185718708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840464845"/>
                    </a:ext>
                  </a:extLst>
                </a:gridCol>
              </a:tblGrid>
              <a:tr h="900000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= 37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7739726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= 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4666978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= 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1086092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= 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= 37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= 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435445"/>
                  </a:ext>
                </a:extLst>
              </a:tr>
            </a:tbl>
          </a:graphicData>
        </a:graphic>
      </p:graphicFrame>
      <p:sp>
        <p:nvSpPr>
          <p:cNvPr id="4" name="Lightning Bolt 3">
            <a:extLst>
              <a:ext uri="{FF2B5EF4-FFF2-40B4-BE49-F238E27FC236}">
                <a16:creationId xmlns:a16="http://schemas.microsoft.com/office/drawing/2014/main" id="{98DE8834-1723-28FF-0227-33EA67E245E2}"/>
              </a:ext>
            </a:extLst>
          </p:cNvPr>
          <p:cNvSpPr/>
          <p:nvPr/>
        </p:nvSpPr>
        <p:spPr>
          <a:xfrm>
            <a:off x="4523682" y="2315112"/>
            <a:ext cx="429658" cy="429658"/>
          </a:xfrm>
          <a:prstGeom prst="lightningBol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Lightning Bolt 4">
            <a:extLst>
              <a:ext uri="{FF2B5EF4-FFF2-40B4-BE49-F238E27FC236}">
                <a16:creationId xmlns:a16="http://schemas.microsoft.com/office/drawing/2014/main" id="{74DC1CBF-DFEB-CA31-27A4-D19E5EF62941}"/>
              </a:ext>
            </a:extLst>
          </p:cNvPr>
          <p:cNvSpPr/>
          <p:nvPr/>
        </p:nvSpPr>
        <p:spPr>
          <a:xfrm>
            <a:off x="5444508" y="2315112"/>
            <a:ext cx="429658" cy="429658"/>
          </a:xfrm>
          <a:prstGeom prst="lightningBol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Lightning Bolt 7">
            <a:extLst>
              <a:ext uri="{FF2B5EF4-FFF2-40B4-BE49-F238E27FC236}">
                <a16:creationId xmlns:a16="http://schemas.microsoft.com/office/drawing/2014/main" id="{09FC8E6E-DEDC-706B-66B1-5D54CA5D1B3A}"/>
              </a:ext>
            </a:extLst>
          </p:cNvPr>
          <p:cNvSpPr/>
          <p:nvPr/>
        </p:nvSpPr>
        <p:spPr>
          <a:xfrm>
            <a:off x="6326777" y="3234102"/>
            <a:ext cx="429658" cy="429658"/>
          </a:xfrm>
          <a:prstGeom prst="lightningBol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Lightning Bolt 8">
            <a:extLst>
              <a:ext uri="{FF2B5EF4-FFF2-40B4-BE49-F238E27FC236}">
                <a16:creationId xmlns:a16="http://schemas.microsoft.com/office/drawing/2014/main" id="{5F51F8CE-8FE4-AD25-A7F0-D7382ACD6FB9}"/>
              </a:ext>
            </a:extLst>
          </p:cNvPr>
          <p:cNvSpPr/>
          <p:nvPr/>
        </p:nvSpPr>
        <p:spPr>
          <a:xfrm>
            <a:off x="5444508" y="4153092"/>
            <a:ext cx="429658" cy="429658"/>
          </a:xfrm>
          <a:prstGeom prst="lightningBol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5267390A-CFFF-038C-BA00-0A3C0D58F20A}"/>
              </a:ext>
            </a:extLst>
          </p:cNvPr>
          <p:cNvSpPr/>
          <p:nvPr/>
        </p:nvSpPr>
        <p:spPr>
          <a:xfrm>
            <a:off x="6315760" y="2315112"/>
            <a:ext cx="501268" cy="429658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3374273D-85B8-B92E-2710-0ACBEF04A9B3}"/>
              </a:ext>
            </a:extLst>
          </p:cNvPr>
          <p:cNvSpPr/>
          <p:nvPr/>
        </p:nvSpPr>
        <p:spPr>
          <a:xfrm>
            <a:off x="5444508" y="3234102"/>
            <a:ext cx="501268" cy="429658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F5A8E51E-6157-6294-7A1D-32B18B89D0AC}"/>
              </a:ext>
            </a:extLst>
          </p:cNvPr>
          <p:cNvSpPr/>
          <p:nvPr/>
        </p:nvSpPr>
        <p:spPr>
          <a:xfrm>
            <a:off x="4523682" y="3234102"/>
            <a:ext cx="501268" cy="429658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un 12">
            <a:extLst>
              <a:ext uri="{FF2B5EF4-FFF2-40B4-BE49-F238E27FC236}">
                <a16:creationId xmlns:a16="http://schemas.microsoft.com/office/drawing/2014/main" id="{A627ABC3-441F-43BB-8DF6-6EB0D57A70FA}"/>
              </a:ext>
            </a:extLst>
          </p:cNvPr>
          <p:cNvSpPr/>
          <p:nvPr/>
        </p:nvSpPr>
        <p:spPr>
          <a:xfrm>
            <a:off x="4523682" y="4153092"/>
            <a:ext cx="429658" cy="429658"/>
          </a:xfrm>
          <a:prstGeom prst="sun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Sun 13">
            <a:extLst>
              <a:ext uri="{FF2B5EF4-FFF2-40B4-BE49-F238E27FC236}">
                <a16:creationId xmlns:a16="http://schemas.microsoft.com/office/drawing/2014/main" id="{9B191B0F-2410-0006-0840-CE5E089AF614}"/>
              </a:ext>
            </a:extLst>
          </p:cNvPr>
          <p:cNvSpPr/>
          <p:nvPr/>
        </p:nvSpPr>
        <p:spPr>
          <a:xfrm>
            <a:off x="6326777" y="4153092"/>
            <a:ext cx="429658" cy="429658"/>
          </a:xfrm>
          <a:prstGeom prst="sun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E706AC3-6BCC-5601-EB11-4D184C216DA7}"/>
              </a:ext>
            </a:extLst>
          </p:cNvPr>
          <p:cNvSpPr txBox="1">
            <a:spLocks/>
          </p:cNvSpPr>
          <p:nvPr/>
        </p:nvSpPr>
        <p:spPr>
          <a:xfrm>
            <a:off x="762000" y="37245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latin typeface="Aptos" panose="020B0004020202020204" pitchFamily="34" charset="0"/>
                <a:cs typeface="Calibri"/>
              </a:rPr>
              <a:t>Problem 7</a:t>
            </a:r>
            <a:endParaRPr lang="en-US" b="1" dirty="0"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636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4D2F88-EA81-E9E6-CF51-A3F036BFA7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F65A03-C987-E376-B218-4435A0D2E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192" y="1429730"/>
            <a:ext cx="10515600" cy="4677485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 science museum wants to give a sense of scale of the Hadron Collider using bouncy balls. </a:t>
            </a:r>
          </a:p>
          <a:p>
            <a:pPr marL="0" indent="0">
              <a:buNone/>
            </a:pPr>
            <a:r>
              <a:rPr lang="en-US" dirty="0"/>
              <a:t>How many bouncy balls would fit inside the Hadron Collider?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Large Hadron Collider circumference = 2.76 × 10</a:t>
            </a:r>
            <a:r>
              <a:rPr lang="en-US" baseline="30000" dirty="0"/>
              <a:t>6</a:t>
            </a:r>
            <a:r>
              <a:rPr lang="en-US" dirty="0"/>
              <a:t> cm.  </a:t>
            </a:r>
          </a:p>
          <a:p>
            <a:pPr marL="0" indent="0">
              <a:buNone/>
            </a:pPr>
            <a:r>
              <a:rPr lang="en-US" dirty="0"/>
              <a:t>Large Hadron Collider length =  27 km.</a:t>
            </a:r>
          </a:p>
        </p:txBody>
      </p:sp>
      <p:pic>
        <p:nvPicPr>
          <p:cNvPr id="3" name="Google Shape;2044;p173">
            <a:extLst>
              <a:ext uri="{FF2B5EF4-FFF2-40B4-BE49-F238E27FC236}">
                <a16:creationId xmlns:a16="http://schemas.microsoft.com/office/drawing/2014/main" id="{0485255D-A874-8A13-70B0-760E37E87ED5}"/>
              </a:ext>
            </a:extLst>
          </p:cNvPr>
          <p:cNvPicPr preferRelativeResize="0"/>
          <p:nvPr/>
        </p:nvPicPr>
        <p:blipFill>
          <a:blip r:embed="rId3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65559" y="3133794"/>
            <a:ext cx="1302430" cy="107245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78B592A3-B6C7-A51B-70E1-E62FABFAC0AD}"/>
              </a:ext>
            </a:extLst>
          </p:cNvPr>
          <p:cNvSpPr txBox="1">
            <a:spLocks/>
          </p:cNvSpPr>
          <p:nvPr/>
        </p:nvSpPr>
        <p:spPr>
          <a:xfrm>
            <a:off x="6660289" y="3633951"/>
            <a:ext cx="4693511" cy="4978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Volume = 1.4 cm</a:t>
            </a:r>
            <a:r>
              <a:rPr lang="en-US" baseline="30000" dirty="0"/>
              <a:t>3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FAFD4803-EDC9-7B03-4F2A-47D5B330CBFA}"/>
              </a:ext>
            </a:extLst>
          </p:cNvPr>
          <p:cNvSpPr txBox="1">
            <a:spLocks/>
          </p:cNvSpPr>
          <p:nvPr/>
        </p:nvSpPr>
        <p:spPr>
          <a:xfrm>
            <a:off x="1018649" y="3605567"/>
            <a:ext cx="4517676" cy="4978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Bouncy ball:</a:t>
            </a:r>
            <a:endParaRPr lang="en-US" baseline="300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075889D-15D2-2B30-FEF6-E9DDF3CF79AB}"/>
              </a:ext>
            </a:extLst>
          </p:cNvPr>
          <p:cNvSpPr txBox="1">
            <a:spLocks/>
          </p:cNvSpPr>
          <p:nvPr/>
        </p:nvSpPr>
        <p:spPr>
          <a:xfrm>
            <a:off x="762000" y="37245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latin typeface="Aptos" panose="020B0004020202020204" pitchFamily="34" charset="0"/>
                <a:cs typeface="Calibri"/>
              </a:rPr>
              <a:t>Problem 8</a:t>
            </a:r>
            <a:endParaRPr lang="en-US" b="1" dirty="0"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579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3B087C-C399-8309-3681-5F08732233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5">
                <a:extLst>
                  <a:ext uri="{FF2B5EF4-FFF2-40B4-BE49-F238E27FC236}">
                    <a16:creationId xmlns:a16="http://schemas.microsoft.com/office/drawing/2014/main" id="{66D667C4-D233-C175-0FF7-61C7A80CDA4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4192" y="1429732"/>
                <a:ext cx="10515600" cy="6845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15963" indent="-715963">
                  <a:buNone/>
                  <a:tabLst>
                    <a:tab pos="717550" algn="l"/>
                  </a:tabLst>
                </a:pPr>
                <a:r>
                  <a:rPr lang="en-GB" b="1" dirty="0"/>
                  <a:t>a</a:t>
                </a:r>
                <a:r>
                  <a:rPr lang="en-GB" dirty="0"/>
                  <a:t>	Find two positive numbers which add up to 36.5 and which differ by 24.</a:t>
                </a:r>
                <a:br>
                  <a:rPr lang="en-GB" dirty="0"/>
                </a:br>
                <a:endParaRPr lang="en-GB" dirty="0"/>
              </a:p>
              <a:p>
                <a:pPr marL="765175" indent="-765175">
                  <a:buNone/>
                  <a:tabLst>
                    <a:tab pos="717550" algn="l"/>
                  </a:tabLst>
                </a:pPr>
                <a:r>
                  <a:rPr lang="en-GB" b="1" dirty="0"/>
                  <a:t>b</a:t>
                </a:r>
                <a:r>
                  <a:rPr lang="en-GB" dirty="0"/>
                  <a:t>	Find two positive numbers whose squares add up to 36.5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and whose squares differ by 24.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5">
                <a:extLst>
                  <a:ext uri="{FF2B5EF4-FFF2-40B4-BE49-F238E27FC236}">
                    <a16:creationId xmlns:a16="http://schemas.microsoft.com/office/drawing/2014/main" id="{66D667C4-D233-C175-0FF7-61C7A80CDA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192" y="1429732"/>
                <a:ext cx="10515600" cy="684504"/>
              </a:xfrm>
              <a:prstGeom prst="rect">
                <a:avLst/>
              </a:prstGeom>
              <a:blipFill>
                <a:blip r:embed="rId3"/>
                <a:stretch>
                  <a:fillRect l="-1206" t="-14545" b="-23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8B48B70B-F855-A0CA-0968-D62934FF979B}"/>
              </a:ext>
            </a:extLst>
          </p:cNvPr>
          <p:cNvSpPr txBox="1">
            <a:spLocks/>
          </p:cNvSpPr>
          <p:nvPr/>
        </p:nvSpPr>
        <p:spPr>
          <a:xfrm>
            <a:off x="762000" y="37245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latin typeface="Aptos" panose="020B0004020202020204" pitchFamily="34" charset="0"/>
                <a:cs typeface="Calibri"/>
              </a:rPr>
              <a:t>Problem 9</a:t>
            </a:r>
            <a:endParaRPr lang="en-US" b="1" dirty="0"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702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923B9A-3C92-4008-F07A-B259BA82B0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04DF1B9B-222B-1B91-2458-04568206AEEE}"/>
              </a:ext>
            </a:extLst>
          </p:cNvPr>
          <p:cNvSpPr txBox="1">
            <a:spLocks/>
          </p:cNvSpPr>
          <p:nvPr/>
        </p:nvSpPr>
        <p:spPr>
          <a:xfrm>
            <a:off x="774192" y="1429732"/>
            <a:ext cx="10515600" cy="684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2310 = 2 × 3 × 5 × 7 × 11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15015 = 3 × 5 × 7 × 11 × 13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Show that 2310 and 15015 have the same number of factor pairs.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38230E3-79D1-B4FA-9605-41548B85D49A}"/>
              </a:ext>
            </a:extLst>
          </p:cNvPr>
          <p:cNvSpPr txBox="1">
            <a:spLocks/>
          </p:cNvSpPr>
          <p:nvPr/>
        </p:nvSpPr>
        <p:spPr>
          <a:xfrm>
            <a:off x="762000" y="37245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latin typeface="Aptos" panose="020B0004020202020204" pitchFamily="34" charset="0"/>
                <a:cs typeface="Calibri"/>
              </a:rPr>
              <a:t>Problem 10</a:t>
            </a:r>
            <a:endParaRPr lang="en-US" b="1" dirty="0"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174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95B7A6-16CC-584F-96DA-651C0B39A8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387DA314-2AC6-490D-CE0A-52B43597D85F}"/>
              </a:ext>
            </a:extLst>
          </p:cNvPr>
          <p:cNvSpPr txBox="1">
            <a:spLocks/>
          </p:cNvSpPr>
          <p:nvPr/>
        </p:nvSpPr>
        <p:spPr>
          <a:xfrm>
            <a:off x="774192" y="1429732"/>
            <a:ext cx="10515600" cy="684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30 = 2 × 3 × 5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42 = 2 × 3 × 7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Show that 30 and 42 have the same number of factor pairs.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18369EF-9BD1-3312-178B-4169699B9F7D}"/>
              </a:ext>
            </a:extLst>
          </p:cNvPr>
          <p:cNvSpPr txBox="1">
            <a:spLocks/>
          </p:cNvSpPr>
          <p:nvPr/>
        </p:nvSpPr>
        <p:spPr>
          <a:xfrm>
            <a:off x="762000" y="37245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latin typeface="Aptos" panose="020B0004020202020204" pitchFamily="34" charset="0"/>
                <a:cs typeface="Calibri"/>
              </a:rPr>
              <a:t>Problem 10.1</a:t>
            </a:r>
            <a:endParaRPr lang="en-US" b="1" dirty="0"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769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6D5835-B5ED-6767-6009-A3945E6928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0E94B9EB-2E3B-BFB5-EA11-DF1AB010560C}"/>
              </a:ext>
            </a:extLst>
          </p:cNvPr>
          <p:cNvSpPr txBox="1">
            <a:spLocks/>
          </p:cNvSpPr>
          <p:nvPr/>
        </p:nvSpPr>
        <p:spPr>
          <a:xfrm>
            <a:off x="774192" y="1429732"/>
            <a:ext cx="10515600" cy="684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2310 = 2 × 3 × 5 × 7 × 11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2800733 = 13 × 17 × 19 × 23 × 29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Show that 2310 and 2800733 have the same number of factor pairs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400889D-9742-82BD-B16B-AE814DDF75FD}"/>
              </a:ext>
            </a:extLst>
          </p:cNvPr>
          <p:cNvSpPr txBox="1">
            <a:spLocks/>
          </p:cNvSpPr>
          <p:nvPr/>
        </p:nvSpPr>
        <p:spPr>
          <a:xfrm>
            <a:off x="762000" y="37245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latin typeface="Aptos" panose="020B0004020202020204" pitchFamily="34" charset="0"/>
                <a:cs typeface="Calibri"/>
              </a:rPr>
              <a:t>Problem 10.2</a:t>
            </a:r>
            <a:endParaRPr lang="en-US" b="1" dirty="0"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407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FC228F-07ED-A709-D5EB-FB3771D87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1">
            <a:extLst>
              <a:ext uri="{FF2B5EF4-FFF2-40B4-BE49-F238E27FC236}">
                <a16:creationId xmlns:a16="http://schemas.microsoft.com/office/drawing/2014/main" id="{04D66CF5-49BF-C51D-6CBE-2F841DB0A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3A49060-9806-9BD6-3B49-729224614800}"/>
              </a:ext>
            </a:extLst>
          </p:cNvPr>
          <p:cNvGrpSpPr/>
          <p:nvPr/>
        </p:nvGrpSpPr>
        <p:grpSpPr>
          <a:xfrm>
            <a:off x="2889801" y="2381021"/>
            <a:ext cx="5644599" cy="4019779"/>
            <a:chOff x="2669668" y="826224"/>
            <a:chExt cx="6841069" cy="487184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7349AD4-3DCD-DC04-86C2-0E5EF99A36C9}"/>
                </a:ext>
              </a:extLst>
            </p:cNvPr>
            <p:cNvSpPr/>
            <p:nvPr/>
          </p:nvSpPr>
          <p:spPr>
            <a:xfrm>
              <a:off x="2669668" y="826224"/>
              <a:ext cx="6841069" cy="4871841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401F124-5381-D966-4342-3126709FEEAF}"/>
                </a:ext>
              </a:extLst>
            </p:cNvPr>
            <p:cNvSpPr/>
            <p:nvPr/>
          </p:nvSpPr>
          <p:spPr>
            <a:xfrm>
              <a:off x="3115733" y="1259933"/>
              <a:ext cx="3781475" cy="378147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938BAF1-5AB1-81B1-820D-5E0871343D93}"/>
                </a:ext>
              </a:extLst>
            </p:cNvPr>
            <p:cNvSpPr/>
            <p:nvPr/>
          </p:nvSpPr>
          <p:spPr>
            <a:xfrm>
              <a:off x="5198533" y="1259933"/>
              <a:ext cx="3781475" cy="378147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A6876DE-BC1F-320A-D118-A7521FB05F60}"/>
                </a:ext>
              </a:extLst>
            </p:cNvPr>
            <p:cNvSpPr txBox="1"/>
            <p:nvPr/>
          </p:nvSpPr>
          <p:spPr>
            <a:xfrm>
              <a:off x="4058202" y="849322"/>
              <a:ext cx="2032001" cy="3693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altLang="en-US" dirty="0"/>
                <a:t>2</a:t>
              </a:r>
              <a:r>
                <a:rPr lang="en-GB" altLang="en-US" i="1" dirty="0"/>
                <a:t>x</a:t>
              </a:r>
              <a:r>
                <a:rPr lang="en-GB" altLang="en-US" dirty="0"/>
                <a:t> + 3</a:t>
              </a:r>
              <a:r>
                <a:rPr lang="en-GB" altLang="en-US" i="1" dirty="0"/>
                <a:t>y</a:t>
              </a:r>
              <a:r>
                <a:rPr lang="en-GB" altLang="en-US" dirty="0"/>
                <a:t> = 25</a:t>
              </a:r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6FAA915-E4EC-BBBF-B400-25CE149F2AC4}"/>
                </a:ext>
              </a:extLst>
            </p:cNvPr>
            <p:cNvSpPr txBox="1"/>
            <p:nvPr/>
          </p:nvSpPr>
          <p:spPr>
            <a:xfrm>
              <a:off x="6101799" y="829035"/>
              <a:ext cx="2261112" cy="4476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algn="ctr">
                <a:buNone/>
              </a:pPr>
              <a:r>
                <a:rPr lang="en-GB" altLang="en-US" i="1" dirty="0"/>
                <a:t>6x</a:t>
              </a:r>
              <a:r>
                <a:rPr lang="en-GB" altLang="en-US" dirty="0"/>
                <a:t> </a:t>
              </a:r>
              <a:r>
                <a:rPr lang="en-GB" altLang="en-US" dirty="0">
                  <a:sym typeface="Symbol" panose="05050102010706020507" pitchFamily="18" charset="2"/>
                </a:rPr>
                <a:t></a:t>
              </a:r>
              <a:r>
                <a:rPr lang="en-GB" altLang="en-US" dirty="0"/>
                <a:t> 5</a:t>
              </a:r>
              <a:r>
                <a:rPr lang="en-GB" altLang="en-US" i="1" dirty="0"/>
                <a:t>y</a:t>
              </a:r>
              <a:r>
                <a:rPr lang="en-GB" altLang="en-US" dirty="0"/>
                <a:t> =  33</a:t>
              </a:r>
            </a:p>
          </p:txBody>
        </p:sp>
      </p:grp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163A963E-E53D-CE57-4631-A68B0BED9778}"/>
              </a:ext>
            </a:extLst>
          </p:cNvPr>
          <p:cNvSpPr txBox="1">
            <a:spLocks/>
          </p:cNvSpPr>
          <p:nvPr/>
        </p:nvSpPr>
        <p:spPr>
          <a:xfrm>
            <a:off x="774192" y="1429732"/>
            <a:ext cx="10515600" cy="684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Write a coordinate pair in each of the four sections of the Venn diagram below.	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B09AE62-7EA9-1D9D-A0B7-BDCC5BDCE1A7}"/>
              </a:ext>
            </a:extLst>
          </p:cNvPr>
          <p:cNvSpPr txBox="1">
            <a:spLocks/>
          </p:cNvSpPr>
          <p:nvPr/>
        </p:nvSpPr>
        <p:spPr>
          <a:xfrm>
            <a:off x="762000" y="37245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latin typeface="Aptos" panose="020B0004020202020204" pitchFamily="34" charset="0"/>
                <a:cs typeface="Calibri"/>
              </a:rPr>
              <a:t>Problem 11</a:t>
            </a:r>
            <a:endParaRPr lang="en-US" b="1" dirty="0"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5837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FA1F26-C73C-D348-4DC9-09BC3801D3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89D073E1-A0BD-7DEC-CBC2-894C862B2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6400" y="1719786"/>
            <a:ext cx="4661408" cy="369971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3012D40-85AA-86F8-D6C1-D072F960BD92}"/>
              </a:ext>
            </a:extLst>
          </p:cNvPr>
          <p:cNvSpPr txBox="1">
            <a:spLocks/>
          </p:cNvSpPr>
          <p:nvPr/>
        </p:nvSpPr>
        <p:spPr>
          <a:xfrm>
            <a:off x="762000" y="37245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latin typeface="Aptos" panose="020B0004020202020204" pitchFamily="34" charset="0"/>
                <a:cs typeface="Calibri"/>
              </a:rPr>
              <a:t>Problem 12</a:t>
            </a:r>
            <a:endParaRPr lang="en-US" b="1" dirty="0"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508D3DF-6831-4ADC-3B82-5A086BF3D30D}"/>
              </a:ext>
            </a:extLst>
          </p:cNvPr>
          <p:cNvSpPr txBox="1">
            <a:spLocks/>
          </p:cNvSpPr>
          <p:nvPr/>
        </p:nvSpPr>
        <p:spPr>
          <a:xfrm>
            <a:off x="774192" y="1429732"/>
            <a:ext cx="6339127" cy="684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A regular nonagon, a regular pentagon and a hexagon are constructed as shown.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Explain why the hexagon cannot be regular.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553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834E97-2840-82A5-CD97-F6C12329A0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F987BC9-669D-E9B6-4E14-26A5D35CA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192" y="1459947"/>
            <a:ext cx="10515600" cy="180686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717550" indent="-717550">
              <a:buNone/>
            </a:pPr>
            <a:r>
              <a:rPr lang="en-GB" altLang="en-US" dirty="0"/>
              <a:t>What is the area of the trapezium shown in the diagram?</a:t>
            </a:r>
          </a:p>
          <a:p>
            <a:pPr marL="717550" indent="-717550">
              <a:buNone/>
            </a:pPr>
            <a:endParaRPr lang="en-GB" dirty="0">
              <a:sym typeface="Symbol" panose="05050102010706020507" pitchFamily="18" charset="2"/>
            </a:endParaRPr>
          </a:p>
          <a:p>
            <a:pPr marL="717550" indent="-717550">
              <a:buNone/>
            </a:pPr>
            <a:endParaRPr lang="en-GB" dirty="0">
              <a:sym typeface="Symbol" panose="05050102010706020507" pitchFamily="18" charset="2"/>
            </a:endParaRPr>
          </a:p>
          <a:p>
            <a:pPr marL="717550" indent="-717550">
              <a:buNone/>
            </a:pPr>
            <a:endParaRPr lang="en-GB" dirty="0">
              <a:sym typeface="Symbol" panose="05050102010706020507" pitchFamily="18" charset="2"/>
            </a:endParaRPr>
          </a:p>
          <a:p>
            <a:pPr marL="717550" indent="-717550">
              <a:buNone/>
            </a:pPr>
            <a:endParaRPr lang="en-GB" dirty="0">
              <a:sym typeface="Symbol" panose="05050102010706020507" pitchFamily="18" charset="2"/>
            </a:endParaRPr>
          </a:p>
          <a:p>
            <a:pPr marL="717550" indent="-717550">
              <a:buNone/>
            </a:pPr>
            <a:endParaRPr lang="en-GB" dirty="0">
              <a:sym typeface="Symbol" panose="05050102010706020507" pitchFamily="18" charset="2"/>
            </a:endParaRPr>
          </a:p>
          <a:p>
            <a:pPr marL="717550" indent="-717550">
              <a:buNone/>
            </a:pPr>
            <a:endParaRPr lang="en-GB" dirty="0">
              <a:sym typeface="Symbol" panose="05050102010706020507" pitchFamily="18" charset="2"/>
            </a:endParaRPr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C417486D-3627-051D-ADCD-1AFF4AA208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AF2B90F-557D-353B-C971-423C2D183067}"/>
              </a:ext>
            </a:extLst>
          </p:cNvPr>
          <p:cNvGrpSpPr/>
          <p:nvPr/>
        </p:nvGrpSpPr>
        <p:grpSpPr>
          <a:xfrm>
            <a:off x="2983991" y="1988391"/>
            <a:ext cx="6558504" cy="3275067"/>
            <a:chOff x="3966125" y="2829347"/>
            <a:chExt cx="6558504" cy="327506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CB85A6E-0DE6-D704-EFED-7B9E121CBE6F}"/>
                </a:ext>
              </a:extLst>
            </p:cNvPr>
            <p:cNvSpPr txBox="1"/>
            <p:nvPr/>
          </p:nvSpPr>
          <p:spPr>
            <a:xfrm>
              <a:off x="6841322" y="2829347"/>
              <a:ext cx="9696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10 cm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5F1ABDA-A7C4-9233-F0F6-EF712AC2EA45}"/>
                </a:ext>
              </a:extLst>
            </p:cNvPr>
            <p:cNvSpPr txBox="1"/>
            <p:nvPr/>
          </p:nvSpPr>
          <p:spPr>
            <a:xfrm>
              <a:off x="6841322" y="5735082"/>
              <a:ext cx="9696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20 cm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6E451C8-CD17-B764-8A9D-4EACF4664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35357" y="3332178"/>
              <a:ext cx="5181600" cy="2070100"/>
            </a:xfrm>
            <a:prstGeom prst="rect">
              <a:avLst/>
            </a:prstGeom>
          </p:spPr>
        </p:pic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5E40C40F-47A6-9B97-C2DA-665EE7AC31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45432" y="3261153"/>
              <a:ext cx="2453286" cy="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74212EC-53D8-95BB-572C-73748F76CA26}"/>
                </a:ext>
              </a:extLst>
            </p:cNvPr>
            <p:cNvSpPr txBox="1"/>
            <p:nvPr/>
          </p:nvSpPr>
          <p:spPr>
            <a:xfrm>
              <a:off x="3966125" y="4006892"/>
              <a:ext cx="9696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10 cm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74FB4F4C-0150-AF97-D3B2-9947159BC3F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72870" y="5601582"/>
              <a:ext cx="4866820" cy="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597FF07-DEB2-1BD9-1DDE-3F2C510DFBA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50959" y="3292869"/>
              <a:ext cx="1337217" cy="1973398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8D609D34-30E8-31E1-7909-DD3D11575113}"/>
                </a:ext>
              </a:extLst>
            </p:cNvPr>
            <p:cNvCxnSpPr>
              <a:cxnSpLocks/>
            </p:cNvCxnSpPr>
            <p:nvPr/>
          </p:nvCxnSpPr>
          <p:spPr>
            <a:xfrm>
              <a:off x="8788400" y="3292869"/>
              <a:ext cx="1251395" cy="1973398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DBF1B33-2673-293C-F9CF-3CFE5B311079}"/>
                </a:ext>
              </a:extLst>
            </p:cNvPr>
            <p:cNvSpPr txBox="1"/>
            <p:nvPr/>
          </p:nvSpPr>
          <p:spPr>
            <a:xfrm>
              <a:off x="9554960" y="4072537"/>
              <a:ext cx="9696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10 cm</a:t>
              </a:r>
            </a:p>
          </p:txBody>
        </p: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43363FBA-8E96-536B-C2DA-88077CCD089A}"/>
              </a:ext>
            </a:extLst>
          </p:cNvPr>
          <p:cNvSpPr txBox="1">
            <a:spLocks/>
          </p:cNvSpPr>
          <p:nvPr/>
        </p:nvSpPr>
        <p:spPr>
          <a:xfrm>
            <a:off x="762000" y="37245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latin typeface="Aptos" panose="020B0004020202020204" pitchFamily="34" charset="0"/>
                <a:cs typeface="Calibri"/>
              </a:rPr>
              <a:t>Problem 1</a:t>
            </a:r>
            <a:endParaRPr lang="en-US" b="1" dirty="0"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162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0F724D-67E4-D3BC-9AEB-8A63F955B8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86C6670A-E172-D670-1ACC-E438FC9BAB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6400" y="1719786"/>
            <a:ext cx="4661408" cy="369971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DA5C2EB-C037-595F-2F20-6835B47EDF27}"/>
              </a:ext>
            </a:extLst>
          </p:cNvPr>
          <p:cNvSpPr txBox="1">
            <a:spLocks/>
          </p:cNvSpPr>
          <p:nvPr/>
        </p:nvSpPr>
        <p:spPr>
          <a:xfrm>
            <a:off x="762000" y="37245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latin typeface="Aptos" panose="020B0004020202020204" pitchFamily="34" charset="0"/>
                <a:cs typeface="Calibri"/>
              </a:rPr>
              <a:t>Problem 12.1</a:t>
            </a:r>
            <a:endParaRPr lang="en-US" b="1" dirty="0"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6BDB31F5-7130-BA0B-9E1E-BFEEA46BDDB7}"/>
              </a:ext>
            </a:extLst>
          </p:cNvPr>
          <p:cNvSpPr txBox="1">
            <a:spLocks/>
          </p:cNvSpPr>
          <p:nvPr/>
        </p:nvSpPr>
        <p:spPr>
          <a:xfrm>
            <a:off x="774192" y="1429732"/>
            <a:ext cx="6339127" cy="684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A nonagon, pentagon and a hexagon are constructed as shown.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Explain why at least one shape cannot be regular.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3309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DEADEA-8398-AF23-7AF5-37E9BE046C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1A3269B-A2F5-2169-42FC-313181134297}"/>
              </a:ext>
            </a:extLst>
          </p:cNvPr>
          <p:cNvSpPr txBox="1">
            <a:spLocks/>
          </p:cNvSpPr>
          <p:nvPr/>
        </p:nvSpPr>
        <p:spPr>
          <a:xfrm>
            <a:off x="762000" y="37245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latin typeface="Aptos" panose="020B0004020202020204" pitchFamily="34" charset="0"/>
                <a:cs typeface="Calibri"/>
              </a:rPr>
              <a:t>Problem 12.2</a:t>
            </a:r>
            <a:endParaRPr lang="en-US" b="1" dirty="0"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4EF9D424-FA03-6FFF-A537-491BBFCBBE02}"/>
              </a:ext>
            </a:extLst>
          </p:cNvPr>
          <p:cNvSpPr txBox="1">
            <a:spLocks/>
          </p:cNvSpPr>
          <p:nvPr/>
        </p:nvSpPr>
        <p:spPr>
          <a:xfrm>
            <a:off x="774192" y="1429732"/>
            <a:ext cx="10655808" cy="684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Using the list below, determine which combinations of shapes could perfectly tile around a point, leaving no gaps or overlap: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An equilateral triangle</a:t>
            </a:r>
          </a:p>
          <a:p>
            <a:pPr marL="0" indent="0">
              <a:buNone/>
            </a:pPr>
            <a:r>
              <a:rPr lang="en-GB" dirty="0"/>
              <a:t>A square</a:t>
            </a:r>
          </a:p>
          <a:p>
            <a:pPr marL="0" indent="0">
              <a:buNone/>
            </a:pPr>
            <a:r>
              <a:rPr lang="en-GB" dirty="0"/>
              <a:t>A regular pentagon</a:t>
            </a:r>
          </a:p>
          <a:p>
            <a:pPr marL="0" indent="0">
              <a:buNone/>
            </a:pPr>
            <a:r>
              <a:rPr lang="en-GB" dirty="0"/>
              <a:t>A regular hexagon</a:t>
            </a:r>
          </a:p>
          <a:p>
            <a:pPr marL="0" indent="0">
              <a:buNone/>
            </a:pPr>
            <a:r>
              <a:rPr lang="en-GB" dirty="0"/>
              <a:t>A regular heptagon</a:t>
            </a:r>
          </a:p>
          <a:p>
            <a:pPr marL="0" indent="0">
              <a:buNone/>
            </a:pPr>
            <a:r>
              <a:rPr lang="en-GB" dirty="0"/>
              <a:t>A regular nonagon</a:t>
            </a:r>
          </a:p>
          <a:p>
            <a:pPr marL="0" indent="0">
              <a:buNone/>
            </a:pPr>
            <a:r>
              <a:rPr lang="en-GB" dirty="0"/>
              <a:t>A regular decagon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0100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1462C-AB4A-25A2-C447-F9F4698172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E6A5432-10B3-1914-3B25-9D21C67B5064}"/>
              </a:ext>
            </a:extLst>
          </p:cNvPr>
          <p:cNvGrpSpPr/>
          <p:nvPr/>
        </p:nvGrpSpPr>
        <p:grpSpPr>
          <a:xfrm>
            <a:off x="5550441" y="1615145"/>
            <a:ext cx="6207981" cy="3617113"/>
            <a:chOff x="5619021" y="1852427"/>
            <a:chExt cx="6207981" cy="361711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2DB186D-18AD-E3D3-2692-710197EC88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19021" y="2068163"/>
              <a:ext cx="5715356" cy="3065379"/>
            </a:xfrm>
            <a:prstGeom prst="rect">
              <a:avLst/>
            </a:prstGeom>
          </p:spPr>
        </p:pic>
        <p:sp>
          <p:nvSpPr>
            <p:cNvPr id="36" name="Text Box 1485987468">
              <a:extLst>
                <a:ext uri="{FF2B5EF4-FFF2-40B4-BE49-F238E27FC236}">
                  <a16:creationId xmlns:a16="http://schemas.microsoft.com/office/drawing/2014/main" id="{4D10F68D-13CE-9FE9-5C1E-14E7816BCD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19021" y="5117728"/>
              <a:ext cx="793703" cy="342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  <a:buNone/>
              </a:pPr>
              <a:r>
                <a:rPr lang="en-GB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endPara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 Box 392785098">
              <a:extLst>
                <a:ext uri="{FF2B5EF4-FFF2-40B4-BE49-F238E27FC236}">
                  <a16:creationId xmlns:a16="http://schemas.microsoft.com/office/drawing/2014/main" id="{63D7AC70-6C47-0F33-EE44-8DBDF8D6C2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56690" y="1852427"/>
              <a:ext cx="793703" cy="342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  <a:buNone/>
              </a:pPr>
              <a:r>
                <a:rPr lang="en-GB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</a:t>
              </a:r>
              <a:endPara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 Box 257774244">
              <a:extLst>
                <a:ext uri="{FF2B5EF4-FFF2-40B4-BE49-F238E27FC236}">
                  <a16:creationId xmlns:a16="http://schemas.microsoft.com/office/drawing/2014/main" id="{BF66F112-E2C0-6CB3-BDE7-CE4077BC41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33299" y="5126804"/>
              <a:ext cx="793703" cy="342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  <a:buNone/>
              </a:pPr>
              <a:r>
                <a:rPr lang="en-GB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</a:t>
              </a:r>
              <a:endPara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 Box 1402902362">
              <a:extLst>
                <a:ext uri="{FF2B5EF4-FFF2-40B4-BE49-F238E27FC236}">
                  <a16:creationId xmlns:a16="http://schemas.microsoft.com/office/drawing/2014/main" id="{03CEE58E-E26D-975E-E85F-B624FDDE73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91590" y="5117728"/>
              <a:ext cx="793703" cy="342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  <a:buNone/>
              </a:pPr>
              <a:r>
                <a:rPr lang="en-GB" sz="2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</a:t>
              </a:r>
              <a:endPara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 Box 713627192">
              <a:extLst>
                <a:ext uri="{FF2B5EF4-FFF2-40B4-BE49-F238E27FC236}">
                  <a16:creationId xmlns:a16="http://schemas.microsoft.com/office/drawing/2014/main" id="{A590024A-088F-6945-5360-2BA923C822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12806" y="2562552"/>
              <a:ext cx="793703" cy="342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  <a:buNone/>
              </a:pPr>
              <a:r>
                <a:rPr lang="en-GB" sz="24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</a:t>
              </a:r>
              <a:endParaRPr lang="en-GB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33140419-0CA9-1882-4F2D-6025ABD14B89}"/>
                </a:ext>
              </a:extLst>
            </p:cNvPr>
            <p:cNvCxnSpPr/>
            <p:nvPr/>
          </p:nvCxnSpPr>
          <p:spPr>
            <a:xfrm>
              <a:off x="5806440" y="5066687"/>
              <a:ext cx="368515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 Box 1485987468">
              <a:extLst>
                <a:ext uri="{FF2B5EF4-FFF2-40B4-BE49-F238E27FC236}">
                  <a16:creationId xmlns:a16="http://schemas.microsoft.com/office/drawing/2014/main" id="{F645325D-A5EA-022F-B634-75DC81D41A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0730" y="5117728"/>
              <a:ext cx="1863819" cy="342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  <a:buNone/>
              </a:pPr>
              <a:r>
                <a:rPr lang="en-GB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24 cm</a:t>
              </a:r>
              <a:endPara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05C8E74D-C04A-D858-0225-1CCB4B247EFD}"/>
              </a:ext>
            </a:extLst>
          </p:cNvPr>
          <p:cNvSpPr txBox="1">
            <a:spLocks/>
          </p:cNvSpPr>
          <p:nvPr/>
        </p:nvSpPr>
        <p:spPr>
          <a:xfrm>
            <a:off x="774192" y="1429732"/>
            <a:ext cx="6814140" cy="684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The area of the trapezium BCED is  9/16  the area of triangle ABC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Find the length of BD.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976EBF0-CE8E-F716-D4AE-2ACFBB5D3972}"/>
              </a:ext>
            </a:extLst>
          </p:cNvPr>
          <p:cNvSpPr txBox="1">
            <a:spLocks/>
          </p:cNvSpPr>
          <p:nvPr/>
        </p:nvSpPr>
        <p:spPr>
          <a:xfrm>
            <a:off x="762000" y="37245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latin typeface="Aptos" panose="020B0004020202020204" pitchFamily="34" charset="0"/>
                <a:cs typeface="Calibri"/>
              </a:rPr>
              <a:t>Problem 13</a:t>
            </a:r>
            <a:endParaRPr lang="en-US" b="1" dirty="0"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1116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0FF557-DB4E-A909-A8E6-AEA7465670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9C889EF-D6A4-265C-5154-0994CAEC1E27}"/>
              </a:ext>
            </a:extLst>
          </p:cNvPr>
          <p:cNvGrpSpPr/>
          <p:nvPr/>
        </p:nvGrpSpPr>
        <p:grpSpPr>
          <a:xfrm>
            <a:off x="1254711" y="1976036"/>
            <a:ext cx="8041689" cy="3815920"/>
            <a:chOff x="1254711" y="1932932"/>
            <a:chExt cx="8566103" cy="406476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B97F313-2D22-4263-8A77-065431E1FC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54711" y="1932932"/>
              <a:ext cx="7772400" cy="3829513"/>
            </a:xfrm>
            <a:prstGeom prst="rect">
              <a:avLst/>
            </a:prstGeom>
          </p:spPr>
        </p:pic>
        <p:sp>
          <p:nvSpPr>
            <p:cNvPr id="36" name="Text Box 1485987468">
              <a:extLst>
                <a:ext uri="{FF2B5EF4-FFF2-40B4-BE49-F238E27FC236}">
                  <a16:creationId xmlns:a16="http://schemas.microsoft.com/office/drawing/2014/main" id="{E7428A26-128D-8CFD-DE48-C3C77DB9F0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4711" y="5591077"/>
              <a:ext cx="793703" cy="342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  <a:buNone/>
              </a:pPr>
              <a:r>
                <a:rPr lang="en-GB" sz="24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endParaRPr lang="en-GB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 Box 392785098">
              <a:extLst>
                <a:ext uri="{FF2B5EF4-FFF2-40B4-BE49-F238E27FC236}">
                  <a16:creationId xmlns:a16="http://schemas.microsoft.com/office/drawing/2014/main" id="{A47A38A7-09D1-5D44-C66F-7B3F689C06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27111" y="1932932"/>
              <a:ext cx="793703" cy="342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  <a:buNone/>
              </a:pPr>
              <a:r>
                <a:rPr lang="en-GB" sz="24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</a:t>
              </a:r>
              <a:endParaRPr lang="en-GB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 Box 257774244">
              <a:extLst>
                <a:ext uri="{FF2B5EF4-FFF2-40B4-BE49-F238E27FC236}">
                  <a16:creationId xmlns:a16="http://schemas.microsoft.com/office/drawing/2014/main" id="{E88CB847-246B-3672-1E45-FBC7F01785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16925" y="5591077"/>
              <a:ext cx="793703" cy="342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  <a:buNone/>
              </a:pPr>
              <a:r>
                <a:rPr lang="en-GB" sz="24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</a:t>
              </a:r>
              <a:endParaRPr lang="en-GB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 Box 1402902362">
              <a:extLst>
                <a:ext uri="{FF2B5EF4-FFF2-40B4-BE49-F238E27FC236}">
                  <a16:creationId xmlns:a16="http://schemas.microsoft.com/office/drawing/2014/main" id="{E4F364B7-7484-1B7B-63A4-139199AE7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44059" y="5654960"/>
              <a:ext cx="793703" cy="342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  <a:buNone/>
              </a:pPr>
              <a:r>
                <a:rPr lang="en-GB" sz="24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</a:t>
              </a:r>
              <a:endParaRPr lang="en-GB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4479C31A-BE0B-5823-E832-63C03E2D8FD8}"/>
              </a:ext>
            </a:extLst>
          </p:cNvPr>
          <p:cNvSpPr txBox="1">
            <a:spLocks/>
          </p:cNvSpPr>
          <p:nvPr/>
        </p:nvSpPr>
        <p:spPr>
          <a:xfrm>
            <a:off x="774192" y="1429732"/>
            <a:ext cx="10515600" cy="684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Prove that angle </a:t>
            </a:r>
            <a:r>
              <a:rPr lang="en-US" i="1" dirty="0"/>
              <a:t>CDB </a:t>
            </a:r>
            <a:r>
              <a:rPr lang="en-US" dirty="0"/>
              <a:t>is the sum of angles </a:t>
            </a:r>
            <a:r>
              <a:rPr lang="en-US" i="1" dirty="0"/>
              <a:t>BAD </a:t>
            </a:r>
            <a:r>
              <a:rPr lang="en-US" dirty="0"/>
              <a:t>and </a:t>
            </a:r>
            <a:r>
              <a:rPr lang="en-US" i="1" dirty="0"/>
              <a:t>BDA</a:t>
            </a:r>
            <a:r>
              <a:rPr lang="en-US" dirty="0"/>
              <a:t>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0EE0951-C888-514A-390B-EAE9D303B5A0}"/>
              </a:ext>
            </a:extLst>
          </p:cNvPr>
          <p:cNvSpPr txBox="1">
            <a:spLocks/>
          </p:cNvSpPr>
          <p:nvPr/>
        </p:nvSpPr>
        <p:spPr>
          <a:xfrm>
            <a:off x="762000" y="37245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latin typeface="Aptos" panose="020B0004020202020204" pitchFamily="34" charset="0"/>
                <a:cs typeface="Calibri"/>
              </a:rPr>
              <a:t>Problem 14</a:t>
            </a:r>
            <a:endParaRPr lang="en-US" b="1" dirty="0"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3364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83AB1C-E55A-9ABE-8B78-F06227F537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5907AD86-4652-2198-2E40-6FFD7EE10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8932" y="3712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71203A3-9E8B-19D4-F80D-B4BA5BF07AE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46986" y="869167"/>
          <a:ext cx="4412072" cy="5109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4902302" imgH="5676744" progId="Excel.Sheet.8">
                  <p:embed/>
                </p:oleObj>
              </mc:Choice>
              <mc:Fallback>
                <p:oleObj name="Worksheet" r:id="rId3" imgW="4902302" imgH="5676744" progId="Excel.Sheet.8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F71203A3-9E8B-19D4-F80D-B4BA5BF07AE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6986" y="869167"/>
                        <a:ext cx="4412072" cy="51090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DCA6DEF9-0128-6D61-83FB-4518137F5A9D}"/>
              </a:ext>
            </a:extLst>
          </p:cNvPr>
          <p:cNvSpPr txBox="1">
            <a:spLocks/>
          </p:cNvSpPr>
          <p:nvPr/>
        </p:nvSpPr>
        <p:spPr>
          <a:xfrm>
            <a:off x="774192" y="1429732"/>
            <a:ext cx="6374753" cy="684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The diagram shows two straight lines.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Find the coordinates of the point where they meet.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CC2A440-EDE8-5252-9C2E-D4C68A4C1DA1}"/>
              </a:ext>
            </a:extLst>
          </p:cNvPr>
          <p:cNvSpPr txBox="1">
            <a:spLocks/>
          </p:cNvSpPr>
          <p:nvPr/>
        </p:nvSpPr>
        <p:spPr>
          <a:xfrm>
            <a:off x="762000" y="37245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latin typeface="Aptos" panose="020B0004020202020204" pitchFamily="34" charset="0"/>
                <a:cs typeface="Calibri"/>
              </a:rPr>
              <a:t>Problem 15</a:t>
            </a:r>
            <a:endParaRPr lang="en-US" b="1" dirty="0"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0901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D3F99D-20DD-931B-9648-94A553A1C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DE2F3066-0B80-C212-15CE-500D3EB67C32}"/>
              </a:ext>
            </a:extLst>
          </p:cNvPr>
          <p:cNvGrpSpPr/>
          <p:nvPr/>
        </p:nvGrpSpPr>
        <p:grpSpPr>
          <a:xfrm>
            <a:off x="4861175" y="2656321"/>
            <a:ext cx="2412695" cy="2653654"/>
            <a:chOff x="4861175" y="2227113"/>
            <a:chExt cx="2412695" cy="2653654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018C547-08CE-D99E-997B-2926E1D4757C}"/>
                </a:ext>
              </a:extLst>
            </p:cNvPr>
            <p:cNvSpPr/>
            <p:nvPr/>
          </p:nvSpPr>
          <p:spPr>
            <a:xfrm>
              <a:off x="4927600" y="2596446"/>
              <a:ext cx="220133" cy="220133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0E45B2F-3CDB-56FB-55A1-3B21B96E2112}"/>
                </a:ext>
              </a:extLst>
            </p:cNvPr>
            <p:cNvSpPr/>
            <p:nvPr/>
          </p:nvSpPr>
          <p:spPr>
            <a:xfrm>
              <a:off x="6995329" y="2596445"/>
              <a:ext cx="220133" cy="220133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1440A3C-F44F-9B2E-A7A6-DFE7BF6E8B90}"/>
                </a:ext>
              </a:extLst>
            </p:cNvPr>
            <p:cNvSpPr/>
            <p:nvPr/>
          </p:nvSpPr>
          <p:spPr>
            <a:xfrm>
              <a:off x="4927600" y="4660634"/>
              <a:ext cx="220133" cy="220133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1CB3A0D-CBE1-E00D-BA1A-835B4F5DD7AC}"/>
                </a:ext>
              </a:extLst>
            </p:cNvPr>
            <p:cNvSpPr/>
            <p:nvPr/>
          </p:nvSpPr>
          <p:spPr>
            <a:xfrm>
              <a:off x="6995329" y="4660633"/>
              <a:ext cx="220133" cy="220133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EA93E0A-708B-E50B-11F0-058F81B504E8}"/>
                </a:ext>
              </a:extLst>
            </p:cNvPr>
            <p:cNvSpPr txBox="1"/>
            <p:nvPr/>
          </p:nvSpPr>
          <p:spPr>
            <a:xfrm>
              <a:off x="4861175" y="2227113"/>
              <a:ext cx="3529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A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6269ED0-BB59-A242-912B-B34D2A59C486}"/>
                </a:ext>
              </a:extLst>
            </p:cNvPr>
            <p:cNvSpPr txBox="1"/>
            <p:nvPr/>
          </p:nvSpPr>
          <p:spPr>
            <a:xfrm>
              <a:off x="6928904" y="2227113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B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6BCAB14-CF2A-C711-FFDF-79ECA7B13694}"/>
                </a:ext>
              </a:extLst>
            </p:cNvPr>
            <p:cNvSpPr txBox="1"/>
            <p:nvPr/>
          </p:nvSpPr>
          <p:spPr>
            <a:xfrm>
              <a:off x="4861175" y="4291301"/>
              <a:ext cx="3626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D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9227F84-F4E1-B6C4-8B75-99DBE2D4B1E6}"/>
                </a:ext>
              </a:extLst>
            </p:cNvPr>
            <p:cNvSpPr txBox="1"/>
            <p:nvPr/>
          </p:nvSpPr>
          <p:spPr>
            <a:xfrm>
              <a:off x="6928904" y="4291301"/>
              <a:ext cx="3449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C</a:t>
              </a:r>
            </a:p>
          </p:txBody>
        </p:sp>
      </p:grp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C5EB8F82-70C4-A57C-8FC9-4DC6A09D7DDA}"/>
              </a:ext>
            </a:extLst>
          </p:cNvPr>
          <p:cNvSpPr txBox="1">
            <a:spLocks/>
          </p:cNvSpPr>
          <p:nvPr/>
        </p:nvSpPr>
        <p:spPr>
          <a:xfrm>
            <a:off x="774192" y="1429732"/>
            <a:ext cx="10515600" cy="684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Points A, B, C and D make a square as shown.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What is the bearing of A from C?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ACA6EBE-55E8-409A-B030-63184A3594A9}"/>
              </a:ext>
            </a:extLst>
          </p:cNvPr>
          <p:cNvSpPr txBox="1">
            <a:spLocks/>
          </p:cNvSpPr>
          <p:nvPr/>
        </p:nvSpPr>
        <p:spPr>
          <a:xfrm>
            <a:off x="762000" y="37245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latin typeface="Aptos" panose="020B0004020202020204" pitchFamily="34" charset="0"/>
                <a:cs typeface="Calibri"/>
              </a:rPr>
              <a:t>Problem 16</a:t>
            </a:r>
            <a:endParaRPr lang="en-US" b="1" dirty="0"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3972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0F101B-862B-E209-C937-AE28487871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BFC74FED-7AA5-0726-8F2B-60CA420062BB}"/>
              </a:ext>
            </a:extLst>
          </p:cNvPr>
          <p:cNvGrpSpPr/>
          <p:nvPr/>
        </p:nvGrpSpPr>
        <p:grpSpPr>
          <a:xfrm>
            <a:off x="4861175" y="2656321"/>
            <a:ext cx="2412695" cy="2653654"/>
            <a:chOff x="4861175" y="2227113"/>
            <a:chExt cx="2412695" cy="2653654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51F81EF-F93D-9C20-DD05-9EEBA37ADF68}"/>
                </a:ext>
              </a:extLst>
            </p:cNvPr>
            <p:cNvSpPr/>
            <p:nvPr/>
          </p:nvSpPr>
          <p:spPr>
            <a:xfrm>
              <a:off x="4927600" y="2596446"/>
              <a:ext cx="220133" cy="220133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F45F141-5A88-0FC6-5C9C-FDFDEE89DE84}"/>
                </a:ext>
              </a:extLst>
            </p:cNvPr>
            <p:cNvSpPr/>
            <p:nvPr/>
          </p:nvSpPr>
          <p:spPr>
            <a:xfrm>
              <a:off x="6995329" y="2596445"/>
              <a:ext cx="220133" cy="220133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DE06529-8D33-9962-7F6C-6FE6ABB9D690}"/>
                </a:ext>
              </a:extLst>
            </p:cNvPr>
            <p:cNvSpPr/>
            <p:nvPr/>
          </p:nvSpPr>
          <p:spPr>
            <a:xfrm>
              <a:off x="4927600" y="4660634"/>
              <a:ext cx="220133" cy="220133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6945181-72A4-5B04-7C7C-FC1194C28967}"/>
                </a:ext>
              </a:extLst>
            </p:cNvPr>
            <p:cNvSpPr/>
            <p:nvPr/>
          </p:nvSpPr>
          <p:spPr>
            <a:xfrm>
              <a:off x="6995329" y="4660633"/>
              <a:ext cx="220133" cy="220133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C292C56-ACC1-FCC5-CCCC-64F4CFA42330}"/>
                </a:ext>
              </a:extLst>
            </p:cNvPr>
            <p:cNvSpPr txBox="1"/>
            <p:nvPr/>
          </p:nvSpPr>
          <p:spPr>
            <a:xfrm>
              <a:off x="4861175" y="2227113"/>
              <a:ext cx="3529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A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3CACE12-A4BF-7B1B-762F-9A1EFA2037E3}"/>
                </a:ext>
              </a:extLst>
            </p:cNvPr>
            <p:cNvSpPr txBox="1"/>
            <p:nvPr/>
          </p:nvSpPr>
          <p:spPr>
            <a:xfrm>
              <a:off x="6928904" y="2227113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B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3C35856-C745-D7B5-2CED-B8B0CD1C8300}"/>
                </a:ext>
              </a:extLst>
            </p:cNvPr>
            <p:cNvSpPr txBox="1"/>
            <p:nvPr/>
          </p:nvSpPr>
          <p:spPr>
            <a:xfrm>
              <a:off x="4861175" y="4291301"/>
              <a:ext cx="3626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D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034D8AE-69F4-EB19-1DF2-23BB1517D065}"/>
                </a:ext>
              </a:extLst>
            </p:cNvPr>
            <p:cNvSpPr txBox="1"/>
            <p:nvPr/>
          </p:nvSpPr>
          <p:spPr>
            <a:xfrm>
              <a:off x="6928904" y="4291301"/>
              <a:ext cx="3449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C</a:t>
              </a: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F9FF7EFF-B428-07BB-234F-DF52112AA4E9}"/>
              </a:ext>
            </a:extLst>
          </p:cNvPr>
          <p:cNvSpPr/>
          <p:nvPr/>
        </p:nvSpPr>
        <p:spPr>
          <a:xfrm>
            <a:off x="5964191" y="4059844"/>
            <a:ext cx="220133" cy="22013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5D3A0E-C47A-9FB0-CA2F-50B61323B321}"/>
              </a:ext>
            </a:extLst>
          </p:cNvPr>
          <p:cNvSpPr txBox="1"/>
          <p:nvPr/>
        </p:nvSpPr>
        <p:spPr>
          <a:xfrm>
            <a:off x="5931634" y="3715913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9A26DB3F-D219-51BA-7AA8-B830BE304494}"/>
              </a:ext>
            </a:extLst>
          </p:cNvPr>
          <p:cNvSpPr txBox="1">
            <a:spLocks/>
          </p:cNvSpPr>
          <p:nvPr/>
        </p:nvSpPr>
        <p:spPr>
          <a:xfrm>
            <a:off x="774192" y="1429732"/>
            <a:ext cx="10515600" cy="684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Point E is the centre of the square ABCD.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What is the bearing of A from E?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A8D3FB9-D558-43F2-7DE5-EA4538DB8C0F}"/>
              </a:ext>
            </a:extLst>
          </p:cNvPr>
          <p:cNvSpPr txBox="1">
            <a:spLocks/>
          </p:cNvSpPr>
          <p:nvPr/>
        </p:nvSpPr>
        <p:spPr>
          <a:xfrm>
            <a:off x="762000" y="37245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latin typeface="Aptos" panose="020B0004020202020204" pitchFamily="34" charset="0"/>
                <a:cs typeface="Calibri"/>
              </a:rPr>
              <a:t>Problem 16.1</a:t>
            </a:r>
            <a:endParaRPr lang="en-US" b="1" dirty="0"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1952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9C3AA6-9770-38C2-AF29-CF05AF9FFA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32FD2067-42B2-EC86-25FC-598475D76FFD}"/>
              </a:ext>
            </a:extLst>
          </p:cNvPr>
          <p:cNvSpPr txBox="1">
            <a:spLocks/>
          </p:cNvSpPr>
          <p:nvPr/>
        </p:nvSpPr>
        <p:spPr>
          <a:xfrm>
            <a:off x="774192" y="1429732"/>
            <a:ext cx="10515600" cy="684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The lowest common multiple of two even numbers is 1610.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If both numbers are less than 100, what are they?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8F86CA7-BD20-5498-5473-0A880D9FDD0A}"/>
              </a:ext>
            </a:extLst>
          </p:cNvPr>
          <p:cNvSpPr txBox="1">
            <a:spLocks/>
          </p:cNvSpPr>
          <p:nvPr/>
        </p:nvSpPr>
        <p:spPr>
          <a:xfrm>
            <a:off x="762000" y="37245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latin typeface="Aptos" panose="020B0004020202020204" pitchFamily="34" charset="0"/>
                <a:cs typeface="Calibri"/>
              </a:rPr>
              <a:t>Problem 17</a:t>
            </a:r>
            <a:endParaRPr lang="en-US" b="1" dirty="0"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6205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61557A-6F7E-0843-70FD-9EFCDF59ED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1B974901-150C-8C40-1A23-8DFF4D4B4B9C}"/>
              </a:ext>
            </a:extLst>
          </p:cNvPr>
          <p:cNvSpPr txBox="1">
            <a:spLocks/>
          </p:cNvSpPr>
          <p:nvPr/>
        </p:nvSpPr>
        <p:spPr>
          <a:xfrm>
            <a:off x="774192" y="1429732"/>
            <a:ext cx="10515600" cy="684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The digit-sum of a positive integer is the result of adding all its digits, so the digit-sum of 287 is 2 + 8 + 7 = 17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The number 725</a:t>
            </a:r>
          </a:p>
          <a:p>
            <a:r>
              <a:rPr lang="en-US" sz="2400" dirty="0"/>
              <a:t>Has three digits</a:t>
            </a:r>
          </a:p>
          <a:p>
            <a:r>
              <a:rPr lang="en-US" sz="2400" dirty="0"/>
              <a:t>Is a multiple of 5</a:t>
            </a:r>
          </a:p>
          <a:p>
            <a:r>
              <a:rPr lang="en-US" sz="2400" dirty="0"/>
              <a:t>Has digit-sum 14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Write down all positive integers which have all three of these properties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ADFF7DA-EB12-D872-2059-13A144331C05}"/>
              </a:ext>
            </a:extLst>
          </p:cNvPr>
          <p:cNvSpPr txBox="1">
            <a:spLocks/>
          </p:cNvSpPr>
          <p:nvPr/>
        </p:nvSpPr>
        <p:spPr>
          <a:xfrm>
            <a:off x="762000" y="37245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latin typeface="Aptos" panose="020B0004020202020204" pitchFamily="34" charset="0"/>
                <a:cs typeface="Calibri"/>
              </a:rPr>
              <a:t>Problem 18</a:t>
            </a:r>
            <a:endParaRPr lang="en-US" b="1" dirty="0"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7919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9ED819-27C5-B357-D359-EE8C329C96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93F34E-5867-1EC8-0258-A217C1F78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7400" y="1661047"/>
            <a:ext cx="4659604" cy="4584794"/>
          </a:xfrm>
          <a:prstGeom prst="rect">
            <a:avLst/>
          </a:prstGeom>
        </p:spPr>
      </p:pic>
      <p:sp>
        <p:nvSpPr>
          <p:cNvPr id="4" name="Text Box 392785098">
            <a:extLst>
              <a:ext uri="{FF2B5EF4-FFF2-40B4-BE49-F238E27FC236}">
                <a16:creationId xmlns:a16="http://schemas.microsoft.com/office/drawing/2014/main" id="{49B25E97-D5C8-92F4-934B-F2298D3FF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1992" y="3251282"/>
            <a:ext cx="793703" cy="34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l-GR" sz="3600" dirty="0"/>
              <a:t>θ</a:t>
            </a:r>
            <a:endParaRPr lang="en-GB" sz="36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0B6FF005-6711-4781-00F9-0DCA1A250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650" y="3422650"/>
            <a:ext cx="12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5ECFED77-67AD-E30E-54C9-40CA34CEC17B}"/>
              </a:ext>
            </a:extLst>
          </p:cNvPr>
          <p:cNvSpPr txBox="1">
            <a:spLocks/>
          </p:cNvSpPr>
          <p:nvPr/>
        </p:nvSpPr>
        <p:spPr>
          <a:xfrm>
            <a:off x="774192" y="1429732"/>
            <a:ext cx="10515600" cy="684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Calculate the marked angle in the regular decagon.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D679CF2-461E-2E5D-E505-90F73DC38A79}"/>
              </a:ext>
            </a:extLst>
          </p:cNvPr>
          <p:cNvSpPr txBox="1">
            <a:spLocks/>
          </p:cNvSpPr>
          <p:nvPr/>
        </p:nvSpPr>
        <p:spPr>
          <a:xfrm>
            <a:off x="762000" y="37245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latin typeface="Aptos" panose="020B0004020202020204" pitchFamily="34" charset="0"/>
                <a:cs typeface="Calibri"/>
              </a:rPr>
              <a:t>Problem 19</a:t>
            </a:r>
            <a:endParaRPr lang="en-US" b="1" dirty="0"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592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55924C-D1E9-41B7-22C5-48B2299DB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8AE8DB-E1B1-1418-D1BF-9E9952830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192" y="1429730"/>
            <a:ext cx="10515600" cy="46774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Two schools compared their pass rates for a test.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Explain why each school might claim it has performed best.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06F8C04-A0E6-A4CA-A1B5-4401C8A23ABD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2425023"/>
          <a:ext cx="812799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85023196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55623012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850931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Pass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Fail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5294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School 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196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4298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School 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4761025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B8FB9EEB-996D-22AE-825B-A27388EF582F}"/>
              </a:ext>
            </a:extLst>
          </p:cNvPr>
          <p:cNvSpPr txBox="1">
            <a:spLocks/>
          </p:cNvSpPr>
          <p:nvPr/>
        </p:nvSpPr>
        <p:spPr>
          <a:xfrm>
            <a:off x="762000" y="37245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latin typeface="Aptos" panose="020B0004020202020204" pitchFamily="34" charset="0"/>
                <a:cs typeface="Calibri"/>
              </a:rPr>
              <a:t>Problem 2</a:t>
            </a:r>
            <a:endParaRPr lang="en-US" b="1" dirty="0"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2105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3CC8F8-A7D4-FAAD-489C-4B99F9ACFA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0BAEDCF0-1DF1-6F78-006C-8F58C55D07A2}"/>
              </a:ext>
            </a:extLst>
          </p:cNvPr>
          <p:cNvSpPr txBox="1">
            <a:spLocks/>
          </p:cNvSpPr>
          <p:nvPr/>
        </p:nvSpPr>
        <p:spPr>
          <a:xfrm>
            <a:off x="774192" y="1429732"/>
            <a:ext cx="10515600" cy="684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58888" indent="-1258888">
              <a:buNone/>
              <a:tabLst>
                <a:tab pos="714375" algn="l"/>
              </a:tabLst>
            </a:pPr>
            <a:r>
              <a:rPr lang="en-GB" dirty="0"/>
              <a:t>Write the following in the form 2</a:t>
            </a:r>
            <a:r>
              <a:rPr lang="en-GB" sz="4000" i="1" baseline="30000" dirty="0"/>
              <a:t>k</a:t>
            </a:r>
            <a:r>
              <a:rPr lang="en-GB" dirty="0"/>
              <a:t>, where </a:t>
            </a:r>
            <a:r>
              <a:rPr lang="en-GB" i="1" dirty="0"/>
              <a:t>k</a:t>
            </a:r>
            <a:r>
              <a:rPr lang="en-GB" dirty="0"/>
              <a:t> is an integer.</a:t>
            </a:r>
            <a:br>
              <a:rPr lang="en-GB" dirty="0"/>
            </a:br>
            <a:endParaRPr lang="en-GB" dirty="0"/>
          </a:p>
          <a:p>
            <a:pPr marL="1793875" indent="-544513">
              <a:buNone/>
            </a:pPr>
            <a:r>
              <a:rPr lang="en-GB" b="1" dirty="0"/>
              <a:t>i</a:t>
            </a:r>
            <a:r>
              <a:rPr lang="en-GB" dirty="0"/>
              <a:t>	4</a:t>
            </a:r>
            <a:r>
              <a:rPr lang="en-GB" baseline="30000" dirty="0"/>
              <a:t>17</a:t>
            </a:r>
            <a:r>
              <a:rPr lang="en-GB" dirty="0"/>
              <a:t> + 4</a:t>
            </a:r>
            <a:r>
              <a:rPr lang="en-GB" baseline="30000" dirty="0"/>
              <a:t>17</a:t>
            </a:r>
            <a:br>
              <a:rPr lang="en-GB" baseline="30000" dirty="0"/>
            </a:br>
            <a:endParaRPr lang="en-GB" dirty="0"/>
          </a:p>
          <a:p>
            <a:pPr marL="1793875" indent="-544513">
              <a:buNone/>
            </a:pPr>
            <a:r>
              <a:rPr lang="en-GB" b="1" dirty="0"/>
              <a:t>ii</a:t>
            </a:r>
            <a:r>
              <a:rPr lang="en-GB" dirty="0"/>
              <a:t>	2</a:t>
            </a:r>
            <a:r>
              <a:rPr lang="en-GB" baseline="30000" dirty="0"/>
              <a:t>21</a:t>
            </a:r>
            <a:r>
              <a:rPr lang="en-GB" dirty="0"/>
              <a:t> + 6 </a:t>
            </a:r>
            <a:r>
              <a:rPr lang="en-GB" dirty="0">
                <a:sym typeface="Symbol" panose="05050102010706020507" pitchFamily="18" charset="2"/>
              </a:rPr>
              <a:t></a:t>
            </a:r>
            <a:r>
              <a:rPr lang="en-GB" dirty="0"/>
              <a:t> 2</a:t>
            </a:r>
            <a:r>
              <a:rPr lang="en-GB" baseline="30000" dirty="0"/>
              <a:t>20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BD417D6-A7C7-48F0-9CF7-08B62EEB8E9C}"/>
              </a:ext>
            </a:extLst>
          </p:cNvPr>
          <p:cNvSpPr txBox="1">
            <a:spLocks/>
          </p:cNvSpPr>
          <p:nvPr/>
        </p:nvSpPr>
        <p:spPr>
          <a:xfrm>
            <a:off x="762000" y="37245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latin typeface="Aptos" panose="020B0004020202020204" pitchFamily="34" charset="0"/>
                <a:cs typeface="Calibri"/>
              </a:rPr>
              <a:t>Problem 20</a:t>
            </a:r>
            <a:endParaRPr lang="en-US" b="1" dirty="0"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0675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C87276-F471-B203-4EE5-5487BACF1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724547-D7E1-7F60-E386-AD40F3C25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2699" y="3423702"/>
            <a:ext cx="2185798" cy="2902453"/>
          </a:xfrm>
          <a:prstGeom prst="rect">
            <a:avLst/>
          </a:prstGeom>
        </p:spPr>
      </p:pic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D7B3E1DD-90BF-6C30-FE3E-C1C7C4FC923D}"/>
              </a:ext>
            </a:extLst>
          </p:cNvPr>
          <p:cNvSpPr txBox="1">
            <a:spLocks/>
          </p:cNvSpPr>
          <p:nvPr/>
        </p:nvSpPr>
        <p:spPr>
          <a:xfrm>
            <a:off x="774192" y="1429732"/>
            <a:ext cx="10515600" cy="684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Explain why each of these statements must be true: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US" dirty="0"/>
              <a:t>The area of the base of the cylinder is greater than </a:t>
            </a:r>
            <a:r>
              <a:rPr lang="en-GB" dirty="0"/>
              <a:t>27cm</a:t>
            </a:r>
            <a:r>
              <a:rPr lang="en-GB" baseline="30000" dirty="0"/>
              <a:t>2</a:t>
            </a:r>
            <a:r>
              <a:rPr lang="en-US" dirty="0"/>
              <a:t> 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US" dirty="0"/>
              <a:t>The cylinder could fit inside a cube with side length 6cm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DB1BD7B-AA9B-EFEB-AAEB-95866C0E8D5C}"/>
              </a:ext>
            </a:extLst>
          </p:cNvPr>
          <p:cNvSpPr txBox="1">
            <a:spLocks/>
          </p:cNvSpPr>
          <p:nvPr/>
        </p:nvSpPr>
        <p:spPr>
          <a:xfrm>
            <a:off x="762000" y="37245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latin typeface="Aptos" panose="020B0004020202020204" pitchFamily="34" charset="0"/>
                <a:cs typeface="Calibri"/>
              </a:rPr>
              <a:t>Problem 21</a:t>
            </a:r>
            <a:endParaRPr lang="en-US" b="1" dirty="0"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5675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7D24E8-348B-3D23-A179-551D8B6165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F5521999-BFEF-41F4-A142-524C3F3EC92C}"/>
              </a:ext>
            </a:extLst>
          </p:cNvPr>
          <p:cNvSpPr txBox="1">
            <a:spLocks/>
          </p:cNvSpPr>
          <p:nvPr/>
        </p:nvSpPr>
        <p:spPr>
          <a:xfrm>
            <a:off x="774192" y="1429732"/>
            <a:ext cx="10515600" cy="684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For 120 pupils, the mean number of achievement points received is 25. The median number is 20.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Explain whether these statements are certain, possible or impossible: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US" dirty="0"/>
              <a:t>The total number of points gained is 3000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US" dirty="0"/>
              <a:t>An even number of pupils achieved 20 points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6592E3F-341C-95FF-FE7C-110951719E02}"/>
              </a:ext>
            </a:extLst>
          </p:cNvPr>
          <p:cNvSpPr txBox="1">
            <a:spLocks/>
          </p:cNvSpPr>
          <p:nvPr/>
        </p:nvSpPr>
        <p:spPr>
          <a:xfrm>
            <a:off x="762000" y="37245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latin typeface="Aptos" panose="020B0004020202020204" pitchFamily="34" charset="0"/>
                <a:cs typeface="Calibri"/>
              </a:rPr>
              <a:t>Problem 22</a:t>
            </a:r>
            <a:endParaRPr lang="en-US" b="1" dirty="0"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9290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820566-4CA5-2083-38C1-A66FC6F3D4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643042C8-6700-2BF7-2769-45FB59B1B18F}"/>
              </a:ext>
            </a:extLst>
          </p:cNvPr>
          <p:cNvSpPr txBox="1">
            <a:spLocks/>
          </p:cNvSpPr>
          <p:nvPr/>
        </p:nvSpPr>
        <p:spPr>
          <a:xfrm>
            <a:off x="774192" y="1429732"/>
            <a:ext cx="10515600" cy="684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 sequence begins as follows: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-81, 27, -9, 3, …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Complete the next two terms of the sequence.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Explain why the sum of all the terms in the sequence will be between -61 and -60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19239D1-9763-6F00-71D5-1C93918CE405}"/>
              </a:ext>
            </a:extLst>
          </p:cNvPr>
          <p:cNvSpPr txBox="1">
            <a:spLocks/>
          </p:cNvSpPr>
          <p:nvPr/>
        </p:nvSpPr>
        <p:spPr>
          <a:xfrm>
            <a:off x="762000" y="37245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latin typeface="Aptos" panose="020B0004020202020204" pitchFamily="34" charset="0"/>
                <a:cs typeface="Calibri"/>
              </a:rPr>
              <a:t>Problem 23</a:t>
            </a:r>
            <a:endParaRPr lang="en-US" b="1" dirty="0"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3394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7BF5331-D489-6104-93D8-071EBBA6D47E}"/>
              </a:ext>
            </a:extLst>
          </p:cNvPr>
          <p:cNvSpPr txBox="1">
            <a:spLocks/>
          </p:cNvSpPr>
          <p:nvPr/>
        </p:nvSpPr>
        <p:spPr>
          <a:xfrm>
            <a:off x="762000" y="37245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latin typeface="Aptos" panose="020B0004020202020204" pitchFamily="34" charset="0"/>
                <a:cs typeface="Calibri"/>
              </a:rPr>
              <a:t>Problem 24</a:t>
            </a:r>
            <a:endParaRPr lang="en-US" b="1" dirty="0"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5">
                <a:extLst>
                  <a:ext uri="{FF2B5EF4-FFF2-40B4-BE49-F238E27FC236}">
                    <a16:creationId xmlns:a16="http://schemas.microsoft.com/office/drawing/2014/main" id="{9B73115C-6E33-5285-B5E5-95E4FC8BCB1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4192" y="1429732"/>
                <a:ext cx="10515600" cy="6845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en-GB" b="0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5">
                <a:extLst>
                  <a:ext uri="{FF2B5EF4-FFF2-40B4-BE49-F238E27FC236}">
                    <a16:creationId xmlns:a16="http://schemas.microsoft.com/office/drawing/2014/main" id="{9B73115C-6E33-5285-B5E5-95E4FC8BCB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192" y="1429732"/>
                <a:ext cx="10515600" cy="684504"/>
              </a:xfrm>
              <a:prstGeom prst="rect">
                <a:avLst/>
              </a:prstGeom>
              <a:blipFill>
                <a:blip r:embed="rId3"/>
                <a:stretch>
                  <a:fillRect l="-1206" t="-1818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79931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55C599-30AE-D402-5414-06474EEEC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42036A9E-243B-3EDE-5DAC-0D5C8AFA9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192" y="1429732"/>
            <a:ext cx="10515600" cy="684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Use the numbers 1 – 5 to make the largest possible integer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7F95560-8ABD-3E20-6D81-EADF956F69E1}"/>
              </a:ext>
            </a:extLst>
          </p:cNvPr>
          <p:cNvSpPr txBox="1">
            <a:spLocks/>
          </p:cNvSpPr>
          <p:nvPr/>
        </p:nvSpPr>
        <p:spPr>
          <a:xfrm>
            <a:off x="762000" y="37245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latin typeface="Aptos" panose="020B0004020202020204" pitchFamily="34" charset="0"/>
                <a:cs typeface="Calibri"/>
              </a:rPr>
              <a:t>Problem 25</a:t>
            </a:r>
            <a:endParaRPr lang="en-US" b="1" dirty="0"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06477EC-C7D7-2561-C185-AD2E6EF6D82F}"/>
              </a:ext>
            </a:extLst>
          </p:cNvPr>
          <p:cNvSpPr/>
          <p:nvPr/>
        </p:nvSpPr>
        <p:spPr>
          <a:xfrm>
            <a:off x="6096000" y="3378528"/>
            <a:ext cx="795647" cy="79564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EA4B80-2587-AD06-E6AE-410337B5BEDD}"/>
              </a:ext>
            </a:extLst>
          </p:cNvPr>
          <p:cNvSpPr/>
          <p:nvPr/>
        </p:nvSpPr>
        <p:spPr>
          <a:xfrm>
            <a:off x="6975390" y="2755295"/>
            <a:ext cx="515555" cy="51555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8C7E47-28F6-6F75-DE09-20EFBCF2594D}"/>
              </a:ext>
            </a:extLst>
          </p:cNvPr>
          <p:cNvSpPr/>
          <p:nvPr/>
        </p:nvSpPr>
        <p:spPr>
          <a:xfrm>
            <a:off x="5300353" y="4552206"/>
            <a:ext cx="795647" cy="79564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827E641-F410-3D5A-DCE3-AC27EABD1381}"/>
              </a:ext>
            </a:extLst>
          </p:cNvPr>
          <p:cNvCxnSpPr>
            <a:cxnSpLocks/>
          </p:cNvCxnSpPr>
          <p:nvPr/>
        </p:nvCxnSpPr>
        <p:spPr>
          <a:xfrm>
            <a:off x="5003469" y="4375254"/>
            <a:ext cx="2968833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08EDC277-F355-DB8D-F89C-7F791D760353}"/>
              </a:ext>
            </a:extLst>
          </p:cNvPr>
          <p:cNvSpPr/>
          <p:nvPr/>
        </p:nvSpPr>
        <p:spPr>
          <a:xfrm>
            <a:off x="6908470" y="4552205"/>
            <a:ext cx="795647" cy="79564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AE1872-AFE9-28D6-A4D6-9BDD8367A57F}"/>
              </a:ext>
            </a:extLst>
          </p:cNvPr>
          <p:cNvSpPr/>
          <p:nvPr/>
        </p:nvSpPr>
        <p:spPr>
          <a:xfrm>
            <a:off x="6112823" y="4552205"/>
            <a:ext cx="795647" cy="795647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ptos" panose="020B0004020202020204" pitchFamily="34" charset="0"/>
              </a:rPr>
              <a:t>+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2E55433-2E79-FB79-8570-E4B5876FF764}"/>
              </a:ext>
            </a:extLst>
          </p:cNvPr>
          <p:cNvSpPr/>
          <p:nvPr/>
        </p:nvSpPr>
        <p:spPr>
          <a:xfrm>
            <a:off x="3286001" y="3977430"/>
            <a:ext cx="795647" cy="79564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404892B-23F0-69D5-C260-6EE7C5F1786D}"/>
              </a:ext>
            </a:extLst>
          </p:cNvPr>
          <p:cNvSpPr/>
          <p:nvPr/>
        </p:nvSpPr>
        <p:spPr>
          <a:xfrm>
            <a:off x="4098471" y="3977429"/>
            <a:ext cx="795647" cy="795647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ptos" panose="020B0004020202020204" pitchFamily="34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505891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C9B3EA-AE36-2227-B12C-AE7473CBE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9DDC7D5-B85A-0185-4037-DEEF616979C1}"/>
              </a:ext>
            </a:extLst>
          </p:cNvPr>
          <p:cNvSpPr txBox="1">
            <a:spLocks/>
          </p:cNvSpPr>
          <p:nvPr/>
        </p:nvSpPr>
        <p:spPr>
          <a:xfrm>
            <a:off x="762000" y="37245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latin typeface="Aptos" panose="020B0004020202020204" pitchFamily="34" charset="0"/>
                <a:cs typeface="Calibri"/>
              </a:rPr>
              <a:t>Problem 26</a:t>
            </a:r>
            <a:endParaRPr lang="en-US" b="1" dirty="0"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9F686910-4D41-D1EC-7AA9-68A7B7BCB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192" y="1429732"/>
            <a:ext cx="10515600" cy="684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The mass of Cube A : Cube B is in the ratio 1 : 2</a:t>
            </a:r>
          </a:p>
          <a:p>
            <a:pPr marL="0" indent="0">
              <a:buNone/>
            </a:pPr>
            <a:r>
              <a:rPr lang="en-US" dirty="0"/>
              <a:t>The ratio of the lengths of the cubes is 1 : 2</a:t>
            </a:r>
          </a:p>
          <a:p>
            <a:pPr marL="0" indent="0">
              <a:buNone/>
            </a:pPr>
            <a:r>
              <a:rPr lang="en-US" dirty="0"/>
              <a:t>Cube A has a mass of 12 g and a length of 4 cm.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Will the densities also be in the ratio 1 : 2? </a:t>
            </a:r>
          </a:p>
          <a:p>
            <a:pPr marL="0" indent="0">
              <a:buNone/>
            </a:pPr>
            <a:r>
              <a:rPr lang="en-US" dirty="0"/>
              <a:t>Justify your answer.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Google Shape;1914;p116" descr="&lt;math xmlns=&quot;http://www.w3.org/1998/Math/MathML&quot; data-is-equatio=&quot;1&quot; data-equatio-url=&quot;https://equatio-api.texthelp.com/desmos/get/14-05-2024/41ebddef-c524-420d-b654-046986be6068&quot; data-equatio-type=&quot;image&quot;&gt;&lt;mglyph src=&quot;https://equatio-api.texthelp.com/desmos/get/14-05-2024/41ebddef-c524-420d-b654-046986be6068&quot; alt=&quot;Equatio Image&quot;/&gt;&lt;/math&gt;" title="Equatio Image">
            <a:extLst>
              <a:ext uri="{FF2B5EF4-FFF2-40B4-BE49-F238E27FC236}">
                <a16:creationId xmlns:a16="http://schemas.microsoft.com/office/drawing/2014/main" id="{75BE9969-9F97-E7D1-27CE-C000D4D045C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81013" y="3296605"/>
            <a:ext cx="925803" cy="825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915;p116" descr="&lt;math xmlns=&quot;http://www.w3.org/1998/Math/MathML&quot; data-is-equatio=&quot;1&quot; data-equatio-url=&quot;https://equatio-api.texthelp.com/desmos/get/14-05-2024/41ebddef-c524-420d-b654-046986be6068&quot; data-equatio-type=&quot;image&quot;&gt;&lt;mglyph src=&quot;https://equatio-api.texthelp.com/desmos/get/14-05-2024/41ebddef-c524-420d-b654-046986be6068&quot; alt=&quot;Equatio Image&quot;/&gt;&lt;/math&gt;" title="Equatio Image">
            <a:extLst>
              <a:ext uri="{FF2B5EF4-FFF2-40B4-BE49-F238E27FC236}">
                <a16:creationId xmlns:a16="http://schemas.microsoft.com/office/drawing/2014/main" id="{5F08B0FA-DAE2-122E-038F-B3A852504E6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38049" y="3136956"/>
            <a:ext cx="1319548" cy="11680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14770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452F11-4E0B-F24D-4017-CE5181FB1B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10130F8-8F2D-7C51-83AD-AAECCC4674D3}"/>
              </a:ext>
            </a:extLst>
          </p:cNvPr>
          <p:cNvSpPr txBox="1">
            <a:spLocks/>
          </p:cNvSpPr>
          <p:nvPr/>
        </p:nvSpPr>
        <p:spPr>
          <a:xfrm>
            <a:off x="762000" y="37245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latin typeface="Aptos" panose="020B0004020202020204" pitchFamily="34" charset="0"/>
                <a:cs typeface="Calibri"/>
              </a:rPr>
              <a:t>Problem 27</a:t>
            </a:r>
            <a:endParaRPr lang="en-US" b="1" dirty="0"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12014FB8-1F00-12C4-74BC-9BEA5B3D6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192" y="1429732"/>
            <a:ext cx="10515600" cy="684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The length of a certain rectangle needs to be exactly 5 cm longer than the width. </a:t>
            </a:r>
          </a:p>
          <a:p>
            <a:pPr marL="0" indent="0">
              <a:buNone/>
            </a:pPr>
            <a:r>
              <a:rPr lang="en-US" dirty="0"/>
              <a:t>The perimeter is greater than 16 cm but no more than 30 cm. </a:t>
            </a:r>
          </a:p>
          <a:p>
            <a:pPr marL="0" indent="0">
              <a:buNone/>
            </a:pPr>
            <a:r>
              <a:rPr lang="en-US" dirty="0"/>
              <a:t>What could the width be?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		</a:t>
            </a:r>
          </a:p>
        </p:txBody>
      </p:sp>
    </p:spTree>
    <p:extLst>
      <p:ext uri="{BB962C8B-B14F-4D97-AF65-F5344CB8AC3E}">
        <p14:creationId xmlns:p14="http://schemas.microsoft.com/office/powerpoint/2010/main" val="40791198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0C8BDF-9A71-F7BD-1282-A5AAA682A9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CF987E0-4145-EBA9-BC90-3242D739AD8C}"/>
              </a:ext>
            </a:extLst>
          </p:cNvPr>
          <p:cNvSpPr txBox="1">
            <a:spLocks/>
          </p:cNvSpPr>
          <p:nvPr/>
        </p:nvSpPr>
        <p:spPr>
          <a:xfrm>
            <a:off x="762000" y="37245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latin typeface="Aptos" panose="020B0004020202020204" pitchFamily="34" charset="0"/>
                <a:cs typeface="Calibri"/>
              </a:rPr>
              <a:t>Problem 27.1</a:t>
            </a:r>
            <a:endParaRPr lang="en-US" b="1" dirty="0"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1413E69D-9B71-9B6A-47BD-0903F1E0B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192" y="1429732"/>
            <a:ext cx="10515600" cy="684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The length of a certain rectangle needs to be exactly 5 cm longer than the width. </a:t>
            </a:r>
          </a:p>
          <a:p>
            <a:pPr marL="0" indent="0">
              <a:buNone/>
            </a:pPr>
            <a:r>
              <a:rPr lang="en-US" dirty="0"/>
              <a:t>The perimeter is greater than 16 cm but no more than 30 cm. </a:t>
            </a:r>
          </a:p>
          <a:p>
            <a:pPr marL="0" indent="0">
              <a:buNone/>
            </a:pPr>
            <a:r>
              <a:rPr lang="en-US" dirty="0"/>
              <a:t>What could the width be?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		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9F3B9BA-5EAC-983F-7F90-634F2F9B9549}"/>
              </a:ext>
            </a:extLst>
          </p:cNvPr>
          <p:cNvSpPr/>
          <p:nvPr/>
        </p:nvSpPr>
        <p:spPr>
          <a:xfrm>
            <a:off x="4292906" y="4153359"/>
            <a:ext cx="3606188" cy="7271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Google Shape;1504;p109">
            <a:extLst>
              <a:ext uri="{FF2B5EF4-FFF2-40B4-BE49-F238E27FC236}">
                <a16:creationId xmlns:a16="http://schemas.microsoft.com/office/drawing/2014/main" id="{28C2B213-9760-1CBB-2AAD-F2B31A8C63EB}"/>
              </a:ext>
            </a:extLst>
          </p:cNvPr>
          <p:cNvSpPr txBox="1">
            <a:spLocks/>
          </p:cNvSpPr>
          <p:nvPr/>
        </p:nvSpPr>
        <p:spPr>
          <a:xfrm>
            <a:off x="5578273" y="5017440"/>
            <a:ext cx="1035454" cy="454153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sz="2400" dirty="0"/>
              <a:t> + 5</a:t>
            </a:r>
          </a:p>
        </p:txBody>
      </p:sp>
      <p:cxnSp>
        <p:nvCxnSpPr>
          <p:cNvPr id="5" name="Google Shape;1505;p109">
            <a:extLst>
              <a:ext uri="{FF2B5EF4-FFF2-40B4-BE49-F238E27FC236}">
                <a16:creationId xmlns:a16="http://schemas.microsoft.com/office/drawing/2014/main" id="{97409F4E-FC16-590F-3DAA-192F89964976}"/>
              </a:ext>
            </a:extLst>
          </p:cNvPr>
          <p:cNvCxnSpPr>
            <a:cxnSpLocks/>
          </p:cNvCxnSpPr>
          <p:nvPr/>
        </p:nvCxnSpPr>
        <p:spPr>
          <a:xfrm>
            <a:off x="4292906" y="4987515"/>
            <a:ext cx="3606188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Google Shape;1504;p109">
            <a:extLst>
              <a:ext uri="{FF2B5EF4-FFF2-40B4-BE49-F238E27FC236}">
                <a16:creationId xmlns:a16="http://schemas.microsoft.com/office/drawing/2014/main" id="{A4D0546B-A4C5-64C6-FD57-4D49CAC47823}"/>
              </a:ext>
            </a:extLst>
          </p:cNvPr>
          <p:cNvSpPr txBox="1">
            <a:spLocks/>
          </p:cNvSpPr>
          <p:nvPr/>
        </p:nvSpPr>
        <p:spPr>
          <a:xfrm>
            <a:off x="7735743" y="4289838"/>
            <a:ext cx="1035454" cy="454153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GB" sz="2400" dirty="0"/>
          </a:p>
        </p:txBody>
      </p:sp>
      <p:sp>
        <p:nvSpPr>
          <p:cNvPr id="7" name="Google Shape;1504;p109">
            <a:extLst>
              <a:ext uri="{FF2B5EF4-FFF2-40B4-BE49-F238E27FC236}">
                <a16:creationId xmlns:a16="http://schemas.microsoft.com/office/drawing/2014/main" id="{1279204E-F2C2-C2CF-FCA5-71B9B7FCB6B6}"/>
              </a:ext>
            </a:extLst>
          </p:cNvPr>
          <p:cNvSpPr txBox="1">
            <a:spLocks/>
          </p:cNvSpPr>
          <p:nvPr/>
        </p:nvSpPr>
        <p:spPr>
          <a:xfrm>
            <a:off x="3420804" y="4289838"/>
            <a:ext cx="1035454" cy="454153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GB" sz="2400" dirty="0"/>
          </a:p>
        </p:txBody>
      </p:sp>
      <p:sp>
        <p:nvSpPr>
          <p:cNvPr id="8" name="Google Shape;1504;p109">
            <a:extLst>
              <a:ext uri="{FF2B5EF4-FFF2-40B4-BE49-F238E27FC236}">
                <a16:creationId xmlns:a16="http://schemas.microsoft.com/office/drawing/2014/main" id="{C17DA991-CCBE-5A3A-62DF-0DC07ECACFA4}"/>
              </a:ext>
            </a:extLst>
          </p:cNvPr>
          <p:cNvSpPr txBox="1">
            <a:spLocks/>
          </p:cNvSpPr>
          <p:nvPr/>
        </p:nvSpPr>
        <p:spPr>
          <a:xfrm>
            <a:off x="5587452" y="3597573"/>
            <a:ext cx="1035454" cy="454153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sz="2400" dirty="0"/>
              <a:t> + 5</a:t>
            </a:r>
          </a:p>
        </p:txBody>
      </p:sp>
      <p:cxnSp>
        <p:nvCxnSpPr>
          <p:cNvPr id="9" name="Google Shape;1505;p109">
            <a:extLst>
              <a:ext uri="{FF2B5EF4-FFF2-40B4-BE49-F238E27FC236}">
                <a16:creationId xmlns:a16="http://schemas.microsoft.com/office/drawing/2014/main" id="{A74C7E62-0A1A-F8E6-740D-91CBF0CA65C9}"/>
              </a:ext>
            </a:extLst>
          </p:cNvPr>
          <p:cNvCxnSpPr>
            <a:cxnSpLocks/>
          </p:cNvCxnSpPr>
          <p:nvPr/>
        </p:nvCxnSpPr>
        <p:spPr>
          <a:xfrm>
            <a:off x="4302085" y="4038228"/>
            <a:ext cx="3606188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Google Shape;1505;p109">
            <a:extLst>
              <a:ext uri="{FF2B5EF4-FFF2-40B4-BE49-F238E27FC236}">
                <a16:creationId xmlns:a16="http://schemas.microsoft.com/office/drawing/2014/main" id="{618D469A-8411-363F-00E3-DC2A097429ED}"/>
              </a:ext>
            </a:extLst>
          </p:cNvPr>
          <p:cNvCxnSpPr>
            <a:cxnSpLocks/>
          </p:cNvCxnSpPr>
          <p:nvPr/>
        </p:nvCxnSpPr>
        <p:spPr>
          <a:xfrm>
            <a:off x="8020279" y="4139862"/>
            <a:ext cx="0" cy="74061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Google Shape;1505;p109">
            <a:extLst>
              <a:ext uri="{FF2B5EF4-FFF2-40B4-BE49-F238E27FC236}">
                <a16:creationId xmlns:a16="http://schemas.microsoft.com/office/drawing/2014/main" id="{94FB9994-334A-4238-48D8-EF1063A38177}"/>
              </a:ext>
            </a:extLst>
          </p:cNvPr>
          <p:cNvCxnSpPr>
            <a:cxnSpLocks/>
          </p:cNvCxnSpPr>
          <p:nvPr/>
        </p:nvCxnSpPr>
        <p:spPr>
          <a:xfrm>
            <a:off x="4151523" y="4146609"/>
            <a:ext cx="0" cy="74061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7876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0C5084-590D-9A99-D178-560D049392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95C21BE-7C72-F905-4A76-ED0C7198762E}"/>
              </a:ext>
            </a:extLst>
          </p:cNvPr>
          <p:cNvSpPr txBox="1">
            <a:spLocks/>
          </p:cNvSpPr>
          <p:nvPr/>
        </p:nvSpPr>
        <p:spPr>
          <a:xfrm>
            <a:off x="762000" y="37245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latin typeface="Aptos" panose="020B0004020202020204" pitchFamily="34" charset="0"/>
                <a:cs typeface="Calibri"/>
              </a:rPr>
              <a:t>Problem 28</a:t>
            </a:r>
            <a:endParaRPr lang="en-US" b="1" dirty="0"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FAF29ED0-9D41-5833-6760-9B50404FA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192" y="1429732"/>
            <a:ext cx="10515600" cy="684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Two radio towers (X and Y) can broadcast their signal up to 30 km. The further away from the radio tower, the weaker the signal.</a:t>
            </a:r>
          </a:p>
          <a:p>
            <a:pPr marL="0" indent="0">
              <a:buNone/>
            </a:pPr>
            <a:r>
              <a:rPr lang="en-US" dirty="0"/>
              <a:t>Classify the houses A-G in the correct part of the table.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896B10E-F80B-1822-3D34-A398545757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937803"/>
              </p:ext>
            </p:extLst>
          </p:nvPr>
        </p:nvGraphicFramePr>
        <p:xfrm>
          <a:off x="840505" y="3122942"/>
          <a:ext cx="5959208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4128">
                  <a:extLst>
                    <a:ext uri="{9D8B030D-6E8A-4147-A177-3AD203B41FA5}">
                      <a16:colId xmlns:a16="http://schemas.microsoft.com/office/drawing/2014/main" val="646321475"/>
                    </a:ext>
                  </a:extLst>
                </a:gridCol>
                <a:gridCol w="705080">
                  <a:extLst>
                    <a:ext uri="{9D8B030D-6E8A-4147-A177-3AD203B41FA5}">
                      <a16:colId xmlns:a16="http://schemas.microsoft.com/office/drawing/2014/main" val="37066770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Equidistant to X and Y, receives both signals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0611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Closer to X, receives both signals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4387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Closer to Y, receives both signals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7081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Closer to X, receives one signal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1676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Closer to Y, receives one signal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6447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Closer to X, receives no signal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3968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Closer to Y, receives no signal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7157493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A2268CA8-BC0D-17D5-908B-D9EEB4BF2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5782" y="2885927"/>
            <a:ext cx="2764218" cy="283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517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EE4152-44D3-3862-A22B-43F53334B2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AC25733-04FF-9968-860D-5925D84AF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192" y="1429730"/>
            <a:ext cx="10515600" cy="4677485"/>
          </a:xfrm>
        </p:spPr>
        <p:txBody>
          <a:bodyPr/>
          <a:lstStyle/>
          <a:p>
            <a:r>
              <a:rPr lang="en-US" dirty="0"/>
              <a:t>I have two types of coin, A and B. </a:t>
            </a:r>
          </a:p>
          <a:p>
            <a:r>
              <a:rPr lang="en-US" dirty="0"/>
              <a:t>Adding seven of coin A to coin B gives a total of £2.35</a:t>
            </a:r>
          </a:p>
          <a:p>
            <a:r>
              <a:rPr lang="en-US" dirty="0"/>
              <a:t>Subtracting nine of coin A from two of coin B gives a total of £3.55</a:t>
            </a:r>
          </a:p>
          <a:p>
            <a:r>
              <a:rPr lang="en-US" dirty="0"/>
              <a:t>What is the value of each coin?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ECF5656-5F3A-8DBE-0A86-C9E8A807ADAD}"/>
              </a:ext>
            </a:extLst>
          </p:cNvPr>
          <p:cNvSpPr txBox="1">
            <a:spLocks/>
          </p:cNvSpPr>
          <p:nvPr/>
        </p:nvSpPr>
        <p:spPr>
          <a:xfrm>
            <a:off x="762000" y="37245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latin typeface="Aptos" panose="020B0004020202020204" pitchFamily="34" charset="0"/>
                <a:cs typeface="Calibri"/>
              </a:rPr>
              <a:t>Problem 3</a:t>
            </a:r>
            <a:endParaRPr lang="en-US" b="1" dirty="0"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5800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7A1533-314D-7AFD-F1E0-BD2EC9122A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1BF84B5-252A-DC92-A2E3-E762365F0F01}"/>
              </a:ext>
            </a:extLst>
          </p:cNvPr>
          <p:cNvSpPr txBox="1">
            <a:spLocks/>
          </p:cNvSpPr>
          <p:nvPr/>
        </p:nvSpPr>
        <p:spPr>
          <a:xfrm>
            <a:off x="762000" y="37245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latin typeface="Aptos" panose="020B0004020202020204" pitchFamily="34" charset="0"/>
                <a:cs typeface="Calibri"/>
              </a:rPr>
              <a:t>Problem 29</a:t>
            </a:r>
            <a:endParaRPr lang="en-US" b="1" dirty="0"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DAE5A6A4-02DD-EC8C-6231-F1C51059D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192" y="1429732"/>
            <a:ext cx="10515600" cy="684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 software company is distributing a testing batch of </a:t>
            </a:r>
            <a:r>
              <a:rPr lang="en-GB" b="1" dirty="0"/>
              <a:t>18 identical smartphones</a:t>
            </a:r>
            <a:r>
              <a:rPr lang="en-GB" dirty="0"/>
              <a:t> and </a:t>
            </a:r>
            <a:r>
              <a:rPr lang="en-GB" b="1" dirty="0"/>
              <a:t>17 identical tablets</a:t>
            </a:r>
            <a:r>
              <a:rPr lang="en-GB" dirty="0"/>
              <a:t> between two development teams. </a:t>
            </a:r>
          </a:p>
          <a:p>
            <a:pPr marL="0" indent="0">
              <a:buNone/>
            </a:pPr>
            <a:r>
              <a:rPr lang="en-GB" dirty="0"/>
              <a:t>Team A receives an odd number of items</a:t>
            </a:r>
          </a:p>
          <a:p>
            <a:pPr marL="0" indent="0">
              <a:buNone/>
            </a:pPr>
            <a:r>
              <a:rPr lang="en-GB" dirty="0"/>
              <a:t>Team B receives an even number of items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How many ways can the items be divided like this?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			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8322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D3ED24-B389-EC06-C66D-626BCEAB9B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971B009-F2B2-6CE6-EA84-5695057AF00E}"/>
              </a:ext>
            </a:extLst>
          </p:cNvPr>
          <p:cNvSpPr txBox="1">
            <a:spLocks/>
          </p:cNvSpPr>
          <p:nvPr/>
        </p:nvSpPr>
        <p:spPr>
          <a:xfrm>
            <a:off x="762000" y="37245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latin typeface="Aptos" panose="020B0004020202020204" pitchFamily="34" charset="0"/>
                <a:cs typeface="Calibri"/>
              </a:rPr>
              <a:t>Problem 30</a:t>
            </a:r>
            <a:endParaRPr lang="en-US" b="1" dirty="0"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5C45AB9-30A9-E153-148B-551413849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192" y="1429732"/>
            <a:ext cx="10515600" cy="684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Leo thinks of a positive number. </a:t>
            </a:r>
          </a:p>
          <a:p>
            <a:pPr marL="0" indent="0">
              <a:buNone/>
            </a:pPr>
            <a:r>
              <a:rPr lang="en-GB" dirty="0"/>
              <a:t>He divides 21 by this number and ends up with one less than double his original number. </a:t>
            </a:r>
          </a:p>
          <a:p>
            <a:pPr marL="0" indent="0">
              <a:buNone/>
            </a:pPr>
            <a:r>
              <a:rPr lang="en-GB" dirty="0"/>
              <a:t>What was the number he first thought of?</a:t>
            </a:r>
          </a:p>
        </p:txBody>
      </p:sp>
    </p:spTree>
    <p:extLst>
      <p:ext uri="{BB962C8B-B14F-4D97-AF65-F5344CB8AC3E}">
        <p14:creationId xmlns:p14="http://schemas.microsoft.com/office/powerpoint/2010/main" val="3007713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A6FE35-F6E1-7326-54F2-6B637F7679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CAF5E8-F8B9-8DAF-DC4F-87FC9B568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192" y="1444721"/>
            <a:ext cx="10515600" cy="467748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is the length of the side marked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/>
              <a:t>?</a:t>
            </a:r>
          </a:p>
        </p:txBody>
      </p:sp>
      <p:sp>
        <p:nvSpPr>
          <p:cNvPr id="5" name="Google Shape;1147;p91">
            <a:extLst>
              <a:ext uri="{FF2B5EF4-FFF2-40B4-BE49-F238E27FC236}">
                <a16:creationId xmlns:a16="http://schemas.microsoft.com/office/drawing/2014/main" id="{EE2E18E8-B98A-2FD4-9E7A-F94D68F41932}"/>
              </a:ext>
            </a:extLst>
          </p:cNvPr>
          <p:cNvSpPr/>
          <p:nvPr/>
        </p:nvSpPr>
        <p:spPr>
          <a:xfrm>
            <a:off x="5224704" y="3302875"/>
            <a:ext cx="1779300" cy="8166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" name="Google Shape;1148;p91">
            <a:extLst>
              <a:ext uri="{FF2B5EF4-FFF2-40B4-BE49-F238E27FC236}">
                <a16:creationId xmlns:a16="http://schemas.microsoft.com/office/drawing/2014/main" id="{DAE70244-6494-78F2-8C3E-712367FB4D63}"/>
              </a:ext>
            </a:extLst>
          </p:cNvPr>
          <p:cNvSpPr/>
          <p:nvPr/>
        </p:nvSpPr>
        <p:spPr>
          <a:xfrm>
            <a:off x="4250504" y="4119475"/>
            <a:ext cx="2753400" cy="14034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cxnSp>
        <p:nvCxnSpPr>
          <p:cNvPr id="11" name="Google Shape;1150;p91">
            <a:extLst>
              <a:ext uri="{FF2B5EF4-FFF2-40B4-BE49-F238E27FC236}">
                <a16:creationId xmlns:a16="http://schemas.microsoft.com/office/drawing/2014/main" id="{44E362F5-970B-2DA4-EF70-DA2CDFE27824}"/>
              </a:ext>
            </a:extLst>
          </p:cNvPr>
          <p:cNvCxnSpPr/>
          <p:nvPr/>
        </p:nvCxnSpPr>
        <p:spPr>
          <a:xfrm>
            <a:off x="4261254" y="4049475"/>
            <a:ext cx="948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12" name="Google Shape;1151;p91">
            <a:extLst>
              <a:ext uri="{FF2B5EF4-FFF2-40B4-BE49-F238E27FC236}">
                <a16:creationId xmlns:a16="http://schemas.microsoft.com/office/drawing/2014/main" id="{735E399E-93AE-2BE2-7D6D-754F3667211E}"/>
              </a:ext>
            </a:extLst>
          </p:cNvPr>
          <p:cNvSpPr txBox="1"/>
          <p:nvPr/>
        </p:nvSpPr>
        <p:spPr>
          <a:xfrm>
            <a:off x="4590054" y="3683340"/>
            <a:ext cx="290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2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 sz="2200" dirty="0"/>
          </a:p>
        </p:txBody>
      </p:sp>
      <p:cxnSp>
        <p:nvCxnSpPr>
          <p:cNvPr id="13" name="Google Shape;1152;p91">
            <a:extLst>
              <a:ext uri="{FF2B5EF4-FFF2-40B4-BE49-F238E27FC236}">
                <a16:creationId xmlns:a16="http://schemas.microsoft.com/office/drawing/2014/main" id="{21E927DF-BB57-FFCD-1D45-B86786BDA651}"/>
              </a:ext>
            </a:extLst>
          </p:cNvPr>
          <p:cNvCxnSpPr/>
          <p:nvPr/>
        </p:nvCxnSpPr>
        <p:spPr>
          <a:xfrm>
            <a:off x="5224704" y="3222900"/>
            <a:ext cx="17949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4" name="Google Shape;1153;p91">
            <a:extLst>
              <a:ext uri="{FF2B5EF4-FFF2-40B4-BE49-F238E27FC236}">
                <a16:creationId xmlns:a16="http://schemas.microsoft.com/office/drawing/2014/main" id="{6858E1B8-C15D-5C93-DE1C-3634C2FB040F}"/>
              </a:ext>
            </a:extLst>
          </p:cNvPr>
          <p:cNvCxnSpPr/>
          <p:nvPr/>
        </p:nvCxnSpPr>
        <p:spPr>
          <a:xfrm flipH="1">
            <a:off x="7197416" y="3302875"/>
            <a:ext cx="0" cy="2230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15" name="Google Shape;1154;p91">
            <a:extLst>
              <a:ext uri="{FF2B5EF4-FFF2-40B4-BE49-F238E27FC236}">
                <a16:creationId xmlns:a16="http://schemas.microsoft.com/office/drawing/2014/main" id="{F956B421-6C41-BDBB-78EC-267B03511660}"/>
              </a:ext>
            </a:extLst>
          </p:cNvPr>
          <p:cNvSpPr txBox="1"/>
          <p:nvPr/>
        </p:nvSpPr>
        <p:spPr>
          <a:xfrm>
            <a:off x="5658966" y="2846871"/>
            <a:ext cx="1049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2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 </a:t>
            </a:r>
            <a:r>
              <a:rPr lang="en-GB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+ 2</a:t>
            </a:r>
            <a:endParaRPr sz="2200" dirty="0"/>
          </a:p>
        </p:txBody>
      </p:sp>
      <p:sp>
        <p:nvSpPr>
          <p:cNvPr id="16" name="Google Shape;1155;p91">
            <a:extLst>
              <a:ext uri="{FF2B5EF4-FFF2-40B4-BE49-F238E27FC236}">
                <a16:creationId xmlns:a16="http://schemas.microsoft.com/office/drawing/2014/main" id="{750F33B8-2A37-A412-677F-4771F723F7DD}"/>
              </a:ext>
            </a:extLst>
          </p:cNvPr>
          <p:cNvSpPr txBox="1"/>
          <p:nvPr/>
        </p:nvSpPr>
        <p:spPr>
          <a:xfrm>
            <a:off x="7197416" y="4117339"/>
            <a:ext cx="1049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2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 </a:t>
            </a:r>
            <a:r>
              <a:rPr lang="en-GB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+ 6</a:t>
            </a:r>
            <a:endParaRPr sz="2200" dirty="0"/>
          </a:p>
        </p:txBody>
      </p:sp>
      <p:sp>
        <p:nvSpPr>
          <p:cNvPr id="17" name="Google Shape;1156;p91">
            <a:extLst>
              <a:ext uri="{FF2B5EF4-FFF2-40B4-BE49-F238E27FC236}">
                <a16:creationId xmlns:a16="http://schemas.microsoft.com/office/drawing/2014/main" id="{A8CC603A-A28D-7839-7B21-226677F1FC9E}"/>
              </a:ext>
            </a:extLst>
          </p:cNvPr>
          <p:cNvSpPr txBox="1"/>
          <p:nvPr/>
        </p:nvSpPr>
        <p:spPr>
          <a:xfrm>
            <a:off x="5260304" y="4651836"/>
            <a:ext cx="1049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r>
              <a:rPr lang="en-GB" sz="22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 </a:t>
            </a:r>
            <a:r>
              <a:rPr lang="en-GB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+ 40</a:t>
            </a:r>
            <a:endParaRPr sz="2200"/>
          </a:p>
        </p:txBody>
      </p:sp>
      <p:sp>
        <p:nvSpPr>
          <p:cNvPr id="18" name="Google Shape;1157;p91">
            <a:extLst>
              <a:ext uri="{FF2B5EF4-FFF2-40B4-BE49-F238E27FC236}">
                <a16:creationId xmlns:a16="http://schemas.microsoft.com/office/drawing/2014/main" id="{D3576049-CBE8-52F3-2E4C-CC9B5A3CE5F3}"/>
              </a:ext>
            </a:extLst>
          </p:cNvPr>
          <p:cNvSpPr txBox="1"/>
          <p:nvPr/>
        </p:nvSpPr>
        <p:spPr>
          <a:xfrm>
            <a:off x="5747454" y="3520048"/>
            <a:ext cx="1049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2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GB" sz="2200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GB" sz="22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000">
                <a:solidFill>
                  <a:srgbClr val="222222"/>
                </a:solidFill>
                <a:latin typeface="Times"/>
                <a:ea typeface="Times"/>
                <a:cs typeface="Times"/>
                <a:sym typeface="Times"/>
              </a:rPr>
              <a:t>−</a:t>
            </a:r>
            <a:r>
              <a:rPr lang="en-GB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4</a:t>
            </a:r>
            <a:endParaRPr sz="220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953491B-CB33-3451-C77D-A0438AE1BB40}"/>
              </a:ext>
            </a:extLst>
          </p:cNvPr>
          <p:cNvSpPr txBox="1">
            <a:spLocks/>
          </p:cNvSpPr>
          <p:nvPr/>
        </p:nvSpPr>
        <p:spPr>
          <a:xfrm>
            <a:off x="762000" y="37245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latin typeface="Aptos" panose="020B0004020202020204" pitchFamily="34" charset="0"/>
                <a:cs typeface="Calibri"/>
              </a:rPr>
              <a:t>Problem 4</a:t>
            </a:r>
            <a:endParaRPr lang="en-US" b="1" dirty="0"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304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FAC0A2-7C18-3572-AF1C-8E8EB46B59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5F1397-8337-2D9B-DF48-86181BE17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192" y="1444721"/>
            <a:ext cx="10515600" cy="467748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shape is made from a rectangle and an equilateral triangle.</a:t>
            </a:r>
          </a:p>
          <a:p>
            <a:pPr marL="0" indent="0">
              <a:buNone/>
            </a:pPr>
            <a:r>
              <a:rPr lang="en-US" dirty="0"/>
              <a:t>What is length </a:t>
            </a:r>
            <a:r>
              <a:rPr lang="en-US" i="1" dirty="0"/>
              <a:t>a</a:t>
            </a:r>
            <a:r>
              <a:rPr lang="en-US" dirty="0"/>
              <a:t>?  </a:t>
            </a:r>
          </a:p>
        </p:txBody>
      </p:sp>
      <p:cxnSp>
        <p:nvCxnSpPr>
          <p:cNvPr id="11" name="Google Shape;1150;p91">
            <a:extLst>
              <a:ext uri="{FF2B5EF4-FFF2-40B4-BE49-F238E27FC236}">
                <a16:creationId xmlns:a16="http://schemas.microsoft.com/office/drawing/2014/main" id="{18DC1BD1-3A1D-BC6E-3EEA-0B40816CC3AB}"/>
              </a:ext>
            </a:extLst>
          </p:cNvPr>
          <p:cNvCxnSpPr>
            <a:cxnSpLocks/>
          </p:cNvCxnSpPr>
          <p:nvPr/>
        </p:nvCxnSpPr>
        <p:spPr>
          <a:xfrm>
            <a:off x="6096000" y="3975364"/>
            <a:ext cx="1667981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12" name="Google Shape;1151;p91">
            <a:extLst>
              <a:ext uri="{FF2B5EF4-FFF2-40B4-BE49-F238E27FC236}">
                <a16:creationId xmlns:a16="http://schemas.microsoft.com/office/drawing/2014/main" id="{DC6C6023-E3DD-6A45-2C69-CABE4B1DD539}"/>
              </a:ext>
            </a:extLst>
          </p:cNvPr>
          <p:cNvSpPr txBox="1"/>
          <p:nvPr/>
        </p:nvSpPr>
        <p:spPr>
          <a:xfrm>
            <a:off x="6759441" y="3614113"/>
            <a:ext cx="290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2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 sz="2200" dirty="0"/>
          </a:p>
        </p:txBody>
      </p:sp>
      <p:cxnSp>
        <p:nvCxnSpPr>
          <p:cNvPr id="13" name="Google Shape;1152;p91">
            <a:extLst>
              <a:ext uri="{FF2B5EF4-FFF2-40B4-BE49-F238E27FC236}">
                <a16:creationId xmlns:a16="http://schemas.microsoft.com/office/drawing/2014/main" id="{9D3B5949-EE32-059A-47B5-6733EE8BB87D}"/>
              </a:ext>
            </a:extLst>
          </p:cNvPr>
          <p:cNvCxnSpPr>
            <a:cxnSpLocks/>
          </p:cNvCxnSpPr>
          <p:nvPr/>
        </p:nvCxnSpPr>
        <p:spPr>
          <a:xfrm flipV="1">
            <a:off x="4206415" y="2514600"/>
            <a:ext cx="945528" cy="1584091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15" name="Google Shape;1154;p91">
            <a:extLst>
              <a:ext uri="{FF2B5EF4-FFF2-40B4-BE49-F238E27FC236}">
                <a16:creationId xmlns:a16="http://schemas.microsoft.com/office/drawing/2014/main" id="{B352890C-B6E1-0BA4-0742-CD32F97DC594}"/>
              </a:ext>
            </a:extLst>
          </p:cNvPr>
          <p:cNvSpPr txBox="1"/>
          <p:nvPr/>
        </p:nvSpPr>
        <p:spPr>
          <a:xfrm>
            <a:off x="3760545" y="2900648"/>
            <a:ext cx="1049400" cy="517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2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 </a:t>
            </a:r>
            <a:r>
              <a:rPr lang="en-GB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+ 1</a:t>
            </a:r>
            <a:endParaRPr sz="22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52332BA-A9D7-B4E1-F5F4-ECD0DA0ABF17}"/>
              </a:ext>
            </a:extLst>
          </p:cNvPr>
          <p:cNvSpPr txBox="1">
            <a:spLocks/>
          </p:cNvSpPr>
          <p:nvPr/>
        </p:nvSpPr>
        <p:spPr>
          <a:xfrm>
            <a:off x="762000" y="37245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latin typeface="Aptos" panose="020B0004020202020204" pitchFamily="34" charset="0"/>
                <a:cs typeface="Calibri"/>
              </a:rPr>
              <a:t>Problem 4.1</a:t>
            </a:r>
            <a:endParaRPr lang="en-US" b="1" dirty="0"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4FC9201-DEE1-0764-3C0A-F2CC4E52074F}"/>
              </a:ext>
            </a:extLst>
          </p:cNvPr>
          <p:cNvGrpSpPr/>
          <p:nvPr/>
        </p:nvGrpSpPr>
        <p:grpSpPr>
          <a:xfrm>
            <a:off x="4387735" y="2669755"/>
            <a:ext cx="3376246" cy="2873101"/>
            <a:chOff x="1617785" y="2707084"/>
            <a:chExt cx="3376246" cy="2873101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BA973AD-A3F8-E799-D99E-C9C672CF8386}"/>
                </a:ext>
              </a:extLst>
            </p:cNvPr>
            <p:cNvSpPr/>
            <p:nvPr/>
          </p:nvSpPr>
          <p:spPr>
            <a:xfrm>
              <a:off x="1617785" y="4136020"/>
              <a:ext cx="3376246" cy="144416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riangle 3">
              <a:extLst>
                <a:ext uri="{FF2B5EF4-FFF2-40B4-BE49-F238E27FC236}">
                  <a16:creationId xmlns:a16="http://schemas.microsoft.com/office/drawing/2014/main" id="{BAB15A74-FF6A-9F2D-C788-6F5993EB9A8D}"/>
                </a:ext>
              </a:extLst>
            </p:cNvPr>
            <p:cNvSpPr/>
            <p:nvPr/>
          </p:nvSpPr>
          <p:spPr>
            <a:xfrm>
              <a:off x="1617785" y="2707084"/>
              <a:ext cx="1657566" cy="1428936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2" name="Google Shape;1153;p91">
            <a:extLst>
              <a:ext uri="{FF2B5EF4-FFF2-40B4-BE49-F238E27FC236}">
                <a16:creationId xmlns:a16="http://schemas.microsoft.com/office/drawing/2014/main" id="{7880F55B-117D-2CF2-C5DD-87A9C62C3662}"/>
              </a:ext>
            </a:extLst>
          </p:cNvPr>
          <p:cNvCxnSpPr>
            <a:cxnSpLocks/>
          </p:cNvCxnSpPr>
          <p:nvPr/>
        </p:nvCxnSpPr>
        <p:spPr>
          <a:xfrm>
            <a:off x="4410014" y="5759783"/>
            <a:ext cx="3353967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23" name="Google Shape;1155;p91">
            <a:extLst>
              <a:ext uri="{FF2B5EF4-FFF2-40B4-BE49-F238E27FC236}">
                <a16:creationId xmlns:a16="http://schemas.microsoft.com/office/drawing/2014/main" id="{DADD530A-0B97-D2F9-0874-6CAD3342C8B4}"/>
              </a:ext>
            </a:extLst>
          </p:cNvPr>
          <p:cNvSpPr txBox="1"/>
          <p:nvPr/>
        </p:nvSpPr>
        <p:spPr>
          <a:xfrm>
            <a:off x="5562297" y="5863827"/>
            <a:ext cx="1049400" cy="517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200" i="1" dirty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x </a:t>
            </a:r>
            <a:r>
              <a:rPr lang="en-GB" sz="2200" dirty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+ 12</a:t>
            </a:r>
            <a:endParaRPr sz="2200" dirty="0"/>
          </a:p>
        </p:txBody>
      </p:sp>
    </p:spTree>
    <p:extLst>
      <p:ext uri="{BB962C8B-B14F-4D97-AF65-F5344CB8AC3E}">
        <p14:creationId xmlns:p14="http://schemas.microsoft.com/office/powerpoint/2010/main" val="886296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BD8348-692D-9523-B198-E73B28EE5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97198C-2DAA-74F7-2287-530C461C7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192" y="1429731"/>
            <a:ext cx="10515600" cy="467748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is the length of the side marked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/>
              <a:t>?</a:t>
            </a:r>
          </a:p>
        </p:txBody>
      </p:sp>
      <p:sp>
        <p:nvSpPr>
          <p:cNvPr id="5" name="Google Shape;1147;p91">
            <a:extLst>
              <a:ext uri="{FF2B5EF4-FFF2-40B4-BE49-F238E27FC236}">
                <a16:creationId xmlns:a16="http://schemas.microsoft.com/office/drawing/2014/main" id="{1693A703-C030-0D0A-73B1-41714E371747}"/>
              </a:ext>
            </a:extLst>
          </p:cNvPr>
          <p:cNvSpPr/>
          <p:nvPr/>
        </p:nvSpPr>
        <p:spPr>
          <a:xfrm>
            <a:off x="4413543" y="3214385"/>
            <a:ext cx="1779300" cy="8166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" name="Google Shape;1148;p91">
            <a:extLst>
              <a:ext uri="{FF2B5EF4-FFF2-40B4-BE49-F238E27FC236}">
                <a16:creationId xmlns:a16="http://schemas.microsoft.com/office/drawing/2014/main" id="{428DEEA5-7831-5ACE-B18A-155174F70CA3}"/>
              </a:ext>
            </a:extLst>
          </p:cNvPr>
          <p:cNvSpPr/>
          <p:nvPr/>
        </p:nvSpPr>
        <p:spPr>
          <a:xfrm>
            <a:off x="3439343" y="4030985"/>
            <a:ext cx="2753400" cy="14034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" name="Google Shape;1149;p91">
            <a:extLst>
              <a:ext uri="{FF2B5EF4-FFF2-40B4-BE49-F238E27FC236}">
                <a16:creationId xmlns:a16="http://schemas.microsoft.com/office/drawing/2014/main" id="{86039AEA-611D-47D2-5F72-B6B7E95745DE}"/>
              </a:ext>
            </a:extLst>
          </p:cNvPr>
          <p:cNvSpPr/>
          <p:nvPr/>
        </p:nvSpPr>
        <p:spPr>
          <a:xfrm rot="-5400000">
            <a:off x="6288482" y="3118695"/>
            <a:ext cx="2220000" cy="2411379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cxnSp>
        <p:nvCxnSpPr>
          <p:cNvPr id="11" name="Google Shape;1150;p91">
            <a:extLst>
              <a:ext uri="{FF2B5EF4-FFF2-40B4-BE49-F238E27FC236}">
                <a16:creationId xmlns:a16="http://schemas.microsoft.com/office/drawing/2014/main" id="{C064614A-CA56-1287-84B3-EE965ECE01FF}"/>
              </a:ext>
            </a:extLst>
          </p:cNvPr>
          <p:cNvCxnSpPr/>
          <p:nvPr/>
        </p:nvCxnSpPr>
        <p:spPr>
          <a:xfrm>
            <a:off x="3450093" y="3960985"/>
            <a:ext cx="948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12" name="Google Shape;1151;p91">
            <a:extLst>
              <a:ext uri="{FF2B5EF4-FFF2-40B4-BE49-F238E27FC236}">
                <a16:creationId xmlns:a16="http://schemas.microsoft.com/office/drawing/2014/main" id="{B232D2FE-AF14-51DE-D4BF-BBB38AEAECAE}"/>
              </a:ext>
            </a:extLst>
          </p:cNvPr>
          <p:cNvSpPr txBox="1"/>
          <p:nvPr/>
        </p:nvSpPr>
        <p:spPr>
          <a:xfrm>
            <a:off x="3778893" y="3550606"/>
            <a:ext cx="290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2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 sz="2200" dirty="0"/>
          </a:p>
        </p:txBody>
      </p:sp>
      <p:cxnSp>
        <p:nvCxnSpPr>
          <p:cNvPr id="13" name="Google Shape;1152;p91">
            <a:extLst>
              <a:ext uri="{FF2B5EF4-FFF2-40B4-BE49-F238E27FC236}">
                <a16:creationId xmlns:a16="http://schemas.microsoft.com/office/drawing/2014/main" id="{920B3723-1E44-6EB1-3B75-C27CD6AD85F3}"/>
              </a:ext>
            </a:extLst>
          </p:cNvPr>
          <p:cNvCxnSpPr/>
          <p:nvPr/>
        </p:nvCxnSpPr>
        <p:spPr>
          <a:xfrm>
            <a:off x="4413543" y="3134410"/>
            <a:ext cx="17949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4" name="Google Shape;1153;p91">
            <a:extLst>
              <a:ext uri="{FF2B5EF4-FFF2-40B4-BE49-F238E27FC236}">
                <a16:creationId xmlns:a16="http://schemas.microsoft.com/office/drawing/2014/main" id="{B41E92D0-C222-739C-CC63-CD9469F6ECA4}"/>
              </a:ext>
            </a:extLst>
          </p:cNvPr>
          <p:cNvCxnSpPr>
            <a:cxnSpLocks/>
          </p:cNvCxnSpPr>
          <p:nvPr/>
        </p:nvCxnSpPr>
        <p:spPr>
          <a:xfrm>
            <a:off x="6254744" y="5720862"/>
            <a:ext cx="2349427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15" name="Google Shape;1154;p91">
            <a:extLst>
              <a:ext uri="{FF2B5EF4-FFF2-40B4-BE49-F238E27FC236}">
                <a16:creationId xmlns:a16="http://schemas.microsoft.com/office/drawing/2014/main" id="{ECCAF263-1A35-6A2D-37F4-AD017A452655}"/>
              </a:ext>
            </a:extLst>
          </p:cNvPr>
          <p:cNvSpPr txBox="1"/>
          <p:nvPr/>
        </p:nvSpPr>
        <p:spPr>
          <a:xfrm>
            <a:off x="4936293" y="2728885"/>
            <a:ext cx="1049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2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 </a:t>
            </a:r>
            <a:r>
              <a:rPr lang="en-GB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+ 2</a:t>
            </a:r>
            <a:endParaRPr sz="2200"/>
          </a:p>
        </p:txBody>
      </p:sp>
      <p:sp>
        <p:nvSpPr>
          <p:cNvPr id="17" name="Google Shape;1156;p91">
            <a:extLst>
              <a:ext uri="{FF2B5EF4-FFF2-40B4-BE49-F238E27FC236}">
                <a16:creationId xmlns:a16="http://schemas.microsoft.com/office/drawing/2014/main" id="{B02F3C35-4804-271E-A65F-289CA9F7C4DD}"/>
              </a:ext>
            </a:extLst>
          </p:cNvPr>
          <p:cNvSpPr txBox="1"/>
          <p:nvPr/>
        </p:nvSpPr>
        <p:spPr>
          <a:xfrm>
            <a:off x="3924093" y="4562330"/>
            <a:ext cx="1950699" cy="517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2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GB" sz="2200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GB" sz="22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</a:t>
            </a:r>
            <a:r>
              <a:rPr lang="en-GB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r>
            <a:r>
              <a:rPr lang="en-GB" sz="22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 </a:t>
            </a:r>
            <a:r>
              <a:rPr lang="en-GB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+ 20</a:t>
            </a:r>
            <a:endParaRPr sz="2200" dirty="0"/>
          </a:p>
        </p:txBody>
      </p:sp>
      <p:sp>
        <p:nvSpPr>
          <p:cNvPr id="18" name="Google Shape;1157;p91">
            <a:extLst>
              <a:ext uri="{FF2B5EF4-FFF2-40B4-BE49-F238E27FC236}">
                <a16:creationId xmlns:a16="http://schemas.microsoft.com/office/drawing/2014/main" id="{CF33A693-60EC-7C10-78D4-E78011503F7E}"/>
              </a:ext>
            </a:extLst>
          </p:cNvPr>
          <p:cNvSpPr txBox="1"/>
          <p:nvPr/>
        </p:nvSpPr>
        <p:spPr>
          <a:xfrm>
            <a:off x="4936293" y="3431558"/>
            <a:ext cx="1049400" cy="517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2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 </a:t>
            </a:r>
            <a:r>
              <a:rPr lang="en-GB" sz="2000" i="1" dirty="0">
                <a:solidFill>
                  <a:srgbClr val="222222"/>
                </a:solidFill>
                <a:latin typeface="Times"/>
                <a:ea typeface="Times New Roman"/>
                <a:cs typeface="Times"/>
                <a:sym typeface="Times"/>
              </a:rPr>
              <a:t>+</a:t>
            </a:r>
            <a:r>
              <a:rPr lang="en-GB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</a:t>
            </a:r>
            <a:endParaRPr sz="2200" dirty="0"/>
          </a:p>
        </p:txBody>
      </p:sp>
      <p:sp>
        <p:nvSpPr>
          <p:cNvPr id="19" name="Google Shape;1158;p91">
            <a:extLst>
              <a:ext uri="{FF2B5EF4-FFF2-40B4-BE49-F238E27FC236}">
                <a16:creationId xmlns:a16="http://schemas.microsoft.com/office/drawing/2014/main" id="{1311FCE3-E11E-E93B-C1BE-F6CA8EA468F6}"/>
              </a:ext>
            </a:extLst>
          </p:cNvPr>
          <p:cNvSpPr txBox="1"/>
          <p:nvPr/>
        </p:nvSpPr>
        <p:spPr>
          <a:xfrm>
            <a:off x="6254744" y="4097010"/>
            <a:ext cx="2349427" cy="517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en-GB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GB" sz="22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GB" sz="2200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GB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+ 8</a:t>
            </a:r>
            <a:r>
              <a:rPr lang="en-GB" sz="22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GB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- 24 </a:t>
            </a:r>
            <a:endParaRPr sz="22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BBBEEBC-2906-F32E-CCB9-690FF4B38F97}"/>
              </a:ext>
            </a:extLst>
          </p:cNvPr>
          <p:cNvSpPr txBox="1">
            <a:spLocks/>
          </p:cNvSpPr>
          <p:nvPr/>
        </p:nvSpPr>
        <p:spPr>
          <a:xfrm>
            <a:off x="762000" y="37245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latin typeface="Aptos" panose="020B0004020202020204" pitchFamily="34" charset="0"/>
                <a:cs typeface="Calibri"/>
              </a:rPr>
              <a:t>Problem 4.2</a:t>
            </a:r>
            <a:endParaRPr lang="en-US" b="1" dirty="0"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Google Shape;1155;p91">
            <a:extLst>
              <a:ext uri="{FF2B5EF4-FFF2-40B4-BE49-F238E27FC236}">
                <a16:creationId xmlns:a16="http://schemas.microsoft.com/office/drawing/2014/main" id="{B59DF545-2939-251C-7158-A4346FBBDCC6}"/>
              </a:ext>
            </a:extLst>
          </p:cNvPr>
          <p:cNvSpPr txBox="1"/>
          <p:nvPr/>
        </p:nvSpPr>
        <p:spPr>
          <a:xfrm>
            <a:off x="6873782" y="5720862"/>
            <a:ext cx="1049400" cy="517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GB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GB" sz="22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 </a:t>
            </a:r>
            <a:r>
              <a:rPr lang="en-GB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- 4</a:t>
            </a:r>
            <a:endParaRPr sz="2200" dirty="0"/>
          </a:p>
        </p:txBody>
      </p:sp>
    </p:spTree>
    <p:extLst>
      <p:ext uri="{BB962C8B-B14F-4D97-AF65-F5344CB8AC3E}">
        <p14:creationId xmlns:p14="http://schemas.microsoft.com/office/powerpoint/2010/main" val="3903797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8C1DED-8D8E-82DC-3CE7-5ABB7FF0B3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8840F9E2-F901-EB34-D429-65B602DCA2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74192" y="1429730"/>
                <a:ext cx="10515600" cy="467748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Explain whether each of these expressions will be positive or negative.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a) </a:t>
                </a:r>
                <a14:m>
                  <m:oMath xmlns:m="http://schemas.openxmlformats.org/officeDocument/2006/math">
                    <m:r>
                      <a:rPr lang="en-GB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(−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GB" b="0" i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			b) 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(−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GB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			c)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 panose="02040503050406030204" pitchFamily="18" charset="0"/>
                      </a:rPr>
                      <m:t>   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(7)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8840F9E2-F901-EB34-D429-65B602DCA2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4192" y="1429730"/>
                <a:ext cx="10515600" cy="4677485"/>
              </a:xfrm>
              <a:blipFill>
                <a:blip r:embed="rId3"/>
                <a:stretch>
                  <a:fillRect l="-1206" t="-2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1">
            <a:extLst>
              <a:ext uri="{FF2B5EF4-FFF2-40B4-BE49-F238E27FC236}">
                <a16:creationId xmlns:a16="http://schemas.microsoft.com/office/drawing/2014/main" id="{3B171664-FFF6-D169-E870-74B5EAAD7849}"/>
              </a:ext>
            </a:extLst>
          </p:cNvPr>
          <p:cNvSpPr txBox="1">
            <a:spLocks/>
          </p:cNvSpPr>
          <p:nvPr/>
        </p:nvSpPr>
        <p:spPr>
          <a:xfrm>
            <a:off x="762000" y="37245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latin typeface="Aptos" panose="020B0004020202020204" pitchFamily="34" charset="0"/>
                <a:cs typeface="Calibri"/>
              </a:rPr>
              <a:t>Problem 5</a:t>
            </a:r>
            <a:endParaRPr lang="en-US" b="1" dirty="0"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126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D9E72E-2492-27B5-E510-CA5B57F923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32BDEDE8-26DB-80A9-2A4B-1FC483AC50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74192" y="1429730"/>
                <a:ext cx="10515600" cy="467748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Explain whether each of these expressions will be positive or negative.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a) </a:t>
                </a:r>
                <a14:m>
                  <m:oMath xmlns:m="http://schemas.openxmlformats.org/officeDocument/2006/math">
                    <m:r>
                      <a:rPr lang="en-GB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(−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			b) 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			c)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 panose="02040503050406030204" pitchFamily="18" charset="0"/>
                      </a:rPr>
                      <m:t>   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32BDEDE8-26DB-80A9-2A4B-1FC483AC50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4192" y="1429730"/>
                <a:ext cx="10515600" cy="4677485"/>
              </a:xfrm>
              <a:blipFill>
                <a:blip r:embed="rId3"/>
                <a:stretch>
                  <a:fillRect l="-1206" t="-2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1">
            <a:extLst>
              <a:ext uri="{FF2B5EF4-FFF2-40B4-BE49-F238E27FC236}">
                <a16:creationId xmlns:a16="http://schemas.microsoft.com/office/drawing/2014/main" id="{BA982D84-3717-DCFF-FBD3-5BBDE5AC2BCF}"/>
              </a:ext>
            </a:extLst>
          </p:cNvPr>
          <p:cNvSpPr txBox="1">
            <a:spLocks/>
          </p:cNvSpPr>
          <p:nvPr/>
        </p:nvSpPr>
        <p:spPr>
          <a:xfrm>
            <a:off x="762000" y="37245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latin typeface="Aptos" panose="020B0004020202020204" pitchFamily="34" charset="0"/>
                <a:cs typeface="Calibri"/>
              </a:rPr>
              <a:t>Problem 5.1</a:t>
            </a:r>
            <a:endParaRPr lang="en-US" b="1" dirty="0"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043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ysClr val="window" lastClr="FFFFFF"/>
      </a:lt1>
      <a:dk2>
        <a:srgbClr val="0E2841"/>
      </a:dk2>
      <a:lt2>
        <a:srgbClr val="E8E8E8"/>
      </a:lt2>
      <a:accent1>
        <a:srgbClr val="3FE6A0"/>
      </a:accent1>
      <a:accent2>
        <a:srgbClr val="FF00FF"/>
      </a:accent2>
      <a:accent3>
        <a:srgbClr val="FFFF01"/>
      </a:accent3>
      <a:accent4>
        <a:srgbClr val="7030A0"/>
      </a:accent4>
      <a:accent5>
        <a:srgbClr val="A02B93"/>
      </a:accent5>
      <a:accent6>
        <a:srgbClr val="FB9815"/>
      </a:accent6>
      <a:hlink>
        <a:srgbClr val="467886"/>
      </a:hlink>
      <a:folHlink>
        <a:srgbClr val="96607D"/>
      </a:folHlink>
    </a:clrScheme>
    <a:fontScheme name="Custom 2">
      <a:majorFont>
        <a:latin typeface="Avenir Next LT Pro Demi"/>
        <a:ea typeface=""/>
        <a:cs typeface=""/>
      </a:majorFont>
      <a:minorFont>
        <a:latin typeface="Avenir Next LT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9B1AC6D8BBF343A43E5BE37886FF87" ma:contentTypeVersion="19" ma:contentTypeDescription="Create a new document." ma:contentTypeScope="" ma:versionID="f2cdbe51df357124cbbffcf80edef280">
  <xsd:schema xmlns:xsd="http://www.w3.org/2001/XMLSchema" xmlns:xs="http://www.w3.org/2001/XMLSchema" xmlns:p="http://schemas.microsoft.com/office/2006/metadata/properties" xmlns:ns2="89b68489-b857-4578-bdaa-e7f89dce6618" xmlns:ns3="5c610d64-0fda-4670-9c7c-40042ce58d85" targetNamespace="http://schemas.microsoft.com/office/2006/metadata/properties" ma:root="true" ma:fieldsID="034cba00d3b0ad161232760cc1a45c65" ns2:_="" ns3:_="">
    <xsd:import namespace="89b68489-b857-4578-bdaa-e7f89dce6618"/>
    <xsd:import namespace="5c610d64-0fda-4670-9c7c-40042ce58d8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b68489-b857-4578-bdaa-e7f89dce66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c604a07-90fb-4ba4-b9e5-af41855580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610d64-0fda-4670-9c7c-40042ce58d85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495bceb-5654-4229-bdb0-663dab03370f}" ma:internalName="TaxCatchAll" ma:showField="CatchAllData" ma:web="5c610d64-0fda-4670-9c7c-40042ce58d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c610d64-0fda-4670-9c7c-40042ce58d85" xsi:nil="true"/>
    <lcf76f155ced4ddcb4097134ff3c332f xmlns="89b68489-b857-4578-bdaa-e7f89dce661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71E4E45-B252-4CC0-85A5-DA61DD2A75F9}"/>
</file>

<file path=customXml/itemProps2.xml><?xml version="1.0" encoding="utf-8"?>
<ds:datastoreItem xmlns:ds="http://schemas.openxmlformats.org/officeDocument/2006/customXml" ds:itemID="{985C2D16-028B-4FD2-BE98-5C0548E542B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DF5FBB-3F6F-4B99-A3D2-D7559079640E}">
  <ds:schemaRefs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fe30c93d-364a-4616-ac6a-4c8e60b11928"/>
    <ds:schemaRef ds:uri="49d1a748-0151-40c6-b4f0-65d258c1297f"/>
    <ds:schemaRef ds:uri="http://purl.org/dc/terms/"/>
    <ds:schemaRef ds:uri="a72c60ef-9062-4d23-a9c0-130a885ab52d"/>
    <ds:schemaRef ds:uri="7b0be9b4-2bd7-4ba8-8ea3-0a31688fd85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14802</TotalTime>
  <Words>3487</Words>
  <Application>Microsoft Office PowerPoint</Application>
  <PresentationFormat>Widescreen</PresentationFormat>
  <Paragraphs>513</Paragraphs>
  <Slides>41</Slides>
  <Notes>41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5" baseType="lpstr">
      <vt:lpstr>Aptos</vt:lpstr>
      <vt:lpstr>Aptos Display</vt:lpstr>
      <vt:lpstr>Arial</vt:lpstr>
      <vt:lpstr>Avenir Next LT Pro</vt:lpstr>
      <vt:lpstr>Avenir Next LT Pro Demi</vt:lpstr>
      <vt:lpstr>Calibri</vt:lpstr>
      <vt:lpstr>Cambria Math</vt:lpstr>
      <vt:lpstr>Lexend</vt:lpstr>
      <vt:lpstr>Symbol</vt:lpstr>
      <vt:lpstr>Times</vt:lpstr>
      <vt:lpstr>Times New Roman</vt:lpstr>
      <vt:lpstr>Office Theme</vt:lpstr>
      <vt:lpstr>office theme</vt:lpstr>
      <vt:lpstr>Worksheet</vt:lpstr>
      <vt:lpstr>Resource Pack (KS4 Content)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Alison Hopper</dc:creator>
  <cp:lastModifiedBy>Eluned Mansell</cp:lastModifiedBy>
  <cp:revision>41</cp:revision>
  <dcterms:created xsi:type="dcterms:W3CDTF">2026-01-14T22:30:59Z</dcterms:created>
  <dcterms:modified xsi:type="dcterms:W3CDTF">2026-07-06T12:53:29Z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0x010100F19B1AC6D8BBF343A43E5BE37886FF87</vt:lpwstr>
  </property>
</Properties>
</file>