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7"/>
  </p:notesMasterIdLst>
  <p:sldIdLst>
    <p:sldId id="377" r:id="rId6"/>
    <p:sldId id="379" r:id="rId7"/>
    <p:sldId id="337" r:id="rId8"/>
    <p:sldId id="338" r:id="rId9"/>
    <p:sldId id="339" r:id="rId10"/>
    <p:sldId id="380" r:id="rId11"/>
    <p:sldId id="381" r:id="rId12"/>
    <p:sldId id="382" r:id="rId13"/>
    <p:sldId id="383" r:id="rId14"/>
    <p:sldId id="384" r:id="rId15"/>
    <p:sldId id="386" r:id="rId16"/>
    <p:sldId id="388" r:id="rId17"/>
    <p:sldId id="441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397" r:id="rId26"/>
    <p:sldId id="398" r:id="rId27"/>
    <p:sldId id="399" r:id="rId28"/>
    <p:sldId id="400" r:id="rId29"/>
    <p:sldId id="402" r:id="rId30"/>
    <p:sldId id="406" r:id="rId31"/>
    <p:sldId id="407" r:id="rId32"/>
    <p:sldId id="411" r:id="rId33"/>
    <p:sldId id="443" r:id="rId34"/>
    <p:sldId id="385" r:id="rId35"/>
    <p:sldId id="41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5135BB-D85E-075C-F095-A96DD95ED27C}" name="Rachel Smedley" initials="RS" userId="S::rachel.smedley@arkcurriculumplus.org.uk::56dcaf00-e7a1-4fc8-82c9-8c4627d90737" providerId="AD"/>
  <p188:author id="{237A9ADE-43FF-CB64-0668-DD778BC9E72D}" name="Ed Southall" initials="ES" userId="S::ed.southall@purposefulventures.org::266f6128-8348-44d2-8b56-147c580f7996" providerId="AD"/>
  <p188:author id="{4B0A39EA-76F5-73B8-C274-8CD13401DFFA}" name="Will Power" initials="WP" userId="S::Will.Power@arkcurriculumplus.org.uk::4bdebfbf-da76-4770-bcad-098987779b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uned Mansell" userId="b7e6746f-7af5-40b8-94cd-ea51b411f436" providerId="ADAL" clId="{EA36BAFC-7D66-46F0-B397-B1250B93296B}"/>
    <pc:docChg chg="delSld">
      <pc:chgData name="Eluned Mansell" userId="b7e6746f-7af5-40b8-94cd-ea51b411f436" providerId="ADAL" clId="{EA36BAFC-7D66-46F0-B397-B1250B93296B}" dt="2026-03-20T16:27:05.879" v="0" actId="47"/>
      <pc:docMkLst>
        <pc:docMk/>
      </pc:docMkLst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3445967875" sldId="378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3408673396" sldId="387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601576574" sldId="403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2230414134" sldId="404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4171856525" sldId="405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3411484168" sldId="409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2319964060" sldId="410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183187815" sldId="413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3144065152" sldId="414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1328230787" sldId="415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3765668092" sldId="416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1154988460" sldId="417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2871928959" sldId="418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3744291314" sldId="419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122466480" sldId="420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3064903897" sldId="421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2815540525" sldId="422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2514943817" sldId="423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3038541933" sldId="424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3341051271" sldId="425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553080255" sldId="426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3271017228" sldId="427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2765923692" sldId="428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524860475" sldId="429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1613461139" sldId="430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4286423658" sldId="431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1704437503" sldId="432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2342345081" sldId="433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2179521649" sldId="434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2267583492" sldId="435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3259678001" sldId="436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1475598264" sldId="437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3018844029" sldId="438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2361725271" sldId="439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4160117142" sldId="440"/>
        </pc:sldMkLst>
      </pc:sldChg>
      <pc:sldChg chg="del">
        <pc:chgData name="Eluned Mansell" userId="b7e6746f-7af5-40b8-94cd-ea51b411f436" providerId="ADAL" clId="{EA36BAFC-7D66-46F0-B397-B1250B93296B}" dt="2026-03-20T16:27:05.879" v="0" actId="47"/>
        <pc:sldMkLst>
          <pc:docMk/>
          <pc:sldMk cId="569628165" sldId="4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74F2B-B372-4E65-9C40-23571A6334F1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B4BF1-7AF9-4430-B3B5-31D482D6B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991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B4BF1-7AF9-4430-B3B5-31D482D6BEC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619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59DD1-DDE1-22CC-76DC-5F1A91071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FFAF10-1ACA-7C5D-71BF-0AA92194FD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44B39D-2215-35FE-3592-01CE1C883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0" i="0" u="none" strike="noStrike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January is Thursday, 1</a:t>
            </a:r>
            <a:r>
              <a:rPr lang="en-US" sz="1200" b="0" i="0" u="none" strike="noStrike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February is Sunday.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Y3: </a:t>
            </a:r>
            <a:r>
              <a:rPr lang="en-GB"/>
              <a:t>know the number of seconds in a minute and the number of days in each month, year and leap year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001D7-9BE8-3BE3-DBFC-4BB6F33EE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BEE08-0F16-1FD8-E4CB-3E524CA86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138A06-9FAC-D769-77FE-4562080C3D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1D85F8-549F-A89B-10B7-F32573C89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i="0" u="none" strike="noStrike" kern="1200">
                <a:solidFill>
                  <a:schemeClr val="tx1"/>
                </a:solidFill>
                <a:effectLst/>
              </a:rPr>
              <a:t>Answer: </a:t>
            </a:r>
          </a:p>
          <a:p>
            <a:pPr>
              <a:defRPr/>
            </a:pPr>
            <a:r>
              <a:rPr lang="en-US"/>
              <a:t>Least: 1:11 or 11:11 if assuming 1:11 would be 01:11</a:t>
            </a:r>
          </a:p>
          <a:p>
            <a:pPr>
              <a:defRPr/>
            </a:pPr>
            <a:r>
              <a:rPr lang="en-US" b="0" i="0" u="none" strike="noStrike" kern="1200">
                <a:solidFill>
                  <a:srgbClr val="444444"/>
                </a:solidFill>
                <a:effectLst/>
                <a:ea typeface="+mn-ea"/>
                <a:cs typeface="+mn-cs"/>
              </a:rPr>
              <a:t>Most (various) </a:t>
            </a:r>
            <a:r>
              <a:rPr lang="en-US" b="0" i="0" u="none" strike="noStrike" kern="1200" err="1">
                <a:solidFill>
                  <a:srgbClr val="444444"/>
                </a:solidFill>
                <a:effectLst/>
                <a:ea typeface="+mn-ea"/>
                <a:cs typeface="+mn-cs"/>
              </a:rPr>
              <a:t>eg</a:t>
            </a:r>
            <a:r>
              <a:rPr lang="en-US" b="0" i="0" u="none" strike="noStrike" kern="1200">
                <a:solidFill>
                  <a:srgbClr val="444444"/>
                </a:solidFill>
                <a:effectLst/>
                <a:ea typeface="+mn-ea"/>
                <a:cs typeface="+mn-cs"/>
              </a:rPr>
              <a:t> 23:38</a:t>
            </a:r>
          </a:p>
          <a:p>
            <a:endParaRPr lang="en-US" b="0" i="0" u="none" strike="noStrike" kern="1200">
              <a:solidFill>
                <a:srgbClr val="444444"/>
              </a:solidFill>
              <a:effectLst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b="1" i="0" u="none" strike="noStrike" kern="1200">
                <a:solidFill>
                  <a:schemeClr val="tx1"/>
                </a:solidFill>
                <a:effectLst/>
              </a:rPr>
              <a:t>Y4: </a:t>
            </a:r>
            <a:r>
              <a:rPr lang="en-GB"/>
              <a:t>read, write and convert time between analogue and digital 12- and 24-hour clocks</a:t>
            </a:r>
            <a:endParaRPr lang="en-US">
              <a:solidFill>
                <a:srgbClr val="444444"/>
              </a:solidFill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56238-53AC-009A-7C0D-F89CAD403B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10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F339C-749F-CA98-2B1B-368D80E20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0AB360-28BF-4D79-6712-A8A3E5827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2C78F2-89F6-C166-7F18-BF340204E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Multiple examples: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three parts different: 0.2, 0.3, 0.5 (any three values of tenths which sum to 1)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part greater than a half: 0.7, 0.1, 0.2 (any examples where one value is 0.51 or greater)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part double the value: 0.2, 0.4, 0.6, 0.15, 0.3, 0.55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decimal places: 0.35, 0.35, 0.3 (pupils should 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recognise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two parts need to have two decimal places)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two decimal places: 0.27, 0.25, 0.48 (any three values where the hundredths sum to 100)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Y4: </a:t>
            </a:r>
            <a:r>
              <a:rPr lang="en-GB"/>
              <a:t>count up and down in hundredths; recognise that hundredths arise when dividing an object by one hundred and dividing tenths by ten; recognise and write decimal equivalents of any number of tenths or hundredths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7B158-B2BA-5CC6-F051-A26558C28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08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11582-C458-D820-5765-6E36BD477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B83A3B-769E-A9F3-7CAE-3080E3EE65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9D467E-D2CB-63EE-DED4-2672525E63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u="none" strike="noStrike" kern="1200" dirty="0">
                <a:solidFill>
                  <a:schemeClr val="tx1"/>
                </a:solidFill>
                <a:effectLst/>
              </a:rPr>
              <a:t>Answer: </a:t>
            </a:r>
          </a:p>
          <a:p>
            <a:r>
              <a:rPr lang="en-US" dirty="0"/>
              <a:t>½ of £2 = £1</a:t>
            </a:r>
            <a:r>
              <a:rPr lang="en-US" b="0" i="0" u="none" strike="noStrike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dirty="0"/>
              <a:t>½ of £1 = 50 p</a:t>
            </a:r>
            <a:r>
              <a:rPr lang="en-US" b="0" i="0" u="none" strike="noStrike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dirty="0"/>
              <a:t>½ of 20 p = 10 p</a:t>
            </a:r>
            <a:r>
              <a:rPr lang="en-US" b="0" i="0" u="none" strike="noStrike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dirty="0"/>
              <a:t>½ of 10 p = 5 p</a:t>
            </a:r>
            <a:r>
              <a:rPr lang="en-US" b="0" i="0" u="none" strike="noStrike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dirty="0"/>
              <a:t>½ of 2 p = 1 p</a:t>
            </a:r>
            <a:endParaRPr lang="en-US" dirty="0">
              <a:solidFill>
                <a:srgbClr val="444444"/>
              </a:solidFill>
            </a:endParaRPr>
          </a:p>
          <a:p>
            <a:r>
              <a:rPr lang="en-US" dirty="0"/>
              <a:t>1/10 of £2 = 20 p</a:t>
            </a:r>
            <a:r>
              <a:rPr lang="en-US" b="0" i="0" u="none" strike="noStrike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dirty="0"/>
              <a:t>1/10 of £1 = 10 p</a:t>
            </a:r>
            <a:r>
              <a:rPr lang="en-US" b="0" i="0" u="none" strike="noStrike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dirty="0"/>
              <a:t>1/10 of 50 p = 5 p</a:t>
            </a:r>
            <a:r>
              <a:rPr lang="en-US" b="0" i="0" u="none" strike="noStrike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dirty="0"/>
              <a:t>1/10 of 20 p = 2 p</a:t>
            </a:r>
            <a:r>
              <a:rPr lang="en-US" b="0" i="0" u="none" strike="noStrike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dirty="0"/>
              <a:t>1/10 of 10 p = 1 p</a:t>
            </a:r>
            <a:endParaRPr lang="en-US" dirty="0">
              <a:solidFill>
                <a:srgbClr val="444444"/>
              </a:solidFill>
            </a:endParaRPr>
          </a:p>
          <a:p>
            <a:r>
              <a:rPr lang="en-US" dirty="0"/>
              <a:t>1/5 of £</a:t>
            </a:r>
            <a:r>
              <a:rPr lang="en-US" b="0" i="0" u="none" strike="noStrike" kern="1200" dirty="0">
                <a:solidFill>
                  <a:schemeClr val="tx1"/>
                </a:solidFill>
                <a:effectLst/>
              </a:rPr>
              <a:t>1</a:t>
            </a:r>
            <a:r>
              <a:rPr lang="en-US" dirty="0"/>
              <a:t> = 20 p</a:t>
            </a:r>
            <a:r>
              <a:rPr lang="en-US" b="0" i="0" u="none" strike="noStrike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dirty="0"/>
              <a:t>1/5 of 50 p = 10 p, 1/5 of </a:t>
            </a:r>
            <a:r>
              <a:rPr lang="en-US" b="0" i="0" u="none" strike="noStrike" kern="1200" dirty="0">
                <a:solidFill>
                  <a:schemeClr val="tx1"/>
                </a:solidFill>
                <a:effectLst/>
              </a:rPr>
              <a:t>10</a:t>
            </a:r>
            <a:r>
              <a:rPr lang="en-US" dirty="0"/>
              <a:t> p = 2 p</a:t>
            </a:r>
            <a:r>
              <a:rPr lang="en-US" b="0" i="0" u="none" strike="noStrike" kern="1200" dirty="0">
                <a:solidFill>
                  <a:schemeClr val="tx1"/>
                </a:solidFill>
                <a:effectLst/>
              </a:rPr>
              <a:t>, </a:t>
            </a:r>
            <a:r>
              <a:rPr lang="en-US" dirty="0"/>
              <a:t>1/5 of 5 p = 1 p</a:t>
            </a:r>
            <a:endParaRPr lang="en-US" b="0" i="0" u="none" strike="noStrike" kern="1200" dirty="0">
              <a:solidFill>
                <a:srgbClr val="444444"/>
              </a:solidFill>
              <a:effectLst/>
              <a:ea typeface="+mn-ea"/>
              <a:cs typeface="+mn-cs"/>
            </a:endParaRPr>
          </a:p>
          <a:p>
            <a:endParaRPr lang="en-US" b="0" i="0" u="none" strike="noStrike" kern="1200" dirty="0">
              <a:solidFill>
                <a:srgbClr val="444444"/>
              </a:solidFill>
              <a:effectLst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b="1" dirty="0"/>
              <a:t>Y1</a:t>
            </a:r>
            <a:r>
              <a:rPr lang="en-US" b="1" i="0" u="none" strike="noStrike" kern="1200" dirty="0">
                <a:solidFill>
                  <a:schemeClr val="tx1"/>
                </a:solidFill>
                <a:effectLst/>
              </a:rPr>
              <a:t>: </a:t>
            </a:r>
            <a:r>
              <a:rPr lang="en-GB" dirty="0"/>
              <a:t>recognise and know the value of different denominations of coins and notes. </a:t>
            </a:r>
          </a:p>
          <a:p>
            <a:r>
              <a:rPr lang="en-GB" b="1" dirty="0"/>
              <a:t>Y3: </a:t>
            </a:r>
            <a:r>
              <a:rPr lang="en-GB" dirty="0"/>
              <a:t>recognise, find and write fractions of a discrete set of objects: unit fractions and non unit fractions with small denominators. </a:t>
            </a:r>
          </a:p>
          <a:p>
            <a:r>
              <a:rPr lang="en-GB" b="1" dirty="0"/>
              <a:t>Y3 (non stat): </a:t>
            </a:r>
            <a:r>
              <a:rPr lang="en-GB" dirty="0"/>
              <a:t>They continue to recognise fractions in the context of parts of a whole, numbers, measurements, a shape, and unit fractions as a division of a quantity.</a:t>
            </a:r>
            <a:endParaRPr lang="en-US" dirty="0">
              <a:solidFill>
                <a:srgbClr val="444444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70520-415F-25ED-FB5E-6BB401336B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67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B15D0-04EC-A132-D6F0-495844411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4A413D-F5D0-05B4-90EB-E81C1147F5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F56D03-AB42-1C36-5FCA-77FC595FA2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aseline="30000" dirty="0">
                <a:latin typeface="Avenir Next LT Pro" panose="020B0504020202020204" pitchFamily="34" charset="0"/>
              </a:rPr>
              <a:t>The smallest amount– 205 pence</a:t>
            </a:r>
            <a:br>
              <a:rPr lang="en-US" sz="1200" baseline="30000" dirty="0">
                <a:latin typeface="Avenir Next LT Pro" panose="020B0504020202020204" pitchFamily="34" charset="0"/>
              </a:rPr>
            </a:br>
            <a:endParaRPr lang="en-US" sz="1200" baseline="30000" dirty="0">
              <a:latin typeface="Avenir Next LT Pro" panose="020B0504020202020204" pitchFamily="34" charset="0"/>
            </a:endParaRPr>
          </a:p>
          <a:p>
            <a:r>
              <a:rPr lang="en-US" sz="1200" baseline="30000" dirty="0">
                <a:latin typeface="Avenir Next LT Pro" panose="020B0504020202020204" pitchFamily="34" charset="0"/>
              </a:rPr>
              <a:t>Equal to 446 pence. - £4.46</a:t>
            </a:r>
            <a:br>
              <a:rPr lang="en-US" sz="1200" baseline="30000" dirty="0">
                <a:latin typeface="Avenir Next LT Pro" panose="020B0504020202020204" pitchFamily="34" charset="0"/>
              </a:rPr>
            </a:br>
            <a:br>
              <a:rPr lang="en-US" sz="1200" baseline="30000" dirty="0">
                <a:latin typeface="Avenir Next LT Pro" panose="020B0504020202020204" pitchFamily="34" charset="0"/>
              </a:rPr>
            </a:br>
            <a:r>
              <a:rPr lang="en-US" sz="1200" baseline="30000" dirty="0">
                <a:latin typeface="Avenir Next LT Pro" panose="020B0504020202020204" pitchFamily="34" charset="0"/>
              </a:rPr>
              <a:t>Less than £2.15 – 205 pence and £2.10</a:t>
            </a:r>
            <a:br>
              <a:rPr lang="en-US" sz="1200" baseline="30000" dirty="0">
                <a:latin typeface="Avenir Next LT Pro" panose="020B0504020202020204" pitchFamily="34" charset="0"/>
              </a:rPr>
            </a:br>
            <a:endParaRPr lang="en-US" sz="1200" baseline="30000" dirty="0">
              <a:latin typeface="Avenir Next LT Pro" panose="020B0504020202020204" pitchFamily="34" charset="0"/>
            </a:endParaRPr>
          </a:p>
          <a:p>
            <a:r>
              <a:rPr lang="en-US" sz="1200" baseline="30000" dirty="0">
                <a:latin typeface="Avenir Next LT Pro" panose="020B0504020202020204" pitchFamily="34" charset="0"/>
              </a:rPr>
              <a:t>More than 260 pence. - £2.66, £4.05, £4.46, 458 pence, </a:t>
            </a:r>
            <a:br>
              <a:rPr lang="en-US" sz="1200" baseline="30000" dirty="0">
                <a:latin typeface="Avenir Next LT Pro" panose="020B0504020202020204" pitchFamily="34" charset="0"/>
              </a:rPr>
            </a:br>
            <a:endParaRPr lang="en-US" sz="1200" baseline="30000" dirty="0">
              <a:latin typeface="Avenir Next LT Pro" panose="020B0504020202020204" pitchFamily="34" charset="0"/>
            </a:endParaRPr>
          </a:p>
          <a:p>
            <a:r>
              <a:rPr lang="en-US" sz="1200" baseline="30000" dirty="0">
                <a:latin typeface="Avenir Next LT Pro" panose="020B0504020202020204" pitchFamily="34" charset="0"/>
              </a:rPr>
              <a:t>Two pounds and ten pence - £2.10</a:t>
            </a:r>
          </a:p>
          <a:p>
            <a:endParaRPr lang="en-US" sz="1200" baseline="30000" dirty="0"/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dirty="0"/>
              <a:t>Y4 </a:t>
            </a: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Estimate, compare and calculate different measures, including money in pounds and pence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3D6E2-0670-BF49-F02F-5A095CD74E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31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2DA16-0E04-CD28-9DF1-C5AEC9A0D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BFD387-38B1-FF0B-6C3D-55BBED45B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56CCA-9B89-FD85-AB61-8FFE8939E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Various. Could be addition and subtraction (15 + 9 = 24; 24 – 9 = 15); could be fractions (15/24 + 9/24 = 1/1 = 1); could be decimals (0.15 + 0.9 = 2.4); could be linked to area and perimeter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Y3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and subtract fractions with the same denominator within one whole, for example, 5/7 + 1/7 = 6/7</a:t>
            </a: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Y4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 and subtract fractions with the same denominator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Y4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 and calculate the perimeter of a rectilinear figure (including squares) in centimetres and metres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Y4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the area of rectilinear shapes by counting squares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0D969-8F81-A68A-E734-72878D55D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17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6A119-BBF7-E9F0-9351-11DFCADB2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59E22F-9533-FA49-6A62-6403FAB1A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2125A8-A7FE-E204-5C71-28E225DAF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dirty="0"/>
              <a:t>386 + 12 = 402 False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762 = 987 – 225 True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405 – 60 = 345 True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816 = 672 + 145 False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Y3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 and subtract numbers mentally, including a three-digit number and hundreds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29CC3-2C4F-F673-84CE-E1E162D93F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98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2BFD0-689D-1905-9687-8093FC624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43FF8C-ABE2-7509-F5D8-A0631431E3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E341CF-9627-BBA9-88D8-50785F983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 possibilities: 3 x 9 = 27; 9 x 3 = 27; 27/3 = 9; 27/9 = 3; 3 + 3 + 3 + 3 + 3 ……….. ; 9 + 9 + 9 = 27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for additive and multiplicative structures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Y3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ecall and use multiplication and division facts for the 3 times 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61622-9472-A500-5197-DA20CAD6A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1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E1AC5-0BCE-2A27-D76B-F44282825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04FCFF-35B3-A0C8-472D-C3D872E63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3B66E8-D0CF-8D7E-BE76-73FE8D31B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ask children to draw a picture or show both expressions using manipulatives (e.g. Numicon)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Y3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rite and calculate mathematical statements for multiplication and division using the multiplication tables that they know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443D8-7ACD-0CA0-337E-E2B8B0FE30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21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EF04F-6333-676C-0C28-EDEF014A4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802FA1-63F3-3527-9335-78234629F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18DAFA-D938-3369-26C2-B61015CB9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2s: 60, 36, 98, 102, 10, 400, 222, 900, 1000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5s: 705, 145, 60, 55, 275, 10, 400, 185, 900, 1000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10s: 60, 10, 400, 900, 1000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b="1"/>
              <a:t>Y3</a:t>
            </a:r>
            <a:r>
              <a:rPr lang="en-US"/>
              <a:t> Non stat guidance: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use multiples of 2, 3, 4, 5, 8, 10, 50 and 100.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8C9F5-8B26-A126-0884-294B995C5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31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venir Next LT Pro" panose="020B0504020202020204" pitchFamily="34" charset="0"/>
              </a:rPr>
              <a:t>Answer: </a:t>
            </a:r>
            <a:endParaRPr lang="en-US" dirty="0">
              <a:solidFill>
                <a:srgbClr val="444444"/>
              </a:solidFill>
              <a:latin typeface="Avenir Next LT Pro" panose="020B0504020202020204" pitchFamily="34" charset="0"/>
            </a:endParaRPr>
          </a:p>
          <a:p>
            <a:r>
              <a:rPr lang="en-US" dirty="0">
                <a:latin typeface="Avenir Next LT Pro" panose="020B0504020202020204" pitchFamily="34" charset="0"/>
              </a:rPr>
              <a:t>Examples: A is the only regular polygon; A is only one with all obtuse angles. B is only triangle; B only shape with acute angles; B has no parallel sides. C only one with reflex angle.</a:t>
            </a:r>
            <a:endParaRPr lang="en-US" dirty="0">
              <a:solidFill>
                <a:srgbClr val="444444"/>
              </a:solidFill>
              <a:latin typeface="Avenir Next LT Pro" panose="020B0504020202020204" pitchFamily="34" charset="0"/>
            </a:endParaRPr>
          </a:p>
          <a:p>
            <a:endParaRPr lang="en-US" dirty="0">
              <a:solidFill>
                <a:srgbClr val="444444"/>
              </a:solidFill>
              <a:latin typeface="Avenir Next LT Pro" panose="020B0504020202020204" pitchFamily="34" charset="0"/>
            </a:endParaRPr>
          </a:p>
          <a:p>
            <a:r>
              <a:rPr lang="en-US" b="1" dirty="0">
                <a:latin typeface="Avenir Next LT Pro" panose="020B0504020202020204" pitchFamily="34" charset="0"/>
              </a:rPr>
              <a:t>Recommended NC Statements:</a:t>
            </a:r>
            <a:endParaRPr lang="en-US" dirty="0">
              <a:solidFill>
                <a:srgbClr val="444444"/>
              </a:solidFill>
              <a:latin typeface="Avenir Next LT Pro" panose="020B0504020202020204" pitchFamily="34" charset="0"/>
            </a:endParaRPr>
          </a:p>
          <a:p>
            <a:r>
              <a:rPr lang="en-US" b="1" dirty="0">
                <a:latin typeface="Avenir Next LT Pro" panose="020B0504020202020204" pitchFamily="34" charset="0"/>
              </a:rPr>
              <a:t>Y3: </a:t>
            </a:r>
            <a:r>
              <a:rPr lang="en-US" dirty="0">
                <a:latin typeface="Avenir Next LT Pro" panose="020B0504020202020204" pitchFamily="34" charset="0"/>
              </a:rPr>
              <a:t>identify right angles; identify h</a:t>
            </a:r>
            <a:r>
              <a:rPr lang="en-GB" dirty="0" err="1">
                <a:latin typeface="Avenir Next LT Pro" panose="020B0504020202020204" pitchFamily="34" charset="0"/>
              </a:rPr>
              <a:t>orizontal</a:t>
            </a:r>
            <a:r>
              <a:rPr lang="en-GB" dirty="0">
                <a:latin typeface="Avenir Next LT Pro" panose="020B0504020202020204" pitchFamily="34" charset="0"/>
              </a:rPr>
              <a:t> and vertical lines and pairs of perpendicular and parallel lines. </a:t>
            </a:r>
            <a:endParaRPr lang="en-US" dirty="0">
              <a:solidFill>
                <a:srgbClr val="444444"/>
              </a:solidFill>
              <a:latin typeface="Avenir Next LT Pro" panose="020B0504020202020204" pitchFamily="34" charset="0"/>
            </a:endParaRPr>
          </a:p>
          <a:p>
            <a:r>
              <a:rPr lang="en-GB" b="1" dirty="0">
                <a:latin typeface="Avenir Next LT Pro" panose="020B0504020202020204" pitchFamily="34" charset="0"/>
              </a:rPr>
              <a:t>Y4: </a:t>
            </a:r>
            <a:r>
              <a:rPr lang="en-GB" dirty="0">
                <a:latin typeface="Avenir Next LT Pro" panose="020B0504020202020204" pitchFamily="34" charset="0"/>
              </a:rPr>
              <a:t>compare and classify geometric shapes, including quadrilaterals and triangles, based on their properties and sizes</a:t>
            </a:r>
            <a:endParaRPr lang="en-US" dirty="0">
              <a:solidFill>
                <a:srgbClr val="444444"/>
              </a:solidFill>
              <a:latin typeface="Avenir Next LT Pro" panose="020B05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FFA93-4D76-4434-BAEB-C2CC90F4162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677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80C53-C1C1-9B7D-2CE2-E7A2984A7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818537-DC15-1607-5DAE-8C368AB84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42F287-A042-2B8D-D7E0-6AA7E09F3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Various.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each cube is worth 1: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 = 6 + 6 + 6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x 3 = 18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+ 6 + 6 = 18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x 6 = 18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 – 6 = 12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 – 12 = 6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18/3 = 6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18/6 = 3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vary depending on value of each cube. So, cubes could be worth 1 (as above) or other values (e.g. 2, 10, ½, 0.1, 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b="1"/>
              <a:t>Y3</a:t>
            </a:r>
            <a:r>
              <a:rPr lang="en-US"/>
              <a:t>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Solve problems, including missing number problems, using number facts, place value, and more complex addition and subtraction.</a:t>
            </a:r>
          </a:p>
          <a:p>
            <a:r>
              <a:rPr lang="en-US" b="1"/>
              <a:t>Y3</a:t>
            </a:r>
            <a:r>
              <a:rPr lang="en-US"/>
              <a:t>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Solve problems, including missing number problems, involving multiplication and division,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C56B3-BA80-679A-C8C8-2C08C68D5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39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DA2BB-AF7D-2C82-F92D-AE3206484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0D9B14-2A9D-3D34-6FE9-74CF31EC4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2E6DAB-1C7F-3E29-9D29-CD4596A5C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value of the </a:t>
            </a:r>
            <a:r>
              <a:rPr lang="en-US" dirty="0"/>
              <a:t>darkest part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2/6</a:t>
            </a:r>
          </a:p>
          <a:p>
            <a:pPr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value of the </a:t>
            </a:r>
            <a:r>
              <a:rPr lang="en-US" dirty="0"/>
              <a:t>light grey part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3/6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value of the white part? 1/6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3/6 + 2/6? 5/6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each segment worth? 1/6</a:t>
            </a:r>
          </a:p>
          <a:p>
            <a:pPr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whole subtract the </a:t>
            </a:r>
            <a:r>
              <a:rPr lang="en-US" dirty="0"/>
              <a:t>dark grey part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4/6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 also be decimal numbers, e.g. how would you describe 0.5 of the shape?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 could also focus on the shape, e.g. how many triangles can you see? What shapes can you see inside the regular hexagon?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b="1" dirty="0"/>
              <a:t>Y4</a:t>
            </a:r>
            <a:r>
              <a:rPr lang="en-US" dirty="0"/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and subtract fractions with the same denominator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Y4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compare and classify geometric shapes, including quadrilaterals and triangles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their properties and sizes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2C0D5-1F8C-C00A-1EC4-B40E1A6E8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91321-D214-FCAA-AE10-847B0332F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95307A-3A35-929E-0374-0FAE1F17A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24E53D-94D7-BDEE-43D5-2DFC2F006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line showing 1/4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b="1"/>
              <a:t>Y3</a:t>
            </a:r>
            <a:r>
              <a:rPr lang="en-US"/>
              <a:t>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 and order unit fractions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Y3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stat guidance They begin to understand unit and non-unit fractions as numbers on the number line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E7608-D9BC-D838-DD2A-C677E77F8F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10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5A41F-A6F9-B24D-64CF-4AC61E95B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363B13-81D1-E47B-3BFB-8779902155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24E5FB-CD8B-536F-CE2A-C36A78AF3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shape is divided into three unequal, not equal parts.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Y3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stat guidance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begin to understand unit fractions and deduce relations between them, such as size and equivalence.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449D0-54AE-EE0A-8DFD-40721D3BEA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89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41B6E-461B-DD0F-4E04-6EB14FB66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1D9291-D424-5285-AD36-C998FDD3B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A2124-7BAB-A0D3-A1A6-9401D4582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Multiple answers; ranging from 1 to 144.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b="1"/>
              <a:t>Y3</a:t>
            </a:r>
            <a:r>
              <a:rPr lang="en-US"/>
              <a:t> non stat guidance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extend their use of the properties of shapes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0BF5D-6EE2-1225-45CB-905A8C691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36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344F1-AECA-88E8-71C6-2D6DB19F7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994F19-64AE-84B5-4844-949D2905E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1C1998-44E1-030D-9AD2-97929E964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manipulatives for scaffold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(For example): Two right-angled triangles can make a triangle, a square and an equilateral triangle can make a pentagon, two equilateral triangles can make a parallelogram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Y3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raw 2-D shapes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Y3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stat guidance Pupils extend their use of the properties of shapes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13A1D-42D6-1B06-775C-2823E7FA5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5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55E42-7206-4936-A29F-977110331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1FD79-92C4-0A00-FA0D-9D9A64CA4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C4252BF1-D13E-5110-1B93-AF7D52AAE86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i="0"/>
                  <a:t>Answer: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/>
                  <a:t>¾, 3/5 then 4/5, 4/6, 4/7 then ¾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1" i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Recommended NC Statements:</a:t>
                </a:r>
              </a:p>
              <a:p>
                <a:r>
                  <a:rPr lang="en-US" b="1" i="0"/>
                  <a:t>Year 4 Number – fractions (including decimals):</a:t>
                </a:r>
                <a:r>
                  <a:rPr lang="en-US" b="0" i="0"/>
                  <a:t> recognize and write decimal equivalents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b="1" i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b="1" i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b="1" i="0"/>
              </a:p>
              <a:p>
                <a:endParaRPr lang="en-US" b="1" i="0"/>
              </a:p>
              <a:p>
                <a:endParaRPr lang="en-US" b="1" i="1"/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C4252BF1-D13E-5110-1B93-AF7D52AAE86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i="0"/>
                  <a:t>Answer: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/>
                  <a:t>¾, 3/5 then 4/5, 4/6, 4/7 then ¾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1" i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Recommended NC Statements:</a:t>
                </a:r>
              </a:p>
              <a:p>
                <a:r>
                  <a:rPr lang="en-US" b="1" i="0"/>
                  <a:t>Year 4 Number – fractions (including decimals):</a:t>
                </a:r>
                <a:r>
                  <a:rPr lang="en-US" b="0" i="0"/>
                  <a:t> recognize and write decimal equivalents to </a:t>
                </a:r>
                <a:r>
                  <a:rPr lang="en-GB" b="0" i="0">
                    <a:latin typeface="Cambria Math" panose="02040503050406030204" pitchFamily="18" charset="0"/>
                  </a:rPr>
                  <a:t>1/4</a:t>
                </a:r>
                <a:r>
                  <a:rPr lang="en-US" b="1" i="0"/>
                  <a:t>, </a:t>
                </a:r>
                <a:r>
                  <a:rPr lang="en-GB" b="1" i="0">
                    <a:latin typeface="Cambria Math" panose="02040503050406030204" pitchFamily="18" charset="0"/>
                  </a:rPr>
                  <a:t>𝟏/𝟐</a:t>
                </a:r>
                <a:r>
                  <a:rPr lang="en-US" b="1" i="0"/>
                  <a:t>, </a:t>
                </a:r>
                <a:r>
                  <a:rPr lang="en-GB" b="1" i="0">
                    <a:latin typeface="Cambria Math" panose="02040503050406030204" pitchFamily="18" charset="0"/>
                  </a:rPr>
                  <a:t>𝟑/𝟒</a:t>
                </a:r>
                <a:endParaRPr lang="en-US" b="1" i="0"/>
              </a:p>
              <a:p>
                <a:endParaRPr lang="en-US" b="1" i="0"/>
              </a:p>
              <a:p>
                <a:endParaRPr lang="en-US" b="1" i="1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5F427-C09B-0EC7-03C4-7C3A1D5A2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560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DC425-7282-6962-DE23-C6974DE3B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B487CA-BB40-CECC-C70F-43AC71255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1B28B4-703D-FD33-16F0-EE84D6276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/>
              <a:t>Answer: </a:t>
            </a:r>
          </a:p>
          <a:p>
            <a:r>
              <a:rPr lang="en-US" b="0" i="0"/>
              <a:t>486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b="1" i="0"/>
              <a:t>Year 6 Number – number and place value:</a:t>
            </a:r>
            <a:r>
              <a:rPr lang="en-US" b="0" i="0"/>
              <a:t> read, write, order and compare numbers up to 10,000,000 and determine the value of each digit</a:t>
            </a:r>
          </a:p>
          <a:p>
            <a:r>
              <a:rPr lang="en-US" b="0" i="0"/>
              <a:t>Solve number and practical problems that involve all of the above</a:t>
            </a:r>
            <a:endParaRPr lang="en-US" b="1" i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186B6-A830-0B96-400D-FB71B4F6C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34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C5A05-972B-3EDB-418E-055E4E4DB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ED8E3-4408-82EE-8E7A-EE63211C12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73F190-7199-31DA-16EA-761D2F06E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/>
              <a:t>Answers </a:t>
            </a:r>
          </a:p>
          <a:p>
            <a:r>
              <a:rPr lang="en-US" b="0" i="1"/>
              <a:t>480 + 24 for 6, 8 and 3 and 450 + 54 for 9 and 490 + 14 for 7</a:t>
            </a:r>
          </a:p>
          <a:p>
            <a:endParaRPr lang="en-US" b="1" i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/>
              <a:t>Year 3 Number and Place Value non-statutory guidance: </a:t>
            </a:r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use larger numbers to at least 1000, applying partitioning related to place value using varied and increasingly complex problems, building on work in year 2 (for example, 146 = 100 + 40 and 6, 146 = 130 + 16).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 5 Number multiplication and division:</a:t>
            </a:r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multiply and divide numbers mentally drawing on known facts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 6 Number addition, subtraction, multiplication and division non-statutory guidance:</a:t>
            </a:r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They undertake mental calculations with increasingly large numbers and more complex calculations. </a:t>
            </a:r>
            <a:endParaRPr lang="en-US" b="1" i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209D1-EE6F-95B3-EA31-951F794121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684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3B732-D76B-24A7-30D5-962727071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0999C-882B-3E91-31D0-0736762211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B772D7-686B-3E52-A803-E78205FB9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Fi’s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collection has 12 stickers in it, and Zainab’s has 8.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Y3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stat guidance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begin to understand unit fractions and deduce relations between them, such as size and equivalence.</a:t>
            </a:r>
            <a:endParaRPr lang="en-US" b="0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356AC-6FD9-93F5-7AAF-64D58E21F4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0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C989B-6DD6-F6FF-C10F-A2BD05FB9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560F6-A366-F2C0-A8D0-6AA8FEAFD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E13E3373-1F34-C7BA-7420-53BE84A1FC7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b="1" i="0" u="none" strike="noStrike" kern="1200" dirty="0">
                    <a:solidFill>
                      <a:schemeClr val="tx1"/>
                    </a:solidFill>
                    <a:effectLst/>
                    <a:latin typeface="Avenir Next LT Pro" panose="020B0504020202020204" pitchFamily="34" charset="0"/>
                    <a:ea typeface="+mn-ea"/>
                    <a:cs typeface="+mn-cs"/>
                  </a:rPr>
                  <a:t>Answer: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200" b="0" i="1" u="none" strike="noStrike" kern="12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1200" b="0" i="1" u="none" strike="noStrike" kern="12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lang="en-US" sz="1200" b="0" i="1" u="none" strike="noStrike" kern="12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Avenir Next LT Pro" panose="020B0504020202020204" pitchFamily="34" charset="0"/>
                    <a:ea typeface="+mn-ea"/>
                    <a:cs typeface="+mn-cs"/>
                  </a:rPr>
                  <a:t> is 4 total small squares shaded;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200" b="0" i="1" u="none" strike="noStrike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GB" sz="1200" b="0" i="1" u="none" strike="noStrike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lang="en-GB" sz="1200" b="0" i="1" u="none" strike="noStrike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en-GB" sz="1200" b="0" i="1" u="none" strike="noStrike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Avenir Next LT Pro" panose="020B0504020202020204" pitchFamily="34" charset="0"/>
                    <a:ea typeface="+mn-ea"/>
                    <a:cs typeface="+mn-cs"/>
                  </a:rPr>
                  <a:t>is 6 shaded;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200" b="0" i="1" u="none" strike="noStrike" kern="12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GB" sz="1200" b="0" i="1" u="none" strike="noStrike" kern="12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lang="en-GB" sz="1200" b="0" i="1" u="none" strike="noStrike" kern="12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Avenir Next LT Pro" panose="020B0504020202020204" pitchFamily="34" charset="0"/>
                    <a:ea typeface="+mn-ea"/>
                    <a:cs typeface="+mn-cs"/>
                  </a:rPr>
                  <a:t> is 9 shaded. Adding three more small squares to the whole means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b="0" i="1" u="none" strike="noStrike" kern="12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1200" b="0" i="1" u="none" strike="noStrike" kern="12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lang="en-US" sz="1200" b="0" i="1" u="none" strike="noStrike" kern="12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Avenir Next LT Pro" panose="020B0504020202020204" pitchFamily="34" charset="0"/>
                    <a:ea typeface="+mn-ea"/>
                    <a:cs typeface="+mn-cs"/>
                  </a:rPr>
                  <a:t> is shaded.</a:t>
                </a:r>
              </a:p>
              <a:p>
                <a:endParaRPr lang="en-US" sz="1200" b="0" i="0" u="none" strike="noStrike" kern="1200" dirty="0">
                  <a:solidFill>
                    <a:schemeClr val="tx1"/>
                  </a:solidFill>
                  <a:effectLst/>
                  <a:latin typeface="Avenir Next LT Pro" panose="020B0504020202020204" pitchFamily="34" charset="0"/>
                  <a:ea typeface="+mn-ea"/>
                  <a:cs typeface="+mn-cs"/>
                </a:endParaRPr>
              </a:p>
              <a:p>
                <a:r>
                  <a:rPr lang="en-US" sz="1200" b="1" i="0" u="none" strike="noStrike" kern="1200" dirty="0">
                    <a:solidFill>
                      <a:schemeClr val="tx1"/>
                    </a:solidFill>
                    <a:effectLst/>
                    <a:latin typeface="Avenir Next LT Pro" panose="020B0504020202020204" pitchFamily="34" charset="0"/>
                    <a:ea typeface="+mn-ea"/>
                    <a:cs typeface="+mn-cs"/>
                  </a:rPr>
                  <a:t>Recommended NC Statements:</a:t>
                </a:r>
              </a:p>
              <a:p>
                <a:r>
                  <a:rPr lang="en-US" sz="1200" b="1" i="0" u="none" strike="noStrike" kern="1200" dirty="0">
                    <a:solidFill>
                      <a:schemeClr val="tx1"/>
                    </a:solidFill>
                    <a:effectLst/>
                    <a:latin typeface="Avenir Next LT Pro" panose="020B0504020202020204" pitchFamily="34" charset="0"/>
                    <a:ea typeface="+mn-ea"/>
                    <a:cs typeface="+mn-cs"/>
                  </a:rPr>
                  <a:t>Y3: </a:t>
                </a:r>
                <a:r>
                  <a:rPr lang="en-US" sz="1200" b="0" i="0" u="none" strike="noStrike" kern="1200" dirty="0" err="1">
                    <a:solidFill>
                      <a:schemeClr val="tx1"/>
                    </a:solidFill>
                    <a:effectLst/>
                    <a:latin typeface="Avenir Next LT Pro" panose="020B0504020202020204" pitchFamily="34" charset="0"/>
                    <a:ea typeface="+mn-ea"/>
                    <a:cs typeface="+mn-cs"/>
                  </a:rPr>
                  <a:t>reco</a:t>
                </a:r>
                <a:r>
                  <a:rPr lang="en-GB" dirty="0" err="1">
                    <a:latin typeface="Avenir Next LT Pro" panose="020B0504020202020204" pitchFamily="34" charset="0"/>
                  </a:rPr>
                  <a:t>gnise</a:t>
                </a:r>
                <a:r>
                  <a:rPr lang="en-GB" dirty="0">
                    <a:latin typeface="Avenir Next LT Pro" panose="020B0504020202020204" pitchFamily="34" charset="0"/>
                  </a:rPr>
                  <a:t>, find and write fractions of a discrete set of objects: unit fractions and non unit fractions with small denominators</a:t>
                </a:r>
                <a:endParaRPr lang="en-US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E13E3373-1F34-C7BA-7420-53BE84A1FC7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b="1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Answer: </a:t>
                </a:r>
              </a:p>
              <a:p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1/3</a:t>
                </a:r>
                <a:r>
                  <a:rPr lang="en-US" sz="1200" b="0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4 total small squares shaded; </a:t>
                </a:r>
                <a:r>
                  <a:rPr lang="en-GB" sz="1200" b="0" i="0" u="none" strike="noStrike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1/2</a:t>
                </a:r>
                <a:r>
                  <a:rPr lang="en-US" sz="1200" b="0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 6 shaded;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3/4</a:t>
                </a:r>
                <a:r>
                  <a:rPr lang="en-US" sz="1200" b="0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9 shaded. Adding three more small squares to the whole means </a:t>
                </a:r>
                <a:r>
                  <a:rPr lang="en-US" sz="1200" b="0" i="0" u="none" strike="noStrike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1/5</a:t>
                </a:r>
                <a:r>
                  <a:rPr lang="en-US" sz="1200" b="0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shaded.</a:t>
                </a:r>
              </a:p>
              <a:p>
                <a:endParaRPr lang="en-US" sz="1200" b="0" i="0" u="none" strike="noStrike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b="1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Recommended NC Statements:</a:t>
                </a:r>
              </a:p>
              <a:p>
                <a:r>
                  <a:rPr lang="en-US" sz="1200" b="1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Y3: </a:t>
                </a:r>
                <a:r>
                  <a:rPr lang="en-US" sz="1200" b="0" i="0" u="none" strike="noStrike" kern="120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reco</a:t>
                </a:r>
                <a:r>
                  <a:rPr lang="en-GB" err="1"/>
                  <a:t>gnise</a:t>
                </a:r>
                <a:r>
                  <a:rPr lang="en-GB"/>
                  <a:t>, find and write fractions of a discrete set of objects: unit fractions and non unit fractions with small denominators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E36CA-1F6F-F81A-5FA2-2E4D8DA15B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96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58E44-B49C-9810-5F84-3E07AB059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62BBB0-2936-B573-90FB-ABFE1B178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F37E94-5C1E-62F8-366A-CF7DAD8D0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3 x 2 x 5 = 30. b) 3 x 1 x 2 = 6. The greatest product is 3 x 5 x 6 = 90.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Y4: </a:t>
            </a:r>
            <a:r>
              <a:rPr lang="en-GB"/>
              <a:t>use place value, known and derived facts to multiply and divide mentally, including: multiplying together three numbers; recognise and use factor pairs and commutativity in mental calculations. </a:t>
            </a:r>
          </a:p>
          <a:p>
            <a:r>
              <a:rPr lang="en-GB" b="1"/>
              <a:t>Y5: </a:t>
            </a:r>
            <a:r>
              <a:rPr lang="en-GB"/>
              <a:t>identify multiples and factors, including finding all factor pairs of a number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137F7-5A71-7B4F-8ABB-C7C89B9FA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25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5E5F3-3233-EAE1-55B4-CA45C2FF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3F57B4-135C-B364-E13D-471A6033F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50DB72-EF02-1208-071F-14082F32D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There are multiple possibilities for both including single and double exchange in the subtraction.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b="1" i="0"/>
              <a:t>Year 4 Number – addition and subtraction:</a:t>
            </a:r>
            <a:r>
              <a:rPr lang="en-US" b="0" i="0"/>
              <a:t> estimate and use inverse operations to check answers to a calculation</a:t>
            </a:r>
          </a:p>
          <a:p>
            <a:r>
              <a:rPr lang="en-US" b="1" i="0"/>
              <a:t>Year 5 Number – addition and subtraction:</a:t>
            </a:r>
            <a:r>
              <a:rPr lang="en-US" b="0" i="0"/>
              <a:t> add and subtract number mentally with increasingly large numbers</a:t>
            </a:r>
          </a:p>
          <a:p>
            <a:endParaRPr lang="en-US" b="0" i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ED286-B49C-EDF0-ADF8-C5AAF6967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54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2A547-60B8-2CD1-B0B4-E7FAFE4AF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0C0DEC-A9AA-AC38-432A-5A4EE5D4D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84792E-9239-993E-E0A3-3BD55BA02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x 6 = 36 and is the greatest product. Experimenting with other teen numbers reveals that doubles and near doubles (partitioned parts) provide the greatest product.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Y2 (non-stat): </a:t>
            </a:r>
            <a:r>
              <a:rPr lang="en-GB"/>
              <a:t>Pupils should partition numbers in different ways. </a:t>
            </a:r>
          </a:p>
          <a:p>
            <a:r>
              <a:rPr lang="en-GB" b="1"/>
              <a:t>Y3: </a:t>
            </a:r>
            <a:r>
              <a:rPr lang="en-GB"/>
              <a:t>write and calculate mathematical statements for multiplication … including for two-digit numbers times one-digit numbers, using mental and progressing to formal written methods </a:t>
            </a:r>
          </a:p>
          <a:p>
            <a:r>
              <a:rPr lang="en-GB" b="1"/>
              <a:t>Y4: </a:t>
            </a:r>
            <a:r>
              <a:rPr lang="en-GB"/>
              <a:t>recall multiplication and division facts for multiplication tables up to 12 × 12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274C7-A3C4-DD42-4B20-D51298822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64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2F968-02E8-F8BE-BA5F-1C84BC98D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85B2D2-3E04-C1A5-DF34-D7CF59DDE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37B7DD-E74D-FD7E-7383-B305578CC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6372, 5472, 5382, 5383, 4572, 4482, 4473, 4392, 4381, 4384 (assuming two counters are values 1, 10, 100 or 1000)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Y4: </a:t>
            </a:r>
            <a:r>
              <a:rPr lang="en-GB"/>
              <a:t>recognise the place value of each digit in a four-digit number (thousands, hundreds, tens, and ones); identify, represent and estimate numbers using different representations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8207A-0E1A-1C24-54A3-E22812703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47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74AB3-BC1D-FD1B-A6F8-73308875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7FEF3-CF50-E8CE-EE8F-0E8EAEB86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2886DD-C18E-F02C-FF95-439BBE0D9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u="none" strike="noStrike" kern="1200">
                <a:solidFill>
                  <a:schemeClr val="tx1"/>
                </a:solidFill>
                <a:effectLst/>
              </a:rPr>
              <a:t>Answer: </a:t>
            </a:r>
          </a:p>
          <a:p>
            <a:r>
              <a:rPr lang="en-US"/>
              <a:t>½ of £2 = £1</a:t>
            </a:r>
            <a:r>
              <a:rPr lang="en-US" b="0" i="0" u="none" strike="noStrike" kern="1200">
                <a:solidFill>
                  <a:schemeClr val="tx1"/>
                </a:solidFill>
                <a:effectLst/>
              </a:rPr>
              <a:t>, </a:t>
            </a:r>
            <a:r>
              <a:rPr lang="en-US"/>
              <a:t>½ of £1 = 50 p</a:t>
            </a:r>
            <a:r>
              <a:rPr lang="en-US" b="0" i="0" u="none" strike="noStrike" kern="1200">
                <a:solidFill>
                  <a:schemeClr val="tx1"/>
                </a:solidFill>
                <a:effectLst/>
              </a:rPr>
              <a:t>, </a:t>
            </a:r>
            <a:r>
              <a:rPr lang="en-US"/>
              <a:t>½ of 20 p = 10 p</a:t>
            </a:r>
            <a:r>
              <a:rPr lang="en-US" b="0" i="0" u="none" strike="noStrike" kern="1200">
                <a:solidFill>
                  <a:schemeClr val="tx1"/>
                </a:solidFill>
                <a:effectLst/>
              </a:rPr>
              <a:t>, </a:t>
            </a:r>
            <a:r>
              <a:rPr lang="en-US"/>
              <a:t>½ of 10 p = 5 p</a:t>
            </a:r>
            <a:r>
              <a:rPr lang="en-US" b="0" i="0" u="none" strike="noStrike" kern="1200">
                <a:solidFill>
                  <a:schemeClr val="tx1"/>
                </a:solidFill>
                <a:effectLst/>
              </a:rPr>
              <a:t>, </a:t>
            </a:r>
            <a:r>
              <a:rPr lang="en-US"/>
              <a:t>½ of 2 p = 1 p</a:t>
            </a:r>
            <a:endParaRPr lang="en-US">
              <a:solidFill>
                <a:srgbClr val="444444"/>
              </a:solidFill>
            </a:endParaRPr>
          </a:p>
          <a:p>
            <a:r>
              <a:rPr lang="en-US"/>
              <a:t>1/10 of £2 = 20 p</a:t>
            </a:r>
            <a:r>
              <a:rPr lang="en-US" b="0" i="0" u="none" strike="noStrike" kern="1200">
                <a:solidFill>
                  <a:schemeClr val="tx1"/>
                </a:solidFill>
                <a:effectLst/>
              </a:rPr>
              <a:t>, </a:t>
            </a:r>
            <a:r>
              <a:rPr lang="en-US"/>
              <a:t>1/10 of £1 = 10 p</a:t>
            </a:r>
            <a:r>
              <a:rPr lang="en-US" b="0" i="0" u="none" strike="noStrike" kern="1200">
                <a:solidFill>
                  <a:schemeClr val="tx1"/>
                </a:solidFill>
                <a:effectLst/>
              </a:rPr>
              <a:t>, </a:t>
            </a:r>
            <a:r>
              <a:rPr lang="en-US"/>
              <a:t>1/10 of 50 p = 5 p</a:t>
            </a:r>
            <a:r>
              <a:rPr lang="en-US" b="0" i="0" u="none" strike="noStrike" kern="1200">
                <a:solidFill>
                  <a:schemeClr val="tx1"/>
                </a:solidFill>
                <a:effectLst/>
              </a:rPr>
              <a:t>, </a:t>
            </a:r>
            <a:r>
              <a:rPr lang="en-US"/>
              <a:t>1/10 of 20 p = 2 p</a:t>
            </a:r>
            <a:r>
              <a:rPr lang="en-US" b="0" i="0" u="none" strike="noStrike" kern="1200">
                <a:solidFill>
                  <a:schemeClr val="tx1"/>
                </a:solidFill>
                <a:effectLst/>
              </a:rPr>
              <a:t>, </a:t>
            </a:r>
            <a:r>
              <a:rPr lang="en-US"/>
              <a:t>1/10 of 10 p = 1 p</a:t>
            </a:r>
            <a:endParaRPr lang="en-US">
              <a:solidFill>
                <a:srgbClr val="444444"/>
              </a:solidFill>
            </a:endParaRPr>
          </a:p>
          <a:p>
            <a:r>
              <a:rPr lang="en-US"/>
              <a:t>1/5 of £</a:t>
            </a:r>
            <a:r>
              <a:rPr lang="en-US" b="0" i="0" u="none" strike="noStrike" kern="1200">
                <a:solidFill>
                  <a:schemeClr val="tx1"/>
                </a:solidFill>
                <a:effectLst/>
              </a:rPr>
              <a:t>1</a:t>
            </a:r>
            <a:r>
              <a:rPr lang="en-US"/>
              <a:t> = 20 p</a:t>
            </a:r>
            <a:r>
              <a:rPr lang="en-US" b="0" i="0" u="none" strike="noStrike" kern="1200">
                <a:solidFill>
                  <a:schemeClr val="tx1"/>
                </a:solidFill>
                <a:effectLst/>
              </a:rPr>
              <a:t>, </a:t>
            </a:r>
            <a:r>
              <a:rPr lang="en-US"/>
              <a:t>1/5 of 50 p = 10 p, 1/5 of </a:t>
            </a:r>
            <a:r>
              <a:rPr lang="en-US" b="0" i="0" u="none" strike="noStrike" kern="1200">
                <a:solidFill>
                  <a:schemeClr val="tx1"/>
                </a:solidFill>
                <a:effectLst/>
              </a:rPr>
              <a:t>10</a:t>
            </a:r>
            <a:r>
              <a:rPr lang="en-US"/>
              <a:t> p = 2 p</a:t>
            </a:r>
            <a:r>
              <a:rPr lang="en-US" b="0" i="0" u="none" strike="noStrike" kern="1200">
                <a:solidFill>
                  <a:schemeClr val="tx1"/>
                </a:solidFill>
                <a:effectLst/>
              </a:rPr>
              <a:t>, </a:t>
            </a:r>
            <a:r>
              <a:rPr lang="en-US"/>
              <a:t>1/5 of 5 p = 1 p</a:t>
            </a:r>
            <a:endParaRPr lang="en-US" b="0" i="0" u="none" strike="noStrike" kern="1200">
              <a:solidFill>
                <a:srgbClr val="444444"/>
              </a:solidFill>
              <a:effectLst/>
              <a:ea typeface="+mn-ea"/>
              <a:cs typeface="+mn-cs"/>
            </a:endParaRPr>
          </a:p>
          <a:p>
            <a:endParaRPr lang="en-US" b="0" i="0" u="none" strike="noStrike" kern="1200">
              <a:solidFill>
                <a:srgbClr val="444444"/>
              </a:solidFill>
              <a:effectLst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  <a:endParaRPr lang="en-US" b="0" i="0" u="none" strike="noStrike" kern="1200">
              <a:solidFill>
                <a:schemeClr val="tx1"/>
              </a:solidFill>
              <a:effectLst/>
            </a:endParaRPr>
          </a:p>
          <a:p>
            <a:r>
              <a:rPr lang="en-US" b="1"/>
              <a:t>Y1</a:t>
            </a:r>
            <a:r>
              <a:rPr lang="en-US" b="1" i="0" u="none" strike="noStrike" kern="1200">
                <a:solidFill>
                  <a:schemeClr val="tx1"/>
                </a:solidFill>
                <a:effectLst/>
              </a:rPr>
              <a:t>: </a:t>
            </a:r>
            <a:r>
              <a:rPr lang="en-GB"/>
              <a:t>recognise and know the value of different denominations of coins and notes. </a:t>
            </a:r>
          </a:p>
          <a:p>
            <a:r>
              <a:rPr lang="en-GB" b="1"/>
              <a:t>Y3: </a:t>
            </a:r>
            <a:r>
              <a:rPr lang="en-GB"/>
              <a:t>recognise, find and write fractions of a discrete set of objects: unit fractions and non unit fractions with small denominators. </a:t>
            </a:r>
          </a:p>
          <a:p>
            <a:r>
              <a:rPr lang="en-GB" b="1"/>
              <a:t>Y3 (non stat): </a:t>
            </a:r>
            <a:r>
              <a:rPr lang="en-GB"/>
              <a:t>They continue to recognise fractions in the context of parts of a whole, numbers, measurements, a shape, and unit fractions as a division of a quantity.</a:t>
            </a:r>
            <a:endParaRPr lang="en-US">
              <a:solidFill>
                <a:srgbClr val="444444"/>
              </a:solidFill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B6F0C-63FE-DFC4-47F3-823F3C639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09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91B35-D802-86A1-2CB8-310B8694A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F05DAC-0AC6-7A58-5849-8DEDA80BA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FBF00C7A-31D1-C336-B504-605B0CDAD85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b="1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Answer: </a:t>
                </a:r>
              </a:p>
              <a:p>
                <a:r>
                  <a:rPr lang="en-US" sz="1200" b="0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Various responses. </a:t>
                </a:r>
              </a:p>
              <a:p>
                <a:pPr marL="228600" indent="-228600">
                  <a:buAutoNum type="alphaUcParenR"/>
                </a:pPr>
                <a:r>
                  <a:rPr lang="en-US" sz="1200" b="0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5 tablespoons and 1 teaspoon;</a:t>
                </a:r>
              </a:p>
              <a:p>
                <a:pPr marL="228600" indent="-228600">
                  <a:buAutoNum type="alphaUcParenR"/>
                </a:pPr>
                <a:r>
                  <a:rPr lang="en-US" sz="1200" b="0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200" b="0" i="1" u="none" strike="noStrike" kern="12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GB" sz="1200" b="0" i="1" u="none" strike="noStrike" kern="12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lang="en-GB" sz="1200" b="0" i="1" u="none" strike="noStrike" kern="12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200" b="0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pint and three tablespoons; 2 tablespoons</a:t>
                </a:r>
              </a:p>
              <a:p>
                <a:pPr marL="228600" indent="-228600">
                  <a:buAutoNum type="alphaUcParenR"/>
                </a:pPr>
                <a:r>
                  <a:rPr lang="en-US" sz="1200" b="0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1 pint; 25 tablespoons,  5 teaspoons</a:t>
                </a:r>
              </a:p>
              <a:p>
                <a:endParaRPr lang="en-US" sz="1200" b="0" i="0" u="none" strike="noStrike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b="1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Recommended NC Statements:</a:t>
                </a:r>
              </a:p>
              <a:p>
                <a:r>
                  <a:rPr lang="en-US" sz="1200" b="1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Y4: </a:t>
                </a:r>
                <a:r>
                  <a:rPr lang="en-GB"/>
                  <a:t>multiply two-digit and three-digit numbers by a one-digit number using formal written layout; solve problems involving increasingly harder fractions to calculate quantities, and fractions to divide quantities, including non-unit fractions where the answer is a whole number. </a:t>
                </a:r>
              </a:p>
              <a:p>
                <a:r>
                  <a:rPr lang="en-GB" b="1"/>
                  <a:t>Y5: </a:t>
                </a:r>
                <a:r>
                  <a:rPr lang="en-GB"/>
                  <a:t>multiply and divide numbers mentally drawing upon known facts; use all four operations to solve problems involving measure.</a:t>
                </a:r>
                <a:endParaRPr lang="en-US"/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FBF00C7A-31D1-C336-B504-605B0CDAD85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b="1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Answer: </a:t>
                </a:r>
              </a:p>
              <a:p>
                <a:r>
                  <a:rPr lang="en-US" sz="1200" b="0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Various responses. </a:t>
                </a:r>
              </a:p>
              <a:p>
                <a:pPr marL="228600" indent="-228600">
                  <a:buAutoNum type="alphaUcParenR"/>
                </a:pPr>
                <a:r>
                  <a:rPr lang="en-US" sz="1200" b="0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5 tablespoons and 1 teaspoon;</a:t>
                </a:r>
              </a:p>
              <a:p>
                <a:pPr marL="228600" indent="-228600">
                  <a:buAutoNum type="alphaUcParenR"/>
                </a:pPr>
                <a:r>
                  <a:rPr lang="en-US" sz="1200" b="0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1/2</a:t>
                </a:r>
                <a:r>
                  <a:rPr lang="en-US" sz="1200" b="0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pint and three tablespoons; 2 tablespoons</a:t>
                </a:r>
              </a:p>
              <a:p>
                <a:pPr marL="228600" indent="-228600">
                  <a:buAutoNum type="alphaUcParenR"/>
                </a:pPr>
                <a:r>
                  <a:rPr lang="en-US" sz="1200" b="0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1 pint; 25 tablespoons,  5 teaspoons</a:t>
                </a:r>
              </a:p>
              <a:p>
                <a:endParaRPr lang="en-US" sz="1200" b="0" i="0" u="none" strike="noStrike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b="1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Recommended NC Statements:</a:t>
                </a:r>
              </a:p>
              <a:p>
                <a:r>
                  <a:rPr lang="en-US" sz="1200" b="1" i="0" u="none" strike="noStrike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Y4: </a:t>
                </a:r>
                <a:r>
                  <a:rPr lang="en-GB"/>
                  <a:t>multiply two-digit and three-digit numbers by a one-digit number using formal written layout; solve problems involving increasingly harder fractions to calculate quantities, and fractions to divide quantities, including non-unit fractions where the answer is a whole number. </a:t>
                </a:r>
              </a:p>
              <a:p>
                <a:r>
                  <a:rPr lang="en-GB" b="1"/>
                  <a:t>Y5: </a:t>
                </a:r>
                <a:r>
                  <a:rPr lang="en-GB"/>
                  <a:t>multiply and divide numbers mentally drawing upon known facts; use all four operations to solve problems involving measure.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6D89F-C122-ADAA-C038-392F59B35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09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1F376-5D48-FBF9-9AA5-C563FFDD3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03EF1-B382-6FA1-00C9-1E8E59880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866585-C8ED-BCAB-1B3E-77AB1EAF4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19 distinct rectangles than can be made. Smallest perimeter: 4 cm (1 square). Greatest perimeter: 26 cm (1 cm x 12 cm rectangle).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Y4 </a:t>
            </a:r>
            <a:r>
              <a:rPr lang="en-GB"/>
              <a:t>calculate the perimeter of a rectilinear figure (including squares) in centimetres and metres;</a:t>
            </a: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Y4 (non-stat) </a:t>
            </a:r>
            <a:r>
              <a:rPr lang="en-GB"/>
              <a:t>Perimeter can be expressed algebraically as 2(a + b) where a and b are the dimensions in the same unit.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8C764-373A-4BBE-6C0C-ADD31B294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96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8F9BB-6288-74FE-AEFD-151432DD0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FDD427-9F1D-D8A5-1CA5-6626AFE6E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19B7FD-CEE6-51F8-AB01-F75B4C556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Answer: 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correct time is </a:t>
            </a:r>
            <a:r>
              <a:rPr lang="en-US"/>
              <a:t>15:33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Gill’s watch shows </a:t>
            </a:r>
            <a:r>
              <a:rPr lang="en-US"/>
              <a:t>15:36,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Ama’s shows </a:t>
            </a:r>
            <a:r>
              <a:rPr lang="en-US"/>
              <a:t>15:40,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is 7 mins faster than the actual time of </a:t>
            </a:r>
            <a:r>
              <a:rPr lang="en-US"/>
              <a:t>15:33</a:t>
            </a: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NC Statements:</a:t>
            </a:r>
          </a:p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Y4: </a:t>
            </a:r>
            <a:r>
              <a:rPr lang="en-GB"/>
              <a:t>read, write and convert time between analogue and digital 12- and 24-hour clocks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9110C-57D3-51E6-0156-346AB24511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D89B3-B9A9-BC4E-ACDE-A65ABD7251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40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5245A-4061-0EA0-7EA3-69DC0863D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A32325-9E40-ECA8-1433-E698B16AD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F779E-B8B6-0A6D-224C-B7DB9CF81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C5B4-E622-4DE7-949C-459E505696CE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55B5B-0D9F-57F2-D21A-775489BA0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7FCB2-FE69-507A-6DEC-E4961D19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DB39-19E1-41E5-A028-D73D306271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02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0E7C-68E8-2CFC-2B0B-C0F3309D6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20099-C9E2-6CE3-B528-4438CE929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98CB8-C490-991D-0B83-9B51A1F6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C5B4-E622-4DE7-949C-459E505696CE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34D4D-3D8B-E994-86DC-3D9356DFC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B9830-B4C7-B91A-2E59-CC740E36F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DB39-19E1-41E5-A028-D73D306271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0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EEB835-C7F0-0614-780F-CF6DA529B9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C31578-46F8-3E10-E432-BD1A6E0B2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746FF-2874-BEA3-B741-A36BE120B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C5B4-E622-4DE7-949C-459E505696CE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6651B-7F61-3404-0D5F-C26D8A02C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C9231-6161-65A9-6D28-1B705405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DB39-19E1-41E5-A028-D73D306271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489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network">
            <a:extLst>
              <a:ext uri="{FF2B5EF4-FFF2-40B4-BE49-F238E27FC236}">
                <a16:creationId xmlns:a16="http://schemas.microsoft.com/office/drawing/2014/main" id="{66449D3C-7EF8-E60D-8A36-9F5C4DACCB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8362"/>
          <a:stretch>
            <a:fillRect/>
          </a:stretch>
        </p:blipFill>
        <p:spPr>
          <a:xfrm rot="5400000" flipV="1">
            <a:off x="2667001" y="-2666999"/>
            <a:ext cx="6858000" cy="12192002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225" y="2711677"/>
            <a:ext cx="4423918" cy="2387600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Resource Pack</a:t>
            </a:r>
            <a:br>
              <a:rPr lang="en-US"/>
            </a:br>
            <a:br>
              <a:rPr lang="en-US"/>
            </a:br>
            <a:r>
              <a:rPr lang="en-US"/>
              <a:t>[age group]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79CB7CA-9D61-3D5E-A92D-7F37C5B132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858" r="6772" b="6773"/>
          <a:stretch>
            <a:fillRect/>
          </a:stretch>
        </p:blipFill>
        <p:spPr>
          <a:xfrm>
            <a:off x="5401341" y="0"/>
            <a:ext cx="6790659" cy="6857998"/>
          </a:xfrm>
          <a:prstGeom prst="rect">
            <a:avLst/>
          </a:prstGeom>
        </p:spPr>
      </p:pic>
      <p:pic>
        <p:nvPicPr>
          <p:cNvPr id="12" name="Picture 11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A71924B0-8F9F-E874-B09A-4F07CF7753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1075" y="438235"/>
            <a:ext cx="4243806" cy="8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4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192" y="1084960"/>
            <a:ext cx="10515600" cy="4677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C49A4-C1BF-4EE9-79FB-1DAA7ECC1E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961" y="5897879"/>
            <a:ext cx="2310584" cy="4877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4F709D-31D9-543D-47F3-AC5E5921C1B1}"/>
              </a:ext>
            </a:extLst>
          </p:cNvPr>
          <p:cNvSpPr/>
          <p:nvPr userDrawn="1"/>
        </p:nvSpPr>
        <p:spPr>
          <a:xfrm>
            <a:off x="0" y="-17124"/>
            <a:ext cx="12192000" cy="381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53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network">
            <a:extLst>
              <a:ext uri="{FF2B5EF4-FFF2-40B4-BE49-F238E27FC236}">
                <a16:creationId xmlns:a16="http://schemas.microsoft.com/office/drawing/2014/main" id="{66449D3C-7EF8-E60D-8A36-9F5C4DACCB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8362"/>
          <a:stretch>
            <a:fillRect/>
          </a:stretch>
        </p:blipFill>
        <p:spPr>
          <a:xfrm rot="5400000" flipV="1">
            <a:off x="2667001" y="-2666999"/>
            <a:ext cx="6858000" cy="12192002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225" y="2711677"/>
            <a:ext cx="4423918" cy="2387600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Resource Pack</a:t>
            </a:r>
            <a:br>
              <a:rPr lang="en-US"/>
            </a:br>
            <a:br>
              <a:rPr lang="en-US"/>
            </a:br>
            <a:r>
              <a:rPr lang="en-US"/>
              <a:t>[age group]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79CB7CA-9D61-3D5E-A92D-7F37C5B132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858" r="6772" b="6773"/>
          <a:stretch>
            <a:fillRect/>
          </a:stretch>
        </p:blipFill>
        <p:spPr>
          <a:xfrm>
            <a:off x="5401341" y="0"/>
            <a:ext cx="6790659" cy="6857998"/>
          </a:xfrm>
          <a:prstGeom prst="rect">
            <a:avLst/>
          </a:prstGeom>
        </p:spPr>
      </p:pic>
      <p:pic>
        <p:nvPicPr>
          <p:cNvPr id="12" name="Picture 11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A71924B0-8F9F-E874-B09A-4F07CF7753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1075" y="438235"/>
            <a:ext cx="4243806" cy="8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192" y="1084960"/>
            <a:ext cx="10515600" cy="4677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C49A4-C1BF-4EE9-79FB-1DAA7ECC1E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961" y="5897879"/>
            <a:ext cx="2310584" cy="4877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4F709D-31D9-543D-47F3-AC5E5921C1B1}"/>
              </a:ext>
            </a:extLst>
          </p:cNvPr>
          <p:cNvSpPr/>
          <p:nvPr userDrawn="1"/>
        </p:nvSpPr>
        <p:spPr>
          <a:xfrm>
            <a:off x="0" y="-17124"/>
            <a:ext cx="12192000" cy="381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network">
            <a:extLst>
              <a:ext uri="{FF2B5EF4-FFF2-40B4-BE49-F238E27FC236}">
                <a16:creationId xmlns:a16="http://schemas.microsoft.com/office/drawing/2014/main" id="{3D5F4B75-FDA3-8BD7-43AC-1CBDA922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8362"/>
          <a:stretch>
            <a:fillRect/>
          </a:stretch>
        </p:blipFill>
        <p:spPr>
          <a:xfrm rot="5400000" flipV="1">
            <a:off x="2666999" y="-2676335"/>
            <a:ext cx="6858000" cy="12192002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994" y="2002630"/>
            <a:ext cx="431622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Sub domain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D69D171-FC3B-9FB9-7778-A093D30E93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858" r="6772" b="6773"/>
          <a:stretch>
            <a:fillRect/>
          </a:stretch>
        </p:blipFill>
        <p:spPr>
          <a:xfrm>
            <a:off x="5401341" y="0"/>
            <a:ext cx="6790659" cy="6857998"/>
          </a:xfrm>
          <a:prstGeom prst="rect">
            <a:avLst/>
          </a:prstGeom>
        </p:spPr>
      </p:pic>
      <p:pic>
        <p:nvPicPr>
          <p:cNvPr id="9" name="Picture 8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DE33A2FE-DD6C-F1AE-4CAB-CDB785C537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1075" y="438235"/>
            <a:ext cx="4243806" cy="8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B29243-1BE5-5131-B565-9E2AF62FC07D}"/>
              </a:ext>
            </a:extLst>
          </p:cNvPr>
          <p:cNvSpPr txBox="1"/>
          <p:nvPr userDrawn="1"/>
        </p:nvSpPr>
        <p:spPr>
          <a:xfrm>
            <a:off x="943583" y="1912044"/>
            <a:ext cx="41343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latin typeface="+mj-lt"/>
                <a:ea typeface="Arial" pitchFamily="34" charset="-122"/>
                <a:cs typeface="Arial" pitchFamily="34" charset="-120"/>
              </a:rPr>
              <a:t>Copyright notice</a:t>
            </a:r>
          </a:p>
          <a:p>
            <a:pPr marL="0" indent="0">
              <a:buNone/>
            </a:pPr>
            <a:endParaRPr lang="en-US" sz="2000">
              <a:solidFill>
                <a:schemeClr val="tx1"/>
              </a:solidFill>
              <a:latin typeface="+mj-lt"/>
              <a:ea typeface="Arial" pitchFamily="34" charset="-122"/>
              <a:cs typeface="Arial" pitchFamily="34" charset="-120"/>
            </a:endParaRPr>
          </a:p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latin typeface="+mj-lt"/>
                <a:ea typeface="Arial" pitchFamily="34" charset="-122"/>
                <a:cs typeface="Arial" pitchFamily="34" charset="-120"/>
              </a:rPr>
              <a:t>This resource is published under the Creative Commons Zero (CC0) license.</a:t>
            </a:r>
          </a:p>
          <a:p>
            <a:pPr marL="0" indent="0">
              <a:buNone/>
            </a:pPr>
            <a:endParaRPr lang="en-US" sz="200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latin typeface="+mj-lt"/>
                <a:ea typeface="Arial" pitchFamily="34" charset="-122"/>
                <a:cs typeface="Arial" pitchFamily="34" charset="-120"/>
              </a:rPr>
              <a:t>You are free to copy, modify, distribute and use this work, even for commercial purposes, without asking permission.</a:t>
            </a:r>
            <a:endParaRPr lang="en-US" sz="20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5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1E876802-7E37-093C-A954-13B0583FD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1075" y="438235"/>
            <a:ext cx="4243806" cy="889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5704FE-9E0F-0F25-E092-81E6D297AC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1055" y="0"/>
            <a:ext cx="679094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8ADCBB-30D9-45DD-BF65-B897D80397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96" y="438234"/>
            <a:ext cx="4256025" cy="8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0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49960-E04D-21F4-160C-2753A153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59417-3346-165A-F615-8D0522267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F9861-A784-501F-D553-98C19B782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C5B4-E622-4DE7-949C-459E505696CE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EF2C6-D145-0FD4-17F7-38160DFF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F409F-0CD4-4A3F-38B0-E673E1568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DB39-19E1-41E5-A028-D73D306271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74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D25C7-1E70-B42F-30DE-A31BAD918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5F530-9B79-38C7-80BF-A5D3FF814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B0A7C-9BDE-2AB7-D982-9F976099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C5B4-E622-4DE7-949C-459E505696CE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6151F-9990-9CFD-F233-23F82BC25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9A82E-7F56-265D-57EA-A32AD5EE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DB39-19E1-41E5-A028-D73D306271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815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A1AB6-D751-7920-8C4D-CB69CBF4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F56F7-1D9B-CA4F-E44E-A0D0B7059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65F32F-4CA6-A7E3-308F-3665BDCD8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C3038-4811-8867-58CB-BB6174F1F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C5B4-E622-4DE7-949C-459E505696CE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96B65E-18BE-310B-14FA-9D87D2217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C0348-CBEF-0992-EAED-5002E0F6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DB39-19E1-41E5-A028-D73D306271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542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2F3BF-59D2-0CCB-0877-5EEA7E44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85AA6-F153-4F5D-A0C8-DD905B24C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5A628-EF6D-B73D-CB39-85E697559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A659D-3A97-B5FC-A7F1-5EF2E96DD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2BD0F6-DC47-3AAC-DFA3-038AA0E81E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9C2014-3D1F-C76B-1FD4-813896B61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C5B4-E622-4DE7-949C-459E505696CE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E62800-D122-0B39-200E-E6ED34AF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7F318F-F070-1116-1261-F1E2DC82B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DB39-19E1-41E5-A028-D73D306271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65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B8A71-9BA6-C3C6-3CBC-A13757F1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F660A-0205-C285-D3D6-BC863FBD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C5B4-E622-4DE7-949C-459E505696CE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DF856E-D4F7-ECDB-B6F1-D7626D92D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7977-B08B-8AED-E186-D0457831F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DB39-19E1-41E5-A028-D73D306271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83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72D8F-CD2F-D12B-4772-5516C7CA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C5B4-E622-4DE7-949C-459E505696CE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662A72-356F-1752-A4C6-C453BF19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80BAA-D610-BFF4-FE0E-0F1AF4EA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DB39-19E1-41E5-A028-D73D306271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55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0A240-E0E7-C4A8-5E17-81AA60B22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AB02D-2F41-CF70-BE1F-886BCD5A5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10E6B-E5FB-3067-CB7F-104A4AABC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84638-56DA-032D-D91A-663D6E5DD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C5B4-E622-4DE7-949C-459E505696CE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CCF39-7C14-7017-04DF-89BBAE8C2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40F58-DF3F-B717-4CBD-64DAA6DD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DB39-19E1-41E5-A028-D73D306271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183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EF4A-7170-8CDF-F0C3-F8882B40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EA239-295B-7788-3DCB-C58800EB7A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48BC5-26AC-8167-0C98-246A579EB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E1D2D-6935-FA82-0ACB-3BCA1AF96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C5B4-E622-4DE7-949C-459E505696CE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0C73B-F173-AC2E-4DE6-619839F6D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C6A3D-AD4E-8F4F-3407-4F4BA8441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DB39-19E1-41E5-A028-D73D306271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4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0D0A5-EDBD-F30A-71E5-68C398135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176AF-7CFF-BDF5-C00C-0767BDD44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68A74-F6CC-A6A6-318B-D27B3A53B8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06C5B4-E622-4DE7-949C-459E505696CE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47C17-A6C0-C445-24F7-12DB98373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90214-C019-7872-425C-6461864C1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94DB39-19E1-41E5-A028-D73D306271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13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75DB2-1690-DFBC-7521-C2C1943552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/>
              <a:t>Resource Pack</a:t>
            </a:r>
            <a:br>
              <a:rPr lang="en-GB" sz="4400"/>
            </a:br>
            <a:r>
              <a:rPr lang="en-GB" sz="4400"/>
              <a:t>Lower Key Stage 2</a:t>
            </a:r>
          </a:p>
        </p:txBody>
      </p:sp>
    </p:spTree>
    <p:extLst>
      <p:ext uri="{BB962C8B-B14F-4D97-AF65-F5344CB8AC3E}">
        <p14:creationId xmlns:p14="http://schemas.microsoft.com/office/powerpoint/2010/main" val="1419897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7C80F-1008-D4D0-CF03-1E858D58A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A19D8CEE-006F-D6A3-1BF8-D1C4F9A2EC88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9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7760F1-D71D-D897-B497-DD056620A5CF}"/>
              </a:ext>
            </a:extLst>
          </p:cNvPr>
          <p:cNvSpPr txBox="1"/>
          <p:nvPr/>
        </p:nvSpPr>
        <p:spPr>
          <a:xfrm>
            <a:off x="838199" y="1808758"/>
            <a:ext cx="107623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If 12</a:t>
            </a:r>
            <a:r>
              <a:rPr lang="en-GB" sz="2800" baseline="30000"/>
              <a:t>th</a:t>
            </a:r>
            <a:r>
              <a:rPr lang="en-GB" sz="2800"/>
              <a:t> January is a Monday, what day of the week is:</a:t>
            </a:r>
          </a:p>
          <a:p>
            <a:endParaRPr lang="en-GB" sz="2800"/>
          </a:p>
          <a:p>
            <a:r>
              <a:rPr lang="en-GB" sz="2800"/>
              <a:t>a) 	1</a:t>
            </a:r>
            <a:r>
              <a:rPr lang="en-GB" sz="2800" baseline="30000"/>
              <a:t>st</a:t>
            </a:r>
            <a:r>
              <a:rPr lang="en-GB" sz="2800"/>
              <a:t> January</a:t>
            </a:r>
          </a:p>
          <a:p>
            <a:r>
              <a:rPr lang="en-GB" sz="2800"/>
              <a:t>b) 	1</a:t>
            </a:r>
            <a:r>
              <a:rPr lang="en-GB" sz="2800" baseline="30000"/>
              <a:t>st</a:t>
            </a:r>
            <a:r>
              <a:rPr lang="en-GB" sz="2800"/>
              <a:t> February</a:t>
            </a:r>
          </a:p>
          <a:p>
            <a:endParaRPr lang="en-GB" sz="2800"/>
          </a:p>
          <a:p>
            <a:r>
              <a:rPr lang="en-GB" sz="2800"/>
              <a:t>Show how you worked it out.</a:t>
            </a:r>
          </a:p>
        </p:txBody>
      </p:sp>
    </p:spTree>
    <p:extLst>
      <p:ext uri="{BB962C8B-B14F-4D97-AF65-F5344CB8AC3E}">
        <p14:creationId xmlns:p14="http://schemas.microsoft.com/office/powerpoint/2010/main" val="628528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476B7-347D-1A25-20CD-3B65FD40E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8">
            <a:extLst>
              <a:ext uri="{FF2B5EF4-FFF2-40B4-BE49-F238E27FC236}">
                <a16:creationId xmlns:a16="http://schemas.microsoft.com/office/drawing/2014/main" id="{AA9BFD8C-225F-F596-AD08-F9E0A2594E0E}"/>
              </a:ext>
            </a:extLst>
          </p:cNvPr>
          <p:cNvSpPr txBox="1"/>
          <p:nvPr/>
        </p:nvSpPr>
        <p:spPr>
          <a:xfrm>
            <a:off x="838200" y="1430097"/>
            <a:ext cx="111793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/>
              <a:t>On a 24-hour digital clock, all times are shown using 28 bars of light:</a:t>
            </a:r>
          </a:p>
          <a:p>
            <a:endParaRPr lang="en-GB" sz="2800"/>
          </a:p>
          <a:p>
            <a:endParaRPr lang="en-GB" sz="2800"/>
          </a:p>
          <a:p>
            <a:endParaRPr lang="en-GB" sz="2800"/>
          </a:p>
          <a:p>
            <a:r>
              <a:rPr lang="en-GB" sz="2800"/>
              <a:t>What time uses the most bars of light? </a:t>
            </a:r>
          </a:p>
          <a:p>
            <a:endParaRPr lang="en-GB" sz="2800"/>
          </a:p>
          <a:p>
            <a:r>
              <a:rPr lang="en-GB" sz="2800"/>
              <a:t>What time uses the least?</a:t>
            </a:r>
          </a:p>
          <a:p>
            <a:endParaRPr lang="en-GB" sz="2800"/>
          </a:p>
          <a:p>
            <a:r>
              <a:rPr lang="en-GB" sz="2800"/>
              <a:t>Is there only one time for each?</a:t>
            </a:r>
          </a:p>
          <a:p>
            <a:endParaRPr lang="en-GB" sz="2800"/>
          </a:p>
          <a:p>
            <a:endParaRPr lang="en-GB" sz="280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C24AF514-5CFC-5984-99E3-EE326426D8D1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10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DD8B40-B848-C2DF-0CEF-1A2B14DED63F}"/>
              </a:ext>
            </a:extLst>
          </p:cNvPr>
          <p:cNvGrpSpPr/>
          <p:nvPr/>
        </p:nvGrpSpPr>
        <p:grpSpPr>
          <a:xfrm>
            <a:off x="4477427" y="2148002"/>
            <a:ext cx="3026358" cy="1036907"/>
            <a:chOff x="4394800" y="2377520"/>
            <a:chExt cx="3026358" cy="103690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A86C602-34E6-BB87-D394-1617A5B0D430}"/>
                </a:ext>
              </a:extLst>
            </p:cNvPr>
            <p:cNvGrpSpPr/>
            <p:nvPr/>
          </p:nvGrpSpPr>
          <p:grpSpPr>
            <a:xfrm>
              <a:off x="4394800" y="2419622"/>
              <a:ext cx="561159" cy="994805"/>
              <a:chOff x="4394800" y="2419622"/>
              <a:chExt cx="561159" cy="994805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6CCC0FF0-2558-2397-A298-A9B047904F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8948" y="2419622"/>
                <a:ext cx="396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B86C2D5-ED09-321D-3717-698C5AA6480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178800" y="2654537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35716FC-249E-F36E-C32D-495CAA7D99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8948" y="2914219"/>
                <a:ext cx="396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737457AB-020D-F904-67A4-D93A1DA69C6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739959" y="2654537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9FAF5DA-2C88-0C61-0B0D-FE54A18071A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178800" y="3182795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0B6903F-9E12-4274-4148-7B1BD9A6B9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8948" y="3414427"/>
                <a:ext cx="396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CA234EA-A7B5-B79A-7E7B-AD73B479597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739959" y="3182795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F79E42E-61C8-A4AB-561E-D63DA2D5264B}"/>
                </a:ext>
              </a:extLst>
            </p:cNvPr>
            <p:cNvGrpSpPr/>
            <p:nvPr/>
          </p:nvGrpSpPr>
          <p:grpSpPr>
            <a:xfrm>
              <a:off x="5155526" y="2416816"/>
              <a:ext cx="561159" cy="994805"/>
              <a:chOff x="5155526" y="2416816"/>
              <a:chExt cx="561159" cy="994805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431B2BE-C665-1678-C19B-F888680AE1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9674" y="2416816"/>
                <a:ext cx="396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B6FD0F2-01A6-8661-10E9-FA5BA74AD5E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939526" y="2651731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05010F4-0274-1901-CF9E-7B57462F12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9674" y="2911413"/>
                <a:ext cx="396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67ADE13D-4655-FF53-8D11-ED56A7BA290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500685" y="2651731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F37705F-8882-4A39-02AB-1D25055657F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939526" y="3179989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3F261B7-0441-89D7-80AC-F337E42478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9674" y="3411621"/>
                <a:ext cx="396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741B84F-5493-2614-FE54-4066CCA2183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500685" y="3179989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B4413C7-9BC0-361F-8F40-552B19677048}"/>
                </a:ext>
              </a:extLst>
            </p:cNvPr>
            <p:cNvGrpSpPr/>
            <p:nvPr/>
          </p:nvGrpSpPr>
          <p:grpSpPr>
            <a:xfrm>
              <a:off x="6099273" y="2416816"/>
              <a:ext cx="561159" cy="994805"/>
              <a:chOff x="6099273" y="2416816"/>
              <a:chExt cx="561159" cy="994805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A6CA112A-DB4F-0911-F8A9-230D9CBE62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3421" y="2416816"/>
                <a:ext cx="396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28EDFFF-3EAD-B3D0-3A6B-8FD702F7169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883273" y="2651731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C831EDD-0568-7B99-4C5F-D6BED270DA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3421" y="2911413"/>
                <a:ext cx="396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8732FC2-5D31-8902-9A12-ECBEAC8B3FB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444432" y="2651731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27A826D-D93B-B214-5BE9-46C20712DE0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883273" y="3179989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F76273F-650E-2909-7C19-8F44E21414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3421" y="3411621"/>
                <a:ext cx="396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DD384D8-A328-BD9E-CAFF-B97292F3F38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444432" y="3179989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203B425-F7ED-9700-145D-B0C6A33AF1E3}"/>
                </a:ext>
              </a:extLst>
            </p:cNvPr>
            <p:cNvGrpSpPr/>
            <p:nvPr/>
          </p:nvGrpSpPr>
          <p:grpSpPr>
            <a:xfrm>
              <a:off x="6859999" y="2414010"/>
              <a:ext cx="561159" cy="994805"/>
              <a:chOff x="6859999" y="2414010"/>
              <a:chExt cx="561159" cy="994805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E112C56-7C3F-FDA7-BCD2-CF13EA4724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4147" y="2414010"/>
                <a:ext cx="396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A07C2BC-575E-B814-523A-41FC6B2BFF1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43999" y="2648925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142431A-A4DC-93F4-C52A-A8428FB9C8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4147" y="2908607"/>
                <a:ext cx="396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8245BEA-920D-77E4-27D5-C182EA36B74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05158" y="2648925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34C973B-7678-A0BA-3C42-7AEAD5EA22D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43999" y="3177183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40F27FE-9FFB-DD69-F148-974083A710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4147" y="3408815"/>
                <a:ext cx="396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B7D2F71-D2F0-7D2E-D571-1665C47FFF2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05158" y="3177183"/>
                <a:ext cx="432000" cy="0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51">
              <a:extLst>
                <a:ext uri="{FF2B5EF4-FFF2-40B4-BE49-F238E27FC236}">
                  <a16:creationId xmlns:a16="http://schemas.microsoft.com/office/drawing/2014/main" id="{3063190B-FCD2-BF2B-E6D4-1951A179F4C7}"/>
                </a:ext>
              </a:extLst>
            </p:cNvPr>
            <p:cNvSpPr txBox="1"/>
            <p:nvPr/>
          </p:nvSpPr>
          <p:spPr>
            <a:xfrm>
              <a:off x="5683775" y="2377520"/>
              <a:ext cx="41549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/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6884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F0195-141A-F97A-8CDB-F309851ED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94EB42C9-77F6-6F31-DC05-63A68C86B513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11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D5741C-5742-088F-D129-A0664C04BECC}"/>
              </a:ext>
            </a:extLst>
          </p:cNvPr>
          <p:cNvGrpSpPr/>
          <p:nvPr/>
        </p:nvGrpSpPr>
        <p:grpSpPr>
          <a:xfrm>
            <a:off x="3723008" y="1331716"/>
            <a:ext cx="2761247" cy="2396194"/>
            <a:chOff x="733926" y="1677451"/>
            <a:chExt cx="2761247" cy="23961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557379-73E1-1EAB-47B3-827CBCA1D6BF}"/>
                </a:ext>
              </a:extLst>
            </p:cNvPr>
            <p:cNvSpPr/>
            <p:nvPr/>
          </p:nvSpPr>
          <p:spPr>
            <a:xfrm>
              <a:off x="733926" y="2550695"/>
              <a:ext cx="649705" cy="649705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9830027-C1DC-4A72-F26F-8EBF0BF276CA}"/>
                </a:ext>
              </a:extLst>
            </p:cNvPr>
            <p:cNvCxnSpPr>
              <a:cxnSpLocks/>
              <a:stCxn id="16" idx="3"/>
              <a:endCxn id="21" idx="1"/>
            </p:cNvCxnSpPr>
            <p:nvPr/>
          </p:nvCxnSpPr>
          <p:spPr>
            <a:xfrm>
              <a:off x="1383631" y="2875548"/>
              <a:ext cx="1461837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E65511-2269-71F1-630B-1F8BC9C7D7CE}"/>
                </a:ext>
              </a:extLst>
            </p:cNvPr>
            <p:cNvCxnSpPr>
              <a:cxnSpLocks/>
              <a:stCxn id="16" idx="3"/>
              <a:endCxn id="20" idx="1"/>
            </p:cNvCxnSpPr>
            <p:nvPr/>
          </p:nvCxnSpPr>
          <p:spPr>
            <a:xfrm flipV="1">
              <a:off x="1383631" y="2002304"/>
              <a:ext cx="1461836" cy="8732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EE0BBAA-C3A2-8139-AE8C-4C6086DE6360}"/>
                </a:ext>
              </a:extLst>
            </p:cNvPr>
            <p:cNvCxnSpPr>
              <a:cxnSpLocks/>
              <a:stCxn id="22" idx="1"/>
              <a:endCxn id="16" idx="3"/>
            </p:cNvCxnSpPr>
            <p:nvPr/>
          </p:nvCxnSpPr>
          <p:spPr>
            <a:xfrm flipH="1" flipV="1">
              <a:off x="1383631" y="2875548"/>
              <a:ext cx="1461836" cy="8732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BD57D9-DBE9-EE98-05DF-F009857F0195}"/>
                </a:ext>
              </a:extLst>
            </p:cNvPr>
            <p:cNvSpPr/>
            <p:nvPr/>
          </p:nvSpPr>
          <p:spPr>
            <a:xfrm>
              <a:off x="2845467" y="1677451"/>
              <a:ext cx="649705" cy="64970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72148D5-19AC-7F05-94AB-E4771B9573D1}"/>
                </a:ext>
              </a:extLst>
            </p:cNvPr>
            <p:cNvSpPr/>
            <p:nvPr/>
          </p:nvSpPr>
          <p:spPr>
            <a:xfrm>
              <a:off x="2845468" y="2550696"/>
              <a:ext cx="649705" cy="64970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517EC0-6EC1-C7EF-EF52-3086AD93F271}"/>
                </a:ext>
              </a:extLst>
            </p:cNvPr>
            <p:cNvSpPr/>
            <p:nvPr/>
          </p:nvSpPr>
          <p:spPr>
            <a:xfrm>
              <a:off x="2845467" y="3423940"/>
              <a:ext cx="649705" cy="64970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EADDF04-03FB-FAD3-42B0-EB986403ADE5}"/>
              </a:ext>
            </a:extLst>
          </p:cNvPr>
          <p:cNvSpPr txBox="1"/>
          <p:nvPr/>
        </p:nvSpPr>
        <p:spPr>
          <a:xfrm>
            <a:off x="958380" y="3951449"/>
            <a:ext cx="1051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What could the parts be?</a:t>
            </a:r>
          </a:p>
          <a:p>
            <a:endParaRPr lang="en-GB" sz="2400"/>
          </a:p>
          <a:p>
            <a:r>
              <a:rPr lang="en-GB" sz="2400"/>
              <a:t>What if one part is greater than a half? </a:t>
            </a:r>
          </a:p>
          <a:p>
            <a:br>
              <a:rPr lang="en-GB" sz="2400"/>
            </a:br>
            <a:r>
              <a:rPr lang="en-GB" sz="2400"/>
              <a:t>What if all three parts had two decimal places?</a:t>
            </a:r>
          </a:p>
        </p:txBody>
      </p:sp>
    </p:spTree>
    <p:extLst>
      <p:ext uri="{BB962C8B-B14F-4D97-AF65-F5344CB8AC3E}">
        <p14:creationId xmlns:p14="http://schemas.microsoft.com/office/powerpoint/2010/main" val="2532019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9C197-3172-6930-025C-BCB72E0F4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8">
            <a:extLst>
              <a:ext uri="{FF2B5EF4-FFF2-40B4-BE49-F238E27FC236}">
                <a16:creationId xmlns:a16="http://schemas.microsoft.com/office/drawing/2014/main" id="{307A2889-F791-8119-FAE4-6910989725CB}"/>
              </a:ext>
            </a:extLst>
          </p:cNvPr>
          <p:cNvSpPr txBox="1"/>
          <p:nvPr/>
        </p:nvSpPr>
        <p:spPr>
          <a:xfrm>
            <a:off x="747269" y="1700333"/>
            <a:ext cx="10872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/>
              <a:t>Use different coins in the circles to make the statements correct. How many ways can you find?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698B5B5E-ED09-BFC8-08B4-85E57ACEB717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12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DC83505-B238-759C-82D0-07473226DF5E}"/>
              </a:ext>
            </a:extLst>
          </p:cNvPr>
          <p:cNvSpPr/>
          <p:nvPr/>
        </p:nvSpPr>
        <p:spPr>
          <a:xfrm>
            <a:off x="4775172" y="2841859"/>
            <a:ext cx="981307" cy="981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372C71-5F44-D3AD-BD75-E525E338F6F2}"/>
              </a:ext>
            </a:extLst>
          </p:cNvPr>
          <p:cNvSpPr/>
          <p:nvPr/>
        </p:nvSpPr>
        <p:spPr>
          <a:xfrm>
            <a:off x="6246341" y="2841859"/>
            <a:ext cx="981307" cy="981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219A37-FEA8-034D-9E72-83DE96A35F70}"/>
                  </a:ext>
                </a:extLst>
              </p:cNvPr>
              <p:cNvSpPr txBox="1"/>
              <p:nvPr/>
            </p:nvSpPr>
            <p:spPr>
              <a:xfrm>
                <a:off x="3706301" y="3028326"/>
                <a:ext cx="915111" cy="6083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/>
                  <a:t>   of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219A37-FEA8-034D-9E72-83DE96A3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301" y="3028326"/>
                <a:ext cx="915111" cy="608372"/>
              </a:xfrm>
              <a:prstGeom prst="rect">
                <a:avLst/>
              </a:prstGeom>
              <a:blipFill>
                <a:blip r:embed="rId3"/>
                <a:stretch>
                  <a:fillRect l="-667" t="-2000" b="-2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AB6A30-5DAE-4FBC-A427-F3FE8191155B}"/>
                  </a:ext>
                </a:extLst>
              </p:cNvPr>
              <p:cNvSpPr txBox="1"/>
              <p:nvPr/>
            </p:nvSpPr>
            <p:spPr>
              <a:xfrm>
                <a:off x="5822675" y="3117068"/>
                <a:ext cx="3574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AB6A30-5DAE-4FBC-A427-F3FE81911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675" y="3117068"/>
                <a:ext cx="35746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0600AAB-F8BA-2E11-9C04-86D31C0C8E41}"/>
              </a:ext>
            </a:extLst>
          </p:cNvPr>
          <p:cNvSpPr/>
          <p:nvPr/>
        </p:nvSpPr>
        <p:spPr>
          <a:xfrm>
            <a:off x="6246341" y="5404847"/>
            <a:ext cx="981307" cy="981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BCEF0B-ACC2-6B8F-28DC-8BAD997B705B}"/>
                  </a:ext>
                </a:extLst>
              </p:cNvPr>
              <p:cNvSpPr txBox="1"/>
              <p:nvPr/>
            </p:nvSpPr>
            <p:spPr>
              <a:xfrm>
                <a:off x="3640104" y="4345901"/>
                <a:ext cx="981307" cy="6110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/>
                  <a:t>  of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BCEF0B-ACC2-6B8F-28DC-8BAD997B7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104" y="4345901"/>
                <a:ext cx="981307" cy="611065"/>
              </a:xfrm>
              <a:prstGeom prst="rect">
                <a:avLst/>
              </a:prstGeom>
              <a:blipFill>
                <a:blip r:embed="rId5"/>
                <a:stretch>
                  <a:fillRect t="-2000" b="-2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C9EE03-1F41-841F-E9FD-3098DBB209B6}"/>
                  </a:ext>
                </a:extLst>
              </p:cNvPr>
              <p:cNvSpPr txBox="1"/>
              <p:nvPr/>
            </p:nvSpPr>
            <p:spPr>
              <a:xfrm>
                <a:off x="4442676" y="5761419"/>
                <a:ext cx="3574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C9EE03-1F41-841F-E9FD-3098DBB20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676" y="5761419"/>
                <a:ext cx="357469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C70F3D20-01D2-EE3D-4E48-D35C3624CB77}"/>
              </a:ext>
            </a:extLst>
          </p:cNvPr>
          <p:cNvSpPr/>
          <p:nvPr/>
        </p:nvSpPr>
        <p:spPr>
          <a:xfrm>
            <a:off x="4775172" y="4164208"/>
            <a:ext cx="981307" cy="981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C6BB0D-9DAD-2F2B-EA1C-21D879F14C34}"/>
              </a:ext>
            </a:extLst>
          </p:cNvPr>
          <p:cNvSpPr/>
          <p:nvPr/>
        </p:nvSpPr>
        <p:spPr>
          <a:xfrm>
            <a:off x="6246341" y="4164208"/>
            <a:ext cx="981307" cy="981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64077D-8A0C-77E5-38B4-E53C979EA494}"/>
                  </a:ext>
                </a:extLst>
              </p:cNvPr>
              <p:cNvSpPr txBox="1"/>
              <p:nvPr/>
            </p:nvSpPr>
            <p:spPr>
              <a:xfrm>
                <a:off x="5198837" y="5589967"/>
                <a:ext cx="981307" cy="6110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/>
                  <a:t> of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64077D-8A0C-77E5-38B4-E53C979EA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837" y="5589967"/>
                <a:ext cx="981307" cy="611065"/>
              </a:xfrm>
              <a:prstGeom prst="rect">
                <a:avLst/>
              </a:prstGeom>
              <a:blipFill>
                <a:blip r:embed="rId7"/>
                <a:stretch>
                  <a:fillRect l="-621" t="-2000" b="-2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102181-4293-B7BE-FAE5-C1597AC155DE}"/>
                  </a:ext>
                </a:extLst>
              </p:cNvPr>
              <p:cNvSpPr txBox="1"/>
              <p:nvPr/>
            </p:nvSpPr>
            <p:spPr>
              <a:xfrm>
                <a:off x="5822675" y="4439417"/>
                <a:ext cx="35746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102181-4293-B7BE-FAE5-C1597AC15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675" y="4439417"/>
                <a:ext cx="357469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00C7EE55-26F3-CC5F-0A50-CCC8DD80A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2449" y="5319013"/>
            <a:ext cx="1166531" cy="11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1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36714-622C-8E0C-8970-19D0E4552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E536E152-D312-E6E2-ACCD-68A7AD697409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13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D0488D2-690E-4467-E4D9-DD006EA8A44E}"/>
              </a:ext>
            </a:extLst>
          </p:cNvPr>
          <p:cNvSpPr/>
          <p:nvPr/>
        </p:nvSpPr>
        <p:spPr>
          <a:xfrm>
            <a:off x="1007389" y="2522354"/>
            <a:ext cx="4153546" cy="50788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The smallest amount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C6E79CF-2BCD-FA53-67A1-EE57807EBA66}"/>
              </a:ext>
            </a:extLst>
          </p:cNvPr>
          <p:cNvSpPr/>
          <p:nvPr/>
        </p:nvSpPr>
        <p:spPr>
          <a:xfrm>
            <a:off x="1007389" y="3272045"/>
            <a:ext cx="4153546" cy="50788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Equal to 446 pence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8E1ED46-8D48-ED2C-EA58-1A9C2D2ED0EB}"/>
              </a:ext>
            </a:extLst>
          </p:cNvPr>
          <p:cNvSpPr/>
          <p:nvPr/>
        </p:nvSpPr>
        <p:spPr>
          <a:xfrm>
            <a:off x="1007389" y="4021736"/>
            <a:ext cx="4153546" cy="50788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Less than £2.15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C32EDEB-84B0-3538-7E22-2D869FF2B9F4}"/>
              </a:ext>
            </a:extLst>
          </p:cNvPr>
          <p:cNvSpPr/>
          <p:nvPr/>
        </p:nvSpPr>
        <p:spPr>
          <a:xfrm>
            <a:off x="1007389" y="4771427"/>
            <a:ext cx="4153546" cy="50788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More than 260 pence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12E5B0A-4398-4504-9291-67E55F113EA0}"/>
              </a:ext>
            </a:extLst>
          </p:cNvPr>
          <p:cNvSpPr/>
          <p:nvPr/>
        </p:nvSpPr>
        <p:spPr>
          <a:xfrm>
            <a:off x="1007389" y="5521118"/>
            <a:ext cx="4153546" cy="50788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Two pounds and ten pence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EC74EA-3E8F-EDFE-B5B0-29AF27EB42D8}"/>
              </a:ext>
            </a:extLst>
          </p:cNvPr>
          <p:cNvSpPr/>
          <p:nvPr/>
        </p:nvSpPr>
        <p:spPr>
          <a:xfrm>
            <a:off x="6666257" y="3599340"/>
            <a:ext cx="2107770" cy="659448"/>
          </a:xfrm>
          <a:prstGeom prst="rect">
            <a:avLst/>
          </a:prstGeom>
          <a:solidFill>
            <a:schemeClr val="bg2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205 pence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3CA73E-8A5B-3830-F5CA-C04740997686}"/>
              </a:ext>
            </a:extLst>
          </p:cNvPr>
          <p:cNvSpPr/>
          <p:nvPr/>
        </p:nvSpPr>
        <p:spPr>
          <a:xfrm>
            <a:off x="9543779" y="2538075"/>
            <a:ext cx="2107770" cy="659448"/>
          </a:xfrm>
          <a:prstGeom prst="rect">
            <a:avLst/>
          </a:prstGeom>
          <a:solidFill>
            <a:schemeClr val="bg2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£4.46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C74285-9F71-554F-84E0-584A5AD16ED9}"/>
              </a:ext>
            </a:extLst>
          </p:cNvPr>
          <p:cNvSpPr/>
          <p:nvPr/>
        </p:nvSpPr>
        <p:spPr>
          <a:xfrm>
            <a:off x="9543779" y="3613904"/>
            <a:ext cx="2107770" cy="659448"/>
          </a:xfrm>
          <a:prstGeom prst="rect">
            <a:avLst/>
          </a:prstGeom>
          <a:solidFill>
            <a:schemeClr val="bg2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£4.05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9789B9-7BAF-5B2F-9BA2-9428FEE6150A}"/>
              </a:ext>
            </a:extLst>
          </p:cNvPr>
          <p:cNvSpPr/>
          <p:nvPr/>
        </p:nvSpPr>
        <p:spPr>
          <a:xfrm>
            <a:off x="6666257" y="4676326"/>
            <a:ext cx="2107770" cy="659448"/>
          </a:xfrm>
          <a:prstGeom prst="rect">
            <a:avLst/>
          </a:prstGeom>
          <a:solidFill>
            <a:schemeClr val="bg2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458 pence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84C24C-C52C-8510-A603-BF53E130D6F5}"/>
              </a:ext>
            </a:extLst>
          </p:cNvPr>
          <p:cNvSpPr/>
          <p:nvPr/>
        </p:nvSpPr>
        <p:spPr>
          <a:xfrm>
            <a:off x="9543779" y="4689733"/>
            <a:ext cx="2107770" cy="659448"/>
          </a:xfrm>
          <a:prstGeom prst="rect">
            <a:avLst/>
          </a:prstGeom>
          <a:solidFill>
            <a:schemeClr val="bg2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£2.66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570F70-737B-525B-B914-B5357F190436}"/>
              </a:ext>
            </a:extLst>
          </p:cNvPr>
          <p:cNvSpPr/>
          <p:nvPr/>
        </p:nvSpPr>
        <p:spPr>
          <a:xfrm>
            <a:off x="6666257" y="2522354"/>
            <a:ext cx="2107770" cy="659448"/>
          </a:xfrm>
          <a:prstGeom prst="rect">
            <a:avLst/>
          </a:prstGeom>
          <a:solidFill>
            <a:schemeClr val="bg2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£2.10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FF7240A8-9813-DA21-4E22-09BD5949D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871" y="1698019"/>
            <a:ext cx="10027926" cy="991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Match the statements to the amounts.</a:t>
            </a:r>
          </a:p>
        </p:txBody>
      </p:sp>
    </p:spTree>
    <p:extLst>
      <p:ext uri="{BB962C8B-B14F-4D97-AF65-F5344CB8AC3E}">
        <p14:creationId xmlns:p14="http://schemas.microsoft.com/office/powerpoint/2010/main" val="4272226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7DF6B-5E9A-6E55-753C-071BAC931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8B535E2D-7FA8-19E1-5C58-C623C9519783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14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E832FDB-D5AF-3C01-B608-8D4648FC7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458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What number sentences could you write to match this bar model?</a:t>
            </a:r>
          </a:p>
        </p:txBody>
      </p:sp>
      <p:pic>
        <p:nvPicPr>
          <p:cNvPr id="5" name="Picture 4" descr="A grid of squares with a grey square&#10;&#10;AI-generated content may be incorrect.">
            <a:extLst>
              <a:ext uri="{FF2B5EF4-FFF2-40B4-BE49-F238E27FC236}">
                <a16:creationId xmlns:a16="http://schemas.microsoft.com/office/drawing/2014/main" id="{65DA60CA-D0A0-9CA5-0D5B-4407140B5B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314"/>
          <a:stretch>
            <a:fillRect/>
          </a:stretch>
        </p:blipFill>
        <p:spPr>
          <a:xfrm>
            <a:off x="942746" y="2813105"/>
            <a:ext cx="10411054" cy="237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55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2D00B-07C6-7540-32A7-A5D985EFE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4C647D48-B7F6-5E19-158F-BD6AA12404CF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15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DDC0C8-E158-CCC3-94BB-78B2FB8D8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024" y="2370469"/>
            <a:ext cx="107550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a)   386 + 12 = 402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b)   762 = 987 – 225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c)   405 – 60 = 345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d)   816 = 672 + 145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9EE6D-B957-0C60-7CAD-6AE1CB84B0E3}"/>
              </a:ext>
            </a:extLst>
          </p:cNvPr>
          <p:cNvSpPr txBox="1"/>
          <p:nvPr/>
        </p:nvSpPr>
        <p:spPr>
          <a:xfrm>
            <a:off x="762000" y="1511024"/>
            <a:ext cx="8338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Which of these equations are true?</a:t>
            </a:r>
          </a:p>
        </p:txBody>
      </p:sp>
    </p:spTree>
    <p:extLst>
      <p:ext uri="{BB962C8B-B14F-4D97-AF65-F5344CB8AC3E}">
        <p14:creationId xmlns:p14="http://schemas.microsoft.com/office/powerpoint/2010/main" val="489698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DAE64-24EA-FA27-6064-43D1FEAF5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578C1229-A67C-1C94-C3F4-5EF032222D13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16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B45E5ED6-BB88-F707-2A04-16CA0E7A4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967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Write some multiplication and division sentences to describe this array.</a:t>
            </a:r>
          </a:p>
        </p:txBody>
      </p:sp>
      <p:pic>
        <p:nvPicPr>
          <p:cNvPr id="5" name="Picture 4" descr="A grid of white squares&#10;&#10;AI-generated content may be incorrect.">
            <a:extLst>
              <a:ext uri="{FF2B5EF4-FFF2-40B4-BE49-F238E27FC236}">
                <a16:creationId xmlns:a16="http://schemas.microsoft.com/office/drawing/2014/main" id="{4630FF88-090B-2342-8DBB-7CCD6924C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70" y="3062732"/>
            <a:ext cx="816758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2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DCAE6-313B-B5CD-A49B-2F22BA61D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60D7B722-36BF-6A38-9AB2-2E26635DAEDC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17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8E0C06-FA44-07C0-8BC8-0291CB084796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91800" cy="3521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Will thinks that if you halve one factor and double the other you get the same product.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Is he correct? 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Justify your answer.</a:t>
            </a:r>
          </a:p>
        </p:txBody>
      </p:sp>
    </p:spTree>
    <p:extLst>
      <p:ext uri="{BB962C8B-B14F-4D97-AF65-F5344CB8AC3E}">
        <p14:creationId xmlns:p14="http://schemas.microsoft.com/office/powerpoint/2010/main" val="2211288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F041E-3150-08CB-E751-CC925C227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B6D5885C-F049-A1C0-F8B9-C1EFE5040B9B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18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1A60835-C959-C63D-7E1F-CFC422720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019"/>
            <a:ext cx="10515600" cy="4943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Start counting from zero, which numbers in the table would you say if you: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AutoNum type="alphaLcParenR"/>
            </a:pPr>
            <a:r>
              <a:rPr lang="en-US" sz="2400" dirty="0"/>
              <a:t>count in 2’s 		b)   count in 5’s 		c)  count in 10’s</a:t>
            </a:r>
          </a:p>
          <a:p>
            <a:pPr marL="457200" indent="-457200">
              <a:buAutoNum type="alphaLcParenR"/>
            </a:pPr>
            <a:endParaRPr lang="en-US" sz="2400" dirty="0"/>
          </a:p>
          <a:p>
            <a:pPr marL="457200" indent="-457200">
              <a:buAutoNum type="alphaLcParenR"/>
            </a:pPr>
            <a:endParaRPr lang="en-US" sz="2400" dirty="0"/>
          </a:p>
          <a:p>
            <a:pPr marL="457200" indent="-457200">
              <a:buAutoNum type="alphaLcParenR"/>
            </a:pPr>
            <a:endParaRPr lang="en-US" sz="2400" dirty="0"/>
          </a:p>
          <a:p>
            <a:pPr marL="457200" indent="-457200">
              <a:buAutoNum type="alphaLcParenR"/>
            </a:pPr>
            <a:endParaRPr lang="en-US" sz="2400" dirty="0"/>
          </a:p>
          <a:p>
            <a:pPr marL="457200" indent="-457200">
              <a:buAutoNum type="alphaLcParenR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What do you notice about the numbers you don’t say?</a:t>
            </a:r>
            <a:endParaRPr lang="en-US" dirty="0"/>
          </a:p>
        </p:txBody>
      </p:sp>
      <p:pic>
        <p:nvPicPr>
          <p:cNvPr id="3" name="Picture 2" descr="A white rectangular grid with black numbers&#10;&#10;AI-generated content may be incorrect.">
            <a:extLst>
              <a:ext uri="{FF2B5EF4-FFF2-40B4-BE49-F238E27FC236}">
                <a16:creationId xmlns:a16="http://schemas.microsoft.com/office/drawing/2014/main" id="{F3DAEC63-137C-683E-70DF-2A0CF4E3D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49" y="3112900"/>
            <a:ext cx="8225097" cy="211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44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40E28D2-A2B3-4DEF-28DF-AE71B640B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131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James says any of these shapes could be the odd one out. What reasons could you give for each?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7ECC9953-D7A7-866F-A0E9-50984910DDB7}"/>
              </a:ext>
            </a:extLst>
          </p:cNvPr>
          <p:cNvSpPr/>
          <p:nvPr/>
        </p:nvSpPr>
        <p:spPr>
          <a:xfrm>
            <a:off x="1099917" y="3341082"/>
            <a:ext cx="1971821" cy="1699846"/>
          </a:xfrm>
          <a:prstGeom prst="hexagon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9EE94AA9-8BC3-0744-40CD-46387A2773D9}"/>
              </a:ext>
            </a:extLst>
          </p:cNvPr>
          <p:cNvSpPr/>
          <p:nvPr/>
        </p:nvSpPr>
        <p:spPr>
          <a:xfrm>
            <a:off x="4598521" y="3505205"/>
            <a:ext cx="2614247" cy="1535723"/>
          </a:xfrm>
          <a:prstGeom prst="rtTriangl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8" name="L-Shape 17">
            <a:extLst>
              <a:ext uri="{FF2B5EF4-FFF2-40B4-BE49-F238E27FC236}">
                <a16:creationId xmlns:a16="http://schemas.microsoft.com/office/drawing/2014/main" id="{BCC01154-1FE9-742D-1DDC-C3DF6E575948}"/>
              </a:ext>
            </a:extLst>
          </p:cNvPr>
          <p:cNvSpPr/>
          <p:nvPr/>
        </p:nvSpPr>
        <p:spPr>
          <a:xfrm>
            <a:off x="8739551" y="3505205"/>
            <a:ext cx="2121877" cy="1535723"/>
          </a:xfrm>
          <a:prstGeom prst="corner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0AE76CC-F211-4647-6BEA-79EACED5D585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1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252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B14B4-D478-AD8F-E756-85CFF4669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7D0F453D-AEB3-101E-B79E-6F5A2DFD11D3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19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8" name="Content Placeholder 5">
            <a:extLst>
              <a:ext uri="{FF2B5EF4-FFF2-40B4-BE49-F238E27FC236}">
                <a16:creationId xmlns:a16="http://schemas.microsoft.com/office/drawing/2014/main" id="{9BD14B84-D4E4-1E15-755B-F1C30B0A7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60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Write three number sentences that are shown in this bar model.</a:t>
            </a:r>
          </a:p>
          <a:p>
            <a:pPr marL="0" indent="0">
              <a:buNone/>
            </a:pPr>
            <a:r>
              <a:rPr lang="en-GB" dirty="0"/>
              <a:t>What might each cube be worth?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78BCAE2-AE5F-AA78-8012-42065FFB240D}"/>
              </a:ext>
            </a:extLst>
          </p:cNvPr>
          <p:cNvSpPr/>
          <p:nvPr/>
        </p:nvSpPr>
        <p:spPr>
          <a:xfrm>
            <a:off x="838200" y="2689051"/>
            <a:ext cx="9539404" cy="16234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9161A96-FDFD-23B1-F6DC-C3245F996904}"/>
              </a:ext>
            </a:extLst>
          </p:cNvPr>
          <p:cNvSpPr/>
          <p:nvPr/>
        </p:nvSpPr>
        <p:spPr>
          <a:xfrm>
            <a:off x="838200" y="4312499"/>
            <a:ext cx="3179801" cy="13192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4402FFF-B5DD-84D7-DDF1-616C5AA146FD}"/>
              </a:ext>
            </a:extLst>
          </p:cNvPr>
          <p:cNvSpPr/>
          <p:nvPr/>
        </p:nvSpPr>
        <p:spPr>
          <a:xfrm>
            <a:off x="4018001" y="4312499"/>
            <a:ext cx="3179801" cy="13192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5E609AD-269E-9C3F-705E-A69033A047B2}"/>
              </a:ext>
            </a:extLst>
          </p:cNvPr>
          <p:cNvSpPr/>
          <p:nvPr/>
        </p:nvSpPr>
        <p:spPr>
          <a:xfrm>
            <a:off x="7197802" y="4312499"/>
            <a:ext cx="3179801" cy="13192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8667659D-6E0D-4473-E289-738D8F7733A8}"/>
              </a:ext>
            </a:extLst>
          </p:cNvPr>
          <p:cNvSpPr/>
          <p:nvPr/>
        </p:nvSpPr>
        <p:spPr>
          <a:xfrm>
            <a:off x="3568713" y="2944854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id="{B31F81AC-6A40-C170-1A6F-566E77A3EEE4}"/>
              </a:ext>
            </a:extLst>
          </p:cNvPr>
          <p:cNvSpPr/>
          <p:nvPr/>
        </p:nvSpPr>
        <p:spPr>
          <a:xfrm>
            <a:off x="4110991" y="2944854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id="{853C4F6B-5375-C5A9-02A1-DC8FED0273C7}"/>
              </a:ext>
            </a:extLst>
          </p:cNvPr>
          <p:cNvSpPr/>
          <p:nvPr/>
        </p:nvSpPr>
        <p:spPr>
          <a:xfrm>
            <a:off x="4653269" y="2944854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B94D657A-F852-73BA-D104-D82C9471B700}"/>
              </a:ext>
            </a:extLst>
          </p:cNvPr>
          <p:cNvSpPr/>
          <p:nvPr/>
        </p:nvSpPr>
        <p:spPr>
          <a:xfrm>
            <a:off x="5195547" y="2944854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id="{33EC2A86-2C75-6A97-FF59-BB8F9BA5C67B}"/>
              </a:ext>
            </a:extLst>
          </p:cNvPr>
          <p:cNvSpPr/>
          <p:nvPr/>
        </p:nvSpPr>
        <p:spPr>
          <a:xfrm>
            <a:off x="5737825" y="2944854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id="{08A63409-B79C-1224-1CEC-64377D722E71}"/>
              </a:ext>
            </a:extLst>
          </p:cNvPr>
          <p:cNvSpPr/>
          <p:nvPr/>
        </p:nvSpPr>
        <p:spPr>
          <a:xfrm>
            <a:off x="6280103" y="2944854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B509F906-CD9E-FB3B-B3B0-BFFEDEA6CA02}"/>
              </a:ext>
            </a:extLst>
          </p:cNvPr>
          <p:cNvSpPr/>
          <p:nvPr/>
        </p:nvSpPr>
        <p:spPr>
          <a:xfrm>
            <a:off x="6822381" y="2944854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59">
            <a:extLst>
              <a:ext uri="{FF2B5EF4-FFF2-40B4-BE49-F238E27FC236}">
                <a16:creationId xmlns:a16="http://schemas.microsoft.com/office/drawing/2014/main" id="{698C3D2A-B5E0-00AD-8C61-9D7E046CAC82}"/>
              </a:ext>
            </a:extLst>
          </p:cNvPr>
          <p:cNvSpPr/>
          <p:nvPr/>
        </p:nvSpPr>
        <p:spPr>
          <a:xfrm>
            <a:off x="7364659" y="2944854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60">
            <a:extLst>
              <a:ext uri="{FF2B5EF4-FFF2-40B4-BE49-F238E27FC236}">
                <a16:creationId xmlns:a16="http://schemas.microsoft.com/office/drawing/2014/main" id="{2EED9F4B-D0C4-7097-D08E-7B8067856490}"/>
              </a:ext>
            </a:extLst>
          </p:cNvPr>
          <p:cNvSpPr/>
          <p:nvPr/>
        </p:nvSpPr>
        <p:spPr>
          <a:xfrm>
            <a:off x="7906937" y="2944854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61">
            <a:extLst>
              <a:ext uri="{FF2B5EF4-FFF2-40B4-BE49-F238E27FC236}">
                <a16:creationId xmlns:a16="http://schemas.microsoft.com/office/drawing/2014/main" id="{FA3806C3-BE12-4A36-6101-E562BE6881E3}"/>
              </a:ext>
            </a:extLst>
          </p:cNvPr>
          <p:cNvSpPr/>
          <p:nvPr/>
        </p:nvSpPr>
        <p:spPr>
          <a:xfrm>
            <a:off x="3568713" y="3529079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id="{5A116732-4A7D-B9D7-61C5-3830CA227836}"/>
              </a:ext>
            </a:extLst>
          </p:cNvPr>
          <p:cNvSpPr/>
          <p:nvPr/>
        </p:nvSpPr>
        <p:spPr>
          <a:xfrm>
            <a:off x="4110991" y="3529079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63">
            <a:extLst>
              <a:ext uri="{FF2B5EF4-FFF2-40B4-BE49-F238E27FC236}">
                <a16:creationId xmlns:a16="http://schemas.microsoft.com/office/drawing/2014/main" id="{BC6DD8E4-E0A5-0E12-9483-0A96D14516E8}"/>
              </a:ext>
            </a:extLst>
          </p:cNvPr>
          <p:cNvSpPr/>
          <p:nvPr/>
        </p:nvSpPr>
        <p:spPr>
          <a:xfrm>
            <a:off x="4653269" y="3529079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id="{6B160195-5144-1C47-97B8-AD424A7B2E78}"/>
              </a:ext>
            </a:extLst>
          </p:cNvPr>
          <p:cNvSpPr/>
          <p:nvPr/>
        </p:nvSpPr>
        <p:spPr>
          <a:xfrm>
            <a:off x="5195547" y="3529079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be 65">
            <a:extLst>
              <a:ext uri="{FF2B5EF4-FFF2-40B4-BE49-F238E27FC236}">
                <a16:creationId xmlns:a16="http://schemas.microsoft.com/office/drawing/2014/main" id="{E98B3276-FC54-0C78-6F38-68E79E12DFE3}"/>
              </a:ext>
            </a:extLst>
          </p:cNvPr>
          <p:cNvSpPr/>
          <p:nvPr/>
        </p:nvSpPr>
        <p:spPr>
          <a:xfrm>
            <a:off x="5737825" y="3529079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66">
            <a:extLst>
              <a:ext uri="{FF2B5EF4-FFF2-40B4-BE49-F238E27FC236}">
                <a16:creationId xmlns:a16="http://schemas.microsoft.com/office/drawing/2014/main" id="{3DC19DBE-FF68-836C-0BC6-BD6C158893BA}"/>
              </a:ext>
            </a:extLst>
          </p:cNvPr>
          <p:cNvSpPr/>
          <p:nvPr/>
        </p:nvSpPr>
        <p:spPr>
          <a:xfrm>
            <a:off x="6280103" y="3529079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67">
            <a:extLst>
              <a:ext uri="{FF2B5EF4-FFF2-40B4-BE49-F238E27FC236}">
                <a16:creationId xmlns:a16="http://schemas.microsoft.com/office/drawing/2014/main" id="{BF835AB0-31EF-DFD1-FF1D-CB4197E2BA66}"/>
              </a:ext>
            </a:extLst>
          </p:cNvPr>
          <p:cNvSpPr/>
          <p:nvPr/>
        </p:nvSpPr>
        <p:spPr>
          <a:xfrm>
            <a:off x="6822381" y="3529079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ube 68">
            <a:extLst>
              <a:ext uri="{FF2B5EF4-FFF2-40B4-BE49-F238E27FC236}">
                <a16:creationId xmlns:a16="http://schemas.microsoft.com/office/drawing/2014/main" id="{D88C36A6-0998-9A62-96A7-96A08E98E417}"/>
              </a:ext>
            </a:extLst>
          </p:cNvPr>
          <p:cNvSpPr/>
          <p:nvPr/>
        </p:nvSpPr>
        <p:spPr>
          <a:xfrm>
            <a:off x="7364659" y="3529079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ube 69">
            <a:extLst>
              <a:ext uri="{FF2B5EF4-FFF2-40B4-BE49-F238E27FC236}">
                <a16:creationId xmlns:a16="http://schemas.microsoft.com/office/drawing/2014/main" id="{352555B8-5F41-27E2-F97B-692AFACA50F1}"/>
              </a:ext>
            </a:extLst>
          </p:cNvPr>
          <p:cNvSpPr/>
          <p:nvPr/>
        </p:nvSpPr>
        <p:spPr>
          <a:xfrm>
            <a:off x="7906937" y="3529079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ube 70">
            <a:extLst>
              <a:ext uri="{FF2B5EF4-FFF2-40B4-BE49-F238E27FC236}">
                <a16:creationId xmlns:a16="http://schemas.microsoft.com/office/drawing/2014/main" id="{B11F2D1D-AF92-0946-AAC5-3019A7BDB488}"/>
              </a:ext>
            </a:extLst>
          </p:cNvPr>
          <p:cNvSpPr/>
          <p:nvPr/>
        </p:nvSpPr>
        <p:spPr>
          <a:xfrm>
            <a:off x="1661179" y="4433631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ube 71">
            <a:extLst>
              <a:ext uri="{FF2B5EF4-FFF2-40B4-BE49-F238E27FC236}">
                <a16:creationId xmlns:a16="http://schemas.microsoft.com/office/drawing/2014/main" id="{3D0DD188-0CE3-E44B-2E04-112773768960}"/>
              </a:ext>
            </a:extLst>
          </p:cNvPr>
          <p:cNvSpPr/>
          <p:nvPr/>
        </p:nvSpPr>
        <p:spPr>
          <a:xfrm>
            <a:off x="2203457" y="4433631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ube 72">
            <a:extLst>
              <a:ext uri="{FF2B5EF4-FFF2-40B4-BE49-F238E27FC236}">
                <a16:creationId xmlns:a16="http://schemas.microsoft.com/office/drawing/2014/main" id="{60AAAFF7-84AF-8469-DD1F-BCAC674D2096}"/>
              </a:ext>
            </a:extLst>
          </p:cNvPr>
          <p:cNvSpPr/>
          <p:nvPr/>
        </p:nvSpPr>
        <p:spPr>
          <a:xfrm>
            <a:off x="2745735" y="4433631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ube 73">
            <a:extLst>
              <a:ext uri="{FF2B5EF4-FFF2-40B4-BE49-F238E27FC236}">
                <a16:creationId xmlns:a16="http://schemas.microsoft.com/office/drawing/2014/main" id="{321294E7-8268-3CE4-AEAD-1C8B6D0F5196}"/>
              </a:ext>
            </a:extLst>
          </p:cNvPr>
          <p:cNvSpPr/>
          <p:nvPr/>
        </p:nvSpPr>
        <p:spPr>
          <a:xfrm>
            <a:off x="1661179" y="5017856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ube 74">
            <a:extLst>
              <a:ext uri="{FF2B5EF4-FFF2-40B4-BE49-F238E27FC236}">
                <a16:creationId xmlns:a16="http://schemas.microsoft.com/office/drawing/2014/main" id="{0553AF81-709F-3EAC-7666-40E8D5AA15DF}"/>
              </a:ext>
            </a:extLst>
          </p:cNvPr>
          <p:cNvSpPr/>
          <p:nvPr/>
        </p:nvSpPr>
        <p:spPr>
          <a:xfrm>
            <a:off x="2203457" y="5017856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ube 75">
            <a:extLst>
              <a:ext uri="{FF2B5EF4-FFF2-40B4-BE49-F238E27FC236}">
                <a16:creationId xmlns:a16="http://schemas.microsoft.com/office/drawing/2014/main" id="{0BBDA7ED-68F3-ABAE-7B88-E0E859DA86B6}"/>
              </a:ext>
            </a:extLst>
          </p:cNvPr>
          <p:cNvSpPr/>
          <p:nvPr/>
        </p:nvSpPr>
        <p:spPr>
          <a:xfrm>
            <a:off x="2745735" y="5017856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id="{0D15C03A-493B-A389-FE5B-5917A8BFDD31}"/>
              </a:ext>
            </a:extLst>
          </p:cNvPr>
          <p:cNvSpPr/>
          <p:nvPr/>
        </p:nvSpPr>
        <p:spPr>
          <a:xfrm>
            <a:off x="4840979" y="4433631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ube 77">
            <a:extLst>
              <a:ext uri="{FF2B5EF4-FFF2-40B4-BE49-F238E27FC236}">
                <a16:creationId xmlns:a16="http://schemas.microsoft.com/office/drawing/2014/main" id="{436E331B-660D-1D13-6817-5EA353E50865}"/>
              </a:ext>
            </a:extLst>
          </p:cNvPr>
          <p:cNvSpPr/>
          <p:nvPr/>
        </p:nvSpPr>
        <p:spPr>
          <a:xfrm>
            <a:off x="5383257" y="4433631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ube 78">
            <a:extLst>
              <a:ext uri="{FF2B5EF4-FFF2-40B4-BE49-F238E27FC236}">
                <a16:creationId xmlns:a16="http://schemas.microsoft.com/office/drawing/2014/main" id="{2C64029C-2E66-7897-E56A-93925562CF32}"/>
              </a:ext>
            </a:extLst>
          </p:cNvPr>
          <p:cNvSpPr/>
          <p:nvPr/>
        </p:nvSpPr>
        <p:spPr>
          <a:xfrm>
            <a:off x="5925535" y="4433631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ube 79">
            <a:extLst>
              <a:ext uri="{FF2B5EF4-FFF2-40B4-BE49-F238E27FC236}">
                <a16:creationId xmlns:a16="http://schemas.microsoft.com/office/drawing/2014/main" id="{6E7F272C-C46B-C713-1B55-6713F6DD2138}"/>
              </a:ext>
            </a:extLst>
          </p:cNvPr>
          <p:cNvSpPr/>
          <p:nvPr/>
        </p:nvSpPr>
        <p:spPr>
          <a:xfrm>
            <a:off x="4840979" y="5017856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ube 80">
            <a:extLst>
              <a:ext uri="{FF2B5EF4-FFF2-40B4-BE49-F238E27FC236}">
                <a16:creationId xmlns:a16="http://schemas.microsoft.com/office/drawing/2014/main" id="{F7E5BFF2-5AE7-7493-3ABC-A3C71AA6EBA2}"/>
              </a:ext>
            </a:extLst>
          </p:cNvPr>
          <p:cNvSpPr/>
          <p:nvPr/>
        </p:nvSpPr>
        <p:spPr>
          <a:xfrm>
            <a:off x="5383257" y="5017856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ube 81">
            <a:extLst>
              <a:ext uri="{FF2B5EF4-FFF2-40B4-BE49-F238E27FC236}">
                <a16:creationId xmlns:a16="http://schemas.microsoft.com/office/drawing/2014/main" id="{34D40B60-47C7-A5D0-7333-0065E43CF87D}"/>
              </a:ext>
            </a:extLst>
          </p:cNvPr>
          <p:cNvSpPr/>
          <p:nvPr/>
        </p:nvSpPr>
        <p:spPr>
          <a:xfrm>
            <a:off x="5925535" y="5017856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ube 82">
            <a:extLst>
              <a:ext uri="{FF2B5EF4-FFF2-40B4-BE49-F238E27FC236}">
                <a16:creationId xmlns:a16="http://schemas.microsoft.com/office/drawing/2014/main" id="{3DE85D27-80BD-D5AE-AA83-F5FDA2E0D26C}"/>
              </a:ext>
            </a:extLst>
          </p:cNvPr>
          <p:cNvSpPr/>
          <p:nvPr/>
        </p:nvSpPr>
        <p:spPr>
          <a:xfrm>
            <a:off x="8113770" y="4436486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ube 83">
            <a:extLst>
              <a:ext uri="{FF2B5EF4-FFF2-40B4-BE49-F238E27FC236}">
                <a16:creationId xmlns:a16="http://schemas.microsoft.com/office/drawing/2014/main" id="{B3672F2B-FEB6-8EC0-8B22-C1A2B16B39A5}"/>
              </a:ext>
            </a:extLst>
          </p:cNvPr>
          <p:cNvSpPr/>
          <p:nvPr/>
        </p:nvSpPr>
        <p:spPr>
          <a:xfrm>
            <a:off x="8656048" y="4436486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ube 84">
            <a:extLst>
              <a:ext uri="{FF2B5EF4-FFF2-40B4-BE49-F238E27FC236}">
                <a16:creationId xmlns:a16="http://schemas.microsoft.com/office/drawing/2014/main" id="{7F76DDCC-4FCC-0176-CC21-6F66B0DC9D60}"/>
              </a:ext>
            </a:extLst>
          </p:cNvPr>
          <p:cNvSpPr/>
          <p:nvPr/>
        </p:nvSpPr>
        <p:spPr>
          <a:xfrm>
            <a:off x="9198326" y="4436486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ube 85">
            <a:extLst>
              <a:ext uri="{FF2B5EF4-FFF2-40B4-BE49-F238E27FC236}">
                <a16:creationId xmlns:a16="http://schemas.microsoft.com/office/drawing/2014/main" id="{77910775-74CD-4B5C-8E54-AE460F42BB74}"/>
              </a:ext>
            </a:extLst>
          </p:cNvPr>
          <p:cNvSpPr/>
          <p:nvPr/>
        </p:nvSpPr>
        <p:spPr>
          <a:xfrm>
            <a:off x="8113770" y="5020711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ube 86">
            <a:extLst>
              <a:ext uri="{FF2B5EF4-FFF2-40B4-BE49-F238E27FC236}">
                <a16:creationId xmlns:a16="http://schemas.microsoft.com/office/drawing/2014/main" id="{54DDB165-8F54-F5BF-C590-D26409AF9644}"/>
              </a:ext>
            </a:extLst>
          </p:cNvPr>
          <p:cNvSpPr/>
          <p:nvPr/>
        </p:nvSpPr>
        <p:spPr>
          <a:xfrm>
            <a:off x="8656048" y="5020711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ube 87">
            <a:extLst>
              <a:ext uri="{FF2B5EF4-FFF2-40B4-BE49-F238E27FC236}">
                <a16:creationId xmlns:a16="http://schemas.microsoft.com/office/drawing/2014/main" id="{472D5171-2271-1F44-2BEC-56F739F18BF1}"/>
              </a:ext>
            </a:extLst>
          </p:cNvPr>
          <p:cNvSpPr/>
          <p:nvPr/>
        </p:nvSpPr>
        <p:spPr>
          <a:xfrm>
            <a:off x="9198326" y="5020711"/>
            <a:ext cx="449288" cy="449288"/>
          </a:xfrm>
          <a:prstGeom prst="cub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7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57D68-BE58-3549-32B9-B847E0A52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44AAF733-7F44-3859-EB25-704B62BBDA28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20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Content Placeholder 3" descr="A red and yellow hexagon&#10;&#10;AI-generated content may be incorrect.">
            <a:extLst>
              <a:ext uri="{FF2B5EF4-FFF2-40B4-BE49-F238E27FC236}">
                <a16:creationId xmlns:a16="http://schemas.microsoft.com/office/drawing/2014/main" id="{D8DE8F9D-E27E-819E-B7CB-74263743A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532" t="8238" r="12854"/>
          <a:stretch>
            <a:fillRect/>
          </a:stretch>
        </p:blipFill>
        <p:spPr>
          <a:xfrm>
            <a:off x="6874765" y="1057074"/>
            <a:ext cx="4914899" cy="440654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44E57F-177E-9A64-30B7-F55B86569031}"/>
              </a:ext>
            </a:extLst>
          </p:cNvPr>
          <p:cNvSpPr txBox="1"/>
          <p:nvPr/>
        </p:nvSpPr>
        <p:spPr>
          <a:xfrm>
            <a:off x="838200" y="1690688"/>
            <a:ext cx="5690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Write a question and answer to match the diagram.</a:t>
            </a: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27126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2D7C8-FE0A-4CCB-6BAA-44A1D62DE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A2264810-4BE9-8508-4115-991EC67966F5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21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B35E68-A4D9-1611-68C1-D38224BBAD9F}"/>
              </a:ext>
            </a:extLst>
          </p:cNvPr>
          <p:cNvSpPr txBox="1"/>
          <p:nvPr/>
        </p:nvSpPr>
        <p:spPr>
          <a:xfrm>
            <a:off x="723899" y="1698019"/>
            <a:ext cx="6060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Here are two partially drawn number lines.</a:t>
            </a:r>
          </a:p>
          <a:p>
            <a:endParaRPr lang="en-US" sz="3200"/>
          </a:p>
          <a:p>
            <a:r>
              <a:rPr lang="en-US" sz="3200"/>
              <a:t>If both number lines were completed to 1, which is longer?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4E79F6-7079-0271-15B9-D5E0583F5BC9}"/>
              </a:ext>
            </a:extLst>
          </p:cNvPr>
          <p:cNvCxnSpPr>
            <a:cxnSpLocks/>
          </p:cNvCxnSpPr>
          <p:nvPr/>
        </p:nvCxnSpPr>
        <p:spPr>
          <a:xfrm>
            <a:off x="7677150" y="1899032"/>
            <a:ext cx="379095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48A5F1-B0BE-BF21-9489-217088ED5B18}"/>
              </a:ext>
            </a:extLst>
          </p:cNvPr>
          <p:cNvCxnSpPr>
            <a:cxnSpLocks/>
          </p:cNvCxnSpPr>
          <p:nvPr/>
        </p:nvCxnSpPr>
        <p:spPr>
          <a:xfrm flipV="1">
            <a:off x="7677150" y="1899032"/>
            <a:ext cx="0" cy="290945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8A8E40-69A6-F468-B41C-D0D319AA23C7}"/>
              </a:ext>
            </a:extLst>
          </p:cNvPr>
          <p:cNvCxnSpPr>
            <a:cxnSpLocks/>
          </p:cNvCxnSpPr>
          <p:nvPr/>
        </p:nvCxnSpPr>
        <p:spPr>
          <a:xfrm flipV="1">
            <a:off x="11443855" y="1914042"/>
            <a:ext cx="0" cy="290945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3DEF56-EB09-245E-D6D6-5057D1B5F6EA}"/>
              </a:ext>
            </a:extLst>
          </p:cNvPr>
          <p:cNvCxnSpPr>
            <a:cxnSpLocks/>
          </p:cNvCxnSpPr>
          <p:nvPr/>
        </p:nvCxnSpPr>
        <p:spPr>
          <a:xfrm>
            <a:off x="7652905" y="3852523"/>
            <a:ext cx="379095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D90C7D-7A18-D8A6-AD95-853AA4AC4A18}"/>
              </a:ext>
            </a:extLst>
          </p:cNvPr>
          <p:cNvCxnSpPr>
            <a:cxnSpLocks/>
          </p:cNvCxnSpPr>
          <p:nvPr/>
        </p:nvCxnSpPr>
        <p:spPr>
          <a:xfrm flipV="1">
            <a:off x="7652905" y="3852523"/>
            <a:ext cx="0" cy="290945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D41EEE-08D7-78FD-1E57-E1EB007FD7B1}"/>
              </a:ext>
            </a:extLst>
          </p:cNvPr>
          <p:cNvCxnSpPr>
            <a:cxnSpLocks/>
          </p:cNvCxnSpPr>
          <p:nvPr/>
        </p:nvCxnSpPr>
        <p:spPr>
          <a:xfrm flipV="1">
            <a:off x="11436543" y="3867533"/>
            <a:ext cx="0" cy="290945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DEB5E0-05CA-780D-5B38-AC657483B9F7}"/>
                  </a:ext>
                </a:extLst>
              </p:cNvPr>
              <p:cNvSpPr txBox="1"/>
              <p:nvPr/>
            </p:nvSpPr>
            <p:spPr>
              <a:xfrm>
                <a:off x="11332246" y="2357174"/>
                <a:ext cx="174727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DEB5E0-05CA-780D-5B38-AC657483B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2246" y="2357174"/>
                <a:ext cx="174727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772030-4778-885E-B23E-54A4A3EEB1C3}"/>
                  </a:ext>
                </a:extLst>
              </p:cNvPr>
              <p:cNvSpPr txBox="1"/>
              <p:nvPr/>
            </p:nvSpPr>
            <p:spPr>
              <a:xfrm>
                <a:off x="11356491" y="4307075"/>
                <a:ext cx="174727" cy="691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772030-4778-885E-B23E-54A4A3EEB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6491" y="4307075"/>
                <a:ext cx="174727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EFD768-8FC6-403F-1C0B-6E3CFED1FD6F}"/>
                  </a:ext>
                </a:extLst>
              </p:cNvPr>
              <p:cNvSpPr txBox="1"/>
              <p:nvPr/>
            </p:nvSpPr>
            <p:spPr>
              <a:xfrm>
                <a:off x="7589786" y="2353584"/>
                <a:ext cx="17472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EFD768-8FC6-403F-1C0B-6E3CFED1F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786" y="2353584"/>
                <a:ext cx="174727" cy="369332"/>
              </a:xfrm>
              <a:prstGeom prst="rect">
                <a:avLst/>
              </a:prstGeom>
              <a:blipFill>
                <a:blip r:embed="rId5"/>
                <a:stretch>
                  <a:fillRect l="-55172" r="-62069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66C007-8A4C-9F58-EF62-03AF6EB73E41}"/>
                  </a:ext>
                </a:extLst>
              </p:cNvPr>
              <p:cNvSpPr txBox="1"/>
              <p:nvPr/>
            </p:nvSpPr>
            <p:spPr>
              <a:xfrm>
                <a:off x="7589786" y="4318190"/>
                <a:ext cx="17472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66C007-8A4C-9F58-EF62-03AF6EB73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786" y="4318190"/>
                <a:ext cx="174727" cy="369332"/>
              </a:xfrm>
              <a:prstGeom prst="rect">
                <a:avLst/>
              </a:prstGeom>
              <a:blipFill>
                <a:blip r:embed="rId5"/>
                <a:stretch>
                  <a:fillRect l="-55172" r="-62069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5485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229BF-D097-7CC2-FAAA-5375818AF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0D4EEE51-EA93-7098-6575-715EBD5ACDB8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22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2AD92B4-2E8A-64E5-5EEF-C1D525732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90688"/>
            <a:ext cx="10718800" cy="4351338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Explain why this shape is not divided into thirds.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E8D13A-5925-20FB-0292-2CCECF9FACDE}"/>
              </a:ext>
            </a:extLst>
          </p:cNvPr>
          <p:cNvSpPr/>
          <p:nvPr/>
        </p:nvSpPr>
        <p:spPr>
          <a:xfrm>
            <a:off x="3111731" y="3429000"/>
            <a:ext cx="4552604" cy="8318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58AF4C-9902-1293-CFE7-2B8430849889}"/>
              </a:ext>
            </a:extLst>
          </p:cNvPr>
          <p:cNvSpPr/>
          <p:nvPr/>
        </p:nvSpPr>
        <p:spPr>
          <a:xfrm>
            <a:off x="1117600" y="3429000"/>
            <a:ext cx="1994131" cy="8318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0A3E3F-3AF7-E728-022C-B1DEB46AB7E2}"/>
              </a:ext>
            </a:extLst>
          </p:cNvPr>
          <p:cNvSpPr/>
          <p:nvPr/>
        </p:nvSpPr>
        <p:spPr>
          <a:xfrm>
            <a:off x="7664335" y="3429000"/>
            <a:ext cx="3280756" cy="8318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50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A7796-62C0-38E7-DA1D-D75792D6F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08C2EDE8-CFC4-AACD-9BEE-023F9F4452B1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23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749DBA-9055-0A2D-91C8-6DAFF1732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36940"/>
            <a:ext cx="651662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/>
              <a:t>Draw a 12 x 12 square using squared paper.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How many different sized squares can you draw inside this 12 x 12 square?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Every gap should be filled.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Here is an example (if needed).</a:t>
            </a:r>
          </a:p>
        </p:txBody>
      </p:sp>
      <p:pic>
        <p:nvPicPr>
          <p:cNvPr id="7" name="Picture 6" descr="A grid of squares with black lines&#10;&#10;AI-generated content may be incorrect.">
            <a:extLst>
              <a:ext uri="{FF2B5EF4-FFF2-40B4-BE49-F238E27FC236}">
                <a16:creationId xmlns:a16="http://schemas.microsoft.com/office/drawing/2014/main" id="{7231B572-64A0-B28D-5FF3-7F3E81DB8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559" y="1074747"/>
            <a:ext cx="4177242" cy="412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76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D6BAB-2D5E-1593-9F1B-5965E8A8B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79D1A407-5909-6CF8-FACC-A049F7C4CF57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24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47BD94F-2D0D-325B-8A4F-84FA50FD3A0F}"/>
              </a:ext>
            </a:extLst>
          </p:cNvPr>
          <p:cNvSpPr txBox="1">
            <a:spLocks/>
          </p:cNvSpPr>
          <p:nvPr/>
        </p:nvSpPr>
        <p:spPr>
          <a:xfrm>
            <a:off x="838200" y="1622102"/>
            <a:ext cx="10515600" cy="4872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Which two shapes can join to make:</a:t>
            </a:r>
            <a:br>
              <a:rPr lang="en-US"/>
            </a:b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A parallelogram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A pentagon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A triangle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9F58FD8-0DE1-C324-C0FF-5E9989C82EAE}"/>
              </a:ext>
            </a:extLst>
          </p:cNvPr>
          <p:cNvSpPr/>
          <p:nvPr/>
        </p:nvSpPr>
        <p:spPr>
          <a:xfrm>
            <a:off x="5504330" y="2402541"/>
            <a:ext cx="1268685" cy="1093694"/>
          </a:xfrm>
          <a:prstGeom prst="triangl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663CA8E0-677A-7378-752E-D9B0BCD48A04}"/>
              </a:ext>
            </a:extLst>
          </p:cNvPr>
          <p:cNvSpPr/>
          <p:nvPr/>
        </p:nvSpPr>
        <p:spPr>
          <a:xfrm rot="10800000">
            <a:off x="7187274" y="2402541"/>
            <a:ext cx="1268685" cy="1093694"/>
          </a:xfrm>
          <a:prstGeom prst="triangl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59695E-C370-87D3-164A-16AB24F7FE8E}"/>
              </a:ext>
            </a:extLst>
          </p:cNvPr>
          <p:cNvSpPr/>
          <p:nvPr/>
        </p:nvSpPr>
        <p:spPr>
          <a:xfrm>
            <a:off x="7187273" y="4200757"/>
            <a:ext cx="1268686" cy="1268686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0A42701A-72EC-155A-0D97-E7AF351A1167}"/>
              </a:ext>
            </a:extLst>
          </p:cNvPr>
          <p:cNvSpPr/>
          <p:nvPr/>
        </p:nvSpPr>
        <p:spPr>
          <a:xfrm rot="5400000">
            <a:off x="5591825" y="4113262"/>
            <a:ext cx="1093694" cy="1268685"/>
          </a:xfrm>
          <a:prstGeom prst="rtTriangl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1B2A695-0EA5-B4E2-FEFC-3042D62F55A0}"/>
              </a:ext>
            </a:extLst>
          </p:cNvPr>
          <p:cNvSpPr/>
          <p:nvPr/>
        </p:nvSpPr>
        <p:spPr>
          <a:xfrm rot="16200000">
            <a:off x="8957714" y="2315045"/>
            <a:ext cx="1093694" cy="1268685"/>
          </a:xfrm>
          <a:prstGeom prst="rtTriangl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565EC5-7898-8D0F-7282-A1E0CADAD16A}"/>
              </a:ext>
            </a:extLst>
          </p:cNvPr>
          <p:cNvSpPr/>
          <p:nvPr/>
        </p:nvSpPr>
        <p:spPr>
          <a:xfrm>
            <a:off x="8870218" y="4200757"/>
            <a:ext cx="1268686" cy="1268686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90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7256F-3769-AD55-198C-8A91FB53C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19921605-412A-171E-BEF3-F8E0433E44B1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25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053BED-B29C-2E16-F690-375C17EADD02}"/>
                  </a:ext>
                </a:extLst>
              </p:cNvPr>
              <p:cNvSpPr txBox="1"/>
              <p:nvPr/>
            </p:nvSpPr>
            <p:spPr>
              <a:xfrm>
                <a:off x="838200" y="1759966"/>
                <a:ext cx="9966434" cy="3626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/>
                  <a:t>Fill in the gaps to make all these fractions greater than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800"/>
                  <a:t> but less than 1</a:t>
                </a:r>
              </a:p>
              <a:p>
                <a:endParaRPr lang="en-GB"/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/>
                    </m:f>
                  </m:oMath>
                </a14:m>
                <a:r>
                  <a:rPr lang="en-GB" sz="4800"/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/>
                    </m:f>
                  </m:oMath>
                </a14:m>
                <a:r>
                  <a:rPr lang="en-GB" sz="480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/>
                      <m:den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GB"/>
              </a:p>
              <a:p>
                <a:endParaRPr lang="en-GB"/>
              </a:p>
              <a:p>
                <a:endParaRPr lang="en-GB"/>
              </a:p>
              <a:p>
                <a:endParaRPr lang="en-GB"/>
              </a:p>
              <a:p>
                <a:endParaRPr lang="en-GB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053BED-B29C-2E16-F690-375C17EAD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59966"/>
                <a:ext cx="9966434" cy="3626506"/>
              </a:xfrm>
              <a:prstGeom prst="rect">
                <a:avLst/>
              </a:prstGeom>
              <a:blipFill>
                <a:blip r:embed="rId3"/>
                <a:stretch>
                  <a:fillRect l="-1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2935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41946-CB6D-72BE-8E3C-2D8622CA0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C9069785-851F-F889-B3C8-47D0241B3517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26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C819250-E8E9-3FE8-73F0-9D9938A52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030419" cy="4351338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I am a 3-digit number, all my digits are even. </a:t>
            </a:r>
            <a:br>
              <a:rPr lang="en-GB"/>
            </a:br>
            <a:endParaRPr lang="en-GB"/>
          </a:p>
          <a:p>
            <a:pPr marL="0" indent="0">
              <a:buNone/>
            </a:pPr>
            <a:r>
              <a:rPr lang="en-GB"/>
              <a:t>One of my digits is double the value of another. </a:t>
            </a:r>
            <a:br>
              <a:rPr lang="en-GB"/>
            </a:br>
            <a:endParaRPr lang="en-GB"/>
          </a:p>
          <a:p>
            <a:pPr marL="0" indent="0">
              <a:buNone/>
            </a:pPr>
            <a:r>
              <a:rPr lang="en-GB"/>
              <a:t>I am a multiple of 9. What number could I be? </a:t>
            </a:r>
          </a:p>
        </p:txBody>
      </p:sp>
    </p:spTree>
    <p:extLst>
      <p:ext uri="{BB962C8B-B14F-4D97-AF65-F5344CB8AC3E}">
        <p14:creationId xmlns:p14="http://schemas.microsoft.com/office/powerpoint/2010/main" val="3187406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3FEFF-61E7-93C3-17E5-F583A3B13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9F1E3A05-ED31-E647-3E49-A4C7B69D8E93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27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1AB3215-AAAF-2976-E10F-227F0D8C5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14187" cy="19896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/>
              <a:t>Sam partitions 400 + 100 + 4 to show that 504 is a multiple of 4</a:t>
            </a:r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r>
              <a:rPr lang="en-GB" sz="2400"/>
              <a:t>Use partitioning to show that 504 is also a multiple of these numbers.</a:t>
            </a:r>
          </a:p>
          <a:p>
            <a:pPr marL="0" indent="0">
              <a:buNone/>
            </a:pPr>
            <a:endParaRPr lang="en-GB" sz="2400"/>
          </a:p>
        </p:txBody>
      </p:sp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FD3654AD-5574-3938-3D83-D2BEF8965003}"/>
              </a:ext>
            </a:extLst>
          </p:cNvPr>
          <p:cNvSpPr/>
          <p:nvPr/>
        </p:nvSpPr>
        <p:spPr>
          <a:xfrm>
            <a:off x="5396508" y="3575304"/>
            <a:ext cx="1082565" cy="132556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2A77D4D9-DE0B-FADF-7CAD-5BD69866D19D}"/>
              </a:ext>
            </a:extLst>
          </p:cNvPr>
          <p:cNvSpPr/>
          <p:nvPr/>
        </p:nvSpPr>
        <p:spPr>
          <a:xfrm>
            <a:off x="2931806" y="3575304"/>
            <a:ext cx="1082565" cy="132556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70B8AD15-00EC-62FF-02E2-95B6BEECED14}"/>
              </a:ext>
            </a:extLst>
          </p:cNvPr>
          <p:cNvSpPr/>
          <p:nvPr/>
        </p:nvSpPr>
        <p:spPr>
          <a:xfrm>
            <a:off x="4164157" y="4900868"/>
            <a:ext cx="1082565" cy="132556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D863E0B6-213A-885B-FF10-939A93ADD9E9}"/>
              </a:ext>
            </a:extLst>
          </p:cNvPr>
          <p:cNvSpPr/>
          <p:nvPr/>
        </p:nvSpPr>
        <p:spPr>
          <a:xfrm>
            <a:off x="6628859" y="4900867"/>
            <a:ext cx="1082565" cy="132556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2D3FFFDF-CB2B-D03E-DEE7-2EB2991D22F4}"/>
              </a:ext>
            </a:extLst>
          </p:cNvPr>
          <p:cNvSpPr/>
          <p:nvPr/>
        </p:nvSpPr>
        <p:spPr>
          <a:xfrm>
            <a:off x="7861210" y="3575304"/>
            <a:ext cx="1082565" cy="132556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0473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4EE10-8051-3F1A-92E4-CAB310F19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B64AA6EE-CBC2-DE86-0DA5-AB969634D3AB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28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1148C28-7FC0-6116-9929-DE37C40BF1CC}"/>
                  </a:ext>
                </a:extLst>
              </p:cNvPr>
              <p:cNvSpPr txBox="1"/>
              <p:nvPr/>
            </p:nvSpPr>
            <p:spPr>
              <a:xfrm>
                <a:off x="762000" y="1559778"/>
                <a:ext cx="9851756" cy="4326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Fi and Zainab collect the same sticker set. </a:t>
                </a:r>
              </a:p>
              <a:p>
                <a:endParaRPr lang="en-GB" sz="2800" dirty="0"/>
              </a:p>
              <a:p>
                <a:r>
                  <a:rPr lang="en-GB" sz="2800" dirty="0"/>
                  <a:t>This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800" dirty="0"/>
                  <a:t> of </a:t>
                </a:r>
                <a:r>
                  <a:rPr lang="en-GB" sz="2800" dirty="0" err="1"/>
                  <a:t>Fi’s</a:t>
                </a:r>
                <a:r>
                  <a:rPr lang="en-GB" sz="2800" dirty="0"/>
                  <a:t> collection: </a:t>
                </a:r>
              </a:p>
              <a:p>
                <a:endParaRPr lang="en-GB" sz="2800" dirty="0"/>
              </a:p>
              <a:p>
                <a:endParaRPr lang="en-GB" sz="2800" dirty="0"/>
              </a:p>
              <a:p>
                <a:r>
                  <a:rPr lang="en-GB" sz="2800" dirty="0"/>
                  <a:t>This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dirty="0"/>
                  <a:t>of Zainab’s collection:</a:t>
                </a:r>
              </a:p>
              <a:p>
                <a:endParaRPr lang="en-GB" sz="2800" dirty="0"/>
              </a:p>
              <a:p>
                <a:r>
                  <a:rPr lang="en-GB" sz="2800" dirty="0"/>
                  <a:t>Who has more stickers in their collection? How do you know?</a:t>
                </a:r>
              </a:p>
            </p:txBody>
          </p:sp>
        </mc:Choice>
        <mc:Fallback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1148C28-7FC0-6116-9929-DE37C40BF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559778"/>
                <a:ext cx="9851756" cy="4326184"/>
              </a:xfrm>
              <a:prstGeom prst="rect">
                <a:avLst/>
              </a:prstGeom>
              <a:blipFill>
                <a:blip r:embed="rId3"/>
                <a:stretch>
                  <a:fillRect l="-1238" t="-1408" b="-29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 descr="A group of stickers of animals&#10;&#10;AI-generated content may be incorrect.">
            <a:extLst>
              <a:ext uri="{FF2B5EF4-FFF2-40B4-BE49-F238E27FC236}">
                <a16:creationId xmlns:a16="http://schemas.microsoft.com/office/drawing/2014/main" id="{30AB9BF7-E3C0-7F04-69F3-584B07DF3F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775" b="14494"/>
          <a:stretch>
            <a:fillRect/>
          </a:stretch>
        </p:blipFill>
        <p:spPr>
          <a:xfrm>
            <a:off x="8609517" y="2102596"/>
            <a:ext cx="3205374" cy="1209426"/>
          </a:xfrm>
          <a:prstGeom prst="rect">
            <a:avLst/>
          </a:prstGeom>
        </p:spPr>
      </p:pic>
      <p:pic>
        <p:nvPicPr>
          <p:cNvPr id="76" name="Picture 75" descr="A group of stickers of animals&#10;&#10;AI-generated content may be incorrect.">
            <a:extLst>
              <a:ext uri="{FF2B5EF4-FFF2-40B4-BE49-F238E27FC236}">
                <a16:creationId xmlns:a16="http://schemas.microsoft.com/office/drawing/2014/main" id="{825BA87D-E1A9-7115-AD82-532A81E526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997" b="52272"/>
          <a:stretch>
            <a:fillRect/>
          </a:stretch>
        </p:blipFill>
        <p:spPr>
          <a:xfrm>
            <a:off x="5921381" y="2297756"/>
            <a:ext cx="2688136" cy="1014266"/>
          </a:xfrm>
          <a:prstGeom prst="rect">
            <a:avLst/>
          </a:prstGeom>
        </p:spPr>
      </p:pic>
      <p:pic>
        <p:nvPicPr>
          <p:cNvPr id="77" name="Picture 76" descr="A group of cartoon animals&#10;&#10;AI-generated content may be incorrect.">
            <a:extLst>
              <a:ext uri="{FF2B5EF4-FFF2-40B4-BE49-F238E27FC236}">
                <a16:creationId xmlns:a16="http://schemas.microsoft.com/office/drawing/2014/main" id="{8C121008-572A-8C87-EE62-A0F10DD63B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550" b="12837"/>
          <a:stretch>
            <a:fillRect/>
          </a:stretch>
        </p:blipFill>
        <p:spPr>
          <a:xfrm>
            <a:off x="6024511" y="3770464"/>
            <a:ext cx="2688138" cy="1118629"/>
          </a:xfrm>
          <a:prstGeom prst="rect">
            <a:avLst/>
          </a:prstGeom>
        </p:spPr>
      </p:pic>
      <p:pic>
        <p:nvPicPr>
          <p:cNvPr id="78" name="Picture 77" descr="A group of cartoon animals&#10;&#10;AI-generated content may be incorrect.">
            <a:extLst>
              <a:ext uri="{FF2B5EF4-FFF2-40B4-BE49-F238E27FC236}">
                <a16:creationId xmlns:a16="http://schemas.microsoft.com/office/drawing/2014/main" id="{4DFAA709-7306-B573-05C4-4CA2495744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241" b="54450"/>
          <a:stretch>
            <a:fillRect/>
          </a:stretch>
        </p:blipFill>
        <p:spPr>
          <a:xfrm>
            <a:off x="8712649" y="3770464"/>
            <a:ext cx="2999110" cy="111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48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74D93-47C6-612E-718A-561286602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E2C9209F-0208-B3E7-809A-C4CE9F4437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5909" y="1714438"/>
                <a:ext cx="10515600" cy="4677485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Complete the diagram so that: 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/>
                        </m:ctrlPr>
                      </m:fPr>
                      <m:num>
                        <m:r>
                          <a:rPr lang="en-GB" b="0" i="1" smtClean="0"/>
                          <m:t>1</m:t>
                        </m:r>
                      </m:num>
                      <m:den>
                        <m:r>
                          <a:rPr lang="en-GB" b="0" i="1" smtClean="0"/>
                          <m:t>3</m:t>
                        </m:r>
                      </m:den>
                    </m:f>
                  </m:oMath>
                </a14:m>
                <a:r>
                  <a:rPr lang="en-US" dirty="0"/>
                  <a:t> of the whole is shaded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GB" b="0" i="1" dirty="0"/>
                  <a:t>b)</a:t>
                </a:r>
                <a:r>
                  <a:rPr lang="en-GB" b="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/>
                        </m:ctrlPr>
                      </m:fPr>
                      <m:num>
                        <m:r>
                          <a:rPr lang="en-GB" b="0" i="1" smtClean="0"/>
                          <m:t>3</m:t>
                        </m:r>
                      </m:num>
                      <m:den>
                        <m:r>
                          <a:rPr lang="en-GB" b="0" i="1" smtClean="0"/>
                          <m:t>4</m:t>
                        </m:r>
                      </m:den>
                    </m:f>
                    <m:r>
                      <a:rPr lang="en-GB" b="0" i="1" smtClean="0"/>
                      <m:t> </m:t>
                    </m:r>
                  </m:oMath>
                </a14:m>
                <a:r>
                  <a:rPr lang="en-US" dirty="0"/>
                  <a:t>of the whole is shaded</a:t>
                </a:r>
              </a:p>
            </p:txBody>
          </p:sp>
        </mc:Choice>
        <mc:Fallback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E2C9209F-0208-B3E7-809A-C4CE9F4437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5909" y="1714438"/>
                <a:ext cx="10515600" cy="4677485"/>
              </a:xfrm>
              <a:blipFill>
                <a:blip r:embed="rId3"/>
                <a:stretch>
                  <a:fillRect l="-1217" t="-20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A08D765-74FD-2843-8722-61DD90C733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372456"/>
            <a:ext cx="10515600" cy="1325563"/>
          </a:xfrm>
        </p:spPr>
        <p:txBody>
          <a:bodyPr/>
          <a:lstStyle/>
          <a:p>
            <a:r>
              <a:rPr lang="en-GB" b="1">
                <a:latin typeface="+mn-lt"/>
                <a:cs typeface="Calibri" panose="020F0502020204030204" pitchFamily="34" charset="0"/>
              </a:rPr>
              <a:t>Problem 2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E65AB5-3523-1C78-DCFC-207DE5CB350F}"/>
              </a:ext>
            </a:extLst>
          </p:cNvPr>
          <p:cNvGrpSpPr/>
          <p:nvPr/>
        </p:nvGrpSpPr>
        <p:grpSpPr>
          <a:xfrm rot="10800000">
            <a:off x="6620979" y="3654886"/>
            <a:ext cx="3798276" cy="1899138"/>
            <a:chOff x="2989385" y="3341077"/>
            <a:chExt cx="3798276" cy="189913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6AA12E-DD31-C9F9-07B7-D951D183A385}"/>
                </a:ext>
              </a:extLst>
            </p:cNvPr>
            <p:cNvSpPr/>
            <p:nvPr/>
          </p:nvSpPr>
          <p:spPr>
            <a:xfrm>
              <a:off x="2989385" y="3341077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15DDE7-0DC9-FFAA-C869-9BCB8A68D5BF}"/>
                </a:ext>
              </a:extLst>
            </p:cNvPr>
            <p:cNvSpPr/>
            <p:nvPr/>
          </p:nvSpPr>
          <p:spPr>
            <a:xfrm>
              <a:off x="3622431" y="3341077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CFD725-E4A8-0B6A-89F7-51D818BA2EDB}"/>
                </a:ext>
              </a:extLst>
            </p:cNvPr>
            <p:cNvSpPr/>
            <p:nvPr/>
          </p:nvSpPr>
          <p:spPr>
            <a:xfrm>
              <a:off x="2989385" y="3974123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D63D1E1-82E7-C7A0-A1F6-049C00B5606C}"/>
                </a:ext>
              </a:extLst>
            </p:cNvPr>
            <p:cNvSpPr/>
            <p:nvPr/>
          </p:nvSpPr>
          <p:spPr>
            <a:xfrm>
              <a:off x="3622431" y="3974123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6D5BA6A-07BB-6CAD-1D91-0F2B717B3C86}"/>
                </a:ext>
              </a:extLst>
            </p:cNvPr>
            <p:cNvSpPr/>
            <p:nvPr/>
          </p:nvSpPr>
          <p:spPr>
            <a:xfrm>
              <a:off x="4255477" y="3974123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71A77AA-3AB3-ED9E-A494-E47271CAC51A}"/>
                </a:ext>
              </a:extLst>
            </p:cNvPr>
            <p:cNvSpPr/>
            <p:nvPr/>
          </p:nvSpPr>
          <p:spPr>
            <a:xfrm>
              <a:off x="4888523" y="3974123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6174BF1-32A4-7CEF-44FD-06BE49958538}"/>
                </a:ext>
              </a:extLst>
            </p:cNvPr>
            <p:cNvSpPr/>
            <p:nvPr/>
          </p:nvSpPr>
          <p:spPr>
            <a:xfrm>
              <a:off x="4255477" y="4607169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C49F9F6-3EA5-4EB1-2B82-EF27052248EA}"/>
                </a:ext>
              </a:extLst>
            </p:cNvPr>
            <p:cNvSpPr/>
            <p:nvPr/>
          </p:nvSpPr>
          <p:spPr>
            <a:xfrm>
              <a:off x="4888523" y="4607169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96BBC1D-2114-4B3D-AA01-E74CC367B797}"/>
                </a:ext>
              </a:extLst>
            </p:cNvPr>
            <p:cNvSpPr/>
            <p:nvPr/>
          </p:nvSpPr>
          <p:spPr>
            <a:xfrm>
              <a:off x="5521569" y="3341077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4596002-84C3-2E88-0F01-ADBF99147F55}"/>
                </a:ext>
              </a:extLst>
            </p:cNvPr>
            <p:cNvSpPr/>
            <p:nvPr/>
          </p:nvSpPr>
          <p:spPr>
            <a:xfrm>
              <a:off x="6154615" y="3341077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2C39080-1964-7AC9-7819-55D8BBB11812}"/>
                </a:ext>
              </a:extLst>
            </p:cNvPr>
            <p:cNvSpPr/>
            <p:nvPr/>
          </p:nvSpPr>
          <p:spPr>
            <a:xfrm>
              <a:off x="5521569" y="3974123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F94E5C7-DF5D-A001-C5F6-B087747500D7}"/>
                </a:ext>
              </a:extLst>
            </p:cNvPr>
            <p:cNvSpPr/>
            <p:nvPr/>
          </p:nvSpPr>
          <p:spPr>
            <a:xfrm>
              <a:off x="6154615" y="3974123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E85789-8180-9E5E-BB02-0DDAD8477EEC}"/>
              </a:ext>
            </a:extLst>
          </p:cNvPr>
          <p:cNvGrpSpPr/>
          <p:nvPr/>
        </p:nvGrpSpPr>
        <p:grpSpPr>
          <a:xfrm rot="10800000">
            <a:off x="6620978" y="1179813"/>
            <a:ext cx="3798276" cy="1899138"/>
            <a:chOff x="2989385" y="3341077"/>
            <a:chExt cx="3798276" cy="189913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58274DC-CB7E-1295-7B10-E34894D32455}"/>
                </a:ext>
              </a:extLst>
            </p:cNvPr>
            <p:cNvSpPr/>
            <p:nvPr/>
          </p:nvSpPr>
          <p:spPr>
            <a:xfrm>
              <a:off x="2989385" y="3341077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20EA65E-05E9-CE9C-4B60-C2B1271F610A}"/>
                </a:ext>
              </a:extLst>
            </p:cNvPr>
            <p:cNvSpPr/>
            <p:nvPr/>
          </p:nvSpPr>
          <p:spPr>
            <a:xfrm>
              <a:off x="3622431" y="3341077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DDF375-AB26-719A-92E5-DD289FEF9CB3}"/>
                </a:ext>
              </a:extLst>
            </p:cNvPr>
            <p:cNvSpPr/>
            <p:nvPr/>
          </p:nvSpPr>
          <p:spPr>
            <a:xfrm>
              <a:off x="2989385" y="3974123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A1495E7-D17F-E849-2FBD-2B251E9A8629}"/>
                </a:ext>
              </a:extLst>
            </p:cNvPr>
            <p:cNvSpPr/>
            <p:nvPr/>
          </p:nvSpPr>
          <p:spPr>
            <a:xfrm>
              <a:off x="3622431" y="3974123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58B8D72-0FB6-A6C0-54E7-A30DE2690FF6}"/>
                </a:ext>
              </a:extLst>
            </p:cNvPr>
            <p:cNvSpPr/>
            <p:nvPr/>
          </p:nvSpPr>
          <p:spPr>
            <a:xfrm>
              <a:off x="4255477" y="3974123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33E325A-29AF-66CE-ABDE-6BC57CC67C8A}"/>
                </a:ext>
              </a:extLst>
            </p:cNvPr>
            <p:cNvSpPr/>
            <p:nvPr/>
          </p:nvSpPr>
          <p:spPr>
            <a:xfrm>
              <a:off x="4888523" y="3974123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4EB4924-C3A4-BF1B-341B-EE7B94F6B700}"/>
                </a:ext>
              </a:extLst>
            </p:cNvPr>
            <p:cNvSpPr/>
            <p:nvPr/>
          </p:nvSpPr>
          <p:spPr>
            <a:xfrm>
              <a:off x="4255477" y="4607169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5FF10D0-5DC8-91AF-53BE-B38C9699394C}"/>
                </a:ext>
              </a:extLst>
            </p:cNvPr>
            <p:cNvSpPr/>
            <p:nvPr/>
          </p:nvSpPr>
          <p:spPr>
            <a:xfrm>
              <a:off x="4888523" y="4607169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B1EFB85-4465-4EED-4D78-B8B9845F7EB8}"/>
                </a:ext>
              </a:extLst>
            </p:cNvPr>
            <p:cNvSpPr/>
            <p:nvPr/>
          </p:nvSpPr>
          <p:spPr>
            <a:xfrm>
              <a:off x="5521569" y="3341077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F71FC85-4062-4199-D075-53354685A9D0}"/>
                </a:ext>
              </a:extLst>
            </p:cNvPr>
            <p:cNvSpPr/>
            <p:nvPr/>
          </p:nvSpPr>
          <p:spPr>
            <a:xfrm>
              <a:off x="6154615" y="3341077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3BBF434-0494-2A2F-1FA2-91AC77B52740}"/>
                </a:ext>
              </a:extLst>
            </p:cNvPr>
            <p:cNvSpPr/>
            <p:nvPr/>
          </p:nvSpPr>
          <p:spPr>
            <a:xfrm>
              <a:off x="5521569" y="3974123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AB922E2-F6BB-BF77-E828-FE875426E092}"/>
                </a:ext>
              </a:extLst>
            </p:cNvPr>
            <p:cNvSpPr/>
            <p:nvPr/>
          </p:nvSpPr>
          <p:spPr>
            <a:xfrm>
              <a:off x="6154615" y="3974123"/>
              <a:ext cx="633046" cy="63304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12931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316AD-7037-2882-C673-86CDE3315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E45A226D-6538-47C3-A04F-2A65C542BFE2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29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261A49-22E1-2490-A698-42FDCABEE197}"/>
              </a:ext>
            </a:extLst>
          </p:cNvPr>
          <p:cNvGrpSpPr/>
          <p:nvPr/>
        </p:nvGrpSpPr>
        <p:grpSpPr>
          <a:xfrm>
            <a:off x="3691643" y="1588013"/>
            <a:ext cx="4847113" cy="665019"/>
            <a:chOff x="3691643" y="1390794"/>
            <a:chExt cx="4847113" cy="665019"/>
          </a:xfrm>
        </p:grpSpPr>
        <p:sp>
          <p:nvSpPr>
            <p:cNvPr id="4" name="Rectangle: Rounded Corners 2">
              <a:extLst>
                <a:ext uri="{FF2B5EF4-FFF2-40B4-BE49-F238E27FC236}">
                  <a16:creationId xmlns:a16="http://schemas.microsoft.com/office/drawing/2014/main" id="{074B6184-2030-AD08-210A-1D16C4A76618}"/>
                </a:ext>
              </a:extLst>
            </p:cNvPr>
            <p:cNvSpPr/>
            <p:nvPr/>
          </p:nvSpPr>
          <p:spPr>
            <a:xfrm>
              <a:off x="3691643" y="1390794"/>
              <a:ext cx="665019" cy="66501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0"/>
                <a:t>1</a:t>
              </a:r>
            </a:p>
          </p:txBody>
        </p:sp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61E44DC7-F945-B77A-E2DB-486380994E69}"/>
                </a:ext>
              </a:extLst>
            </p:cNvPr>
            <p:cNvSpPr/>
            <p:nvPr/>
          </p:nvSpPr>
          <p:spPr>
            <a:xfrm>
              <a:off x="4528062" y="1390794"/>
              <a:ext cx="665019" cy="66501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0"/>
                <a:t>2</a:t>
              </a:r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5428B4E8-CA59-5126-058B-72694C31427D}"/>
                </a:ext>
              </a:extLst>
            </p:cNvPr>
            <p:cNvSpPr/>
            <p:nvPr/>
          </p:nvSpPr>
          <p:spPr>
            <a:xfrm>
              <a:off x="5364481" y="1390794"/>
              <a:ext cx="665019" cy="66501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0"/>
                <a:t>3</a:t>
              </a:r>
            </a:p>
          </p:txBody>
        </p:sp>
        <p:sp>
          <p:nvSpPr>
            <p:cNvPr id="7" name="Rectangle: Rounded Corners 7">
              <a:extLst>
                <a:ext uri="{FF2B5EF4-FFF2-40B4-BE49-F238E27FC236}">
                  <a16:creationId xmlns:a16="http://schemas.microsoft.com/office/drawing/2014/main" id="{D649AD66-B1C5-D554-3570-3D671AF210A8}"/>
                </a:ext>
              </a:extLst>
            </p:cNvPr>
            <p:cNvSpPr/>
            <p:nvPr/>
          </p:nvSpPr>
          <p:spPr>
            <a:xfrm>
              <a:off x="6200900" y="1390794"/>
              <a:ext cx="665019" cy="66501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0"/>
                <a:t>4</a:t>
              </a:r>
            </a:p>
          </p:txBody>
        </p:sp>
        <p:sp>
          <p:nvSpPr>
            <p:cNvPr id="8" name="Rectangle: Rounded Corners 8">
              <a:extLst>
                <a:ext uri="{FF2B5EF4-FFF2-40B4-BE49-F238E27FC236}">
                  <a16:creationId xmlns:a16="http://schemas.microsoft.com/office/drawing/2014/main" id="{6D252F75-B0F9-DC27-30D9-44A46C012D8B}"/>
                </a:ext>
              </a:extLst>
            </p:cNvPr>
            <p:cNvSpPr/>
            <p:nvPr/>
          </p:nvSpPr>
          <p:spPr>
            <a:xfrm>
              <a:off x="7037319" y="1390794"/>
              <a:ext cx="665019" cy="66501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0"/>
                <a:t>5</a:t>
              </a:r>
            </a:p>
          </p:txBody>
        </p:sp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CC67759C-B9C7-BFF2-3C80-1A87A32AE20F}"/>
                </a:ext>
              </a:extLst>
            </p:cNvPr>
            <p:cNvSpPr/>
            <p:nvPr/>
          </p:nvSpPr>
          <p:spPr>
            <a:xfrm>
              <a:off x="7873737" y="1390794"/>
              <a:ext cx="665019" cy="66501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0"/>
                <a:t>6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3EBC1F-F08F-3AB5-EC69-AB01F873825A}"/>
              </a:ext>
            </a:extLst>
          </p:cNvPr>
          <p:cNvGrpSpPr/>
          <p:nvPr/>
        </p:nvGrpSpPr>
        <p:grpSpPr>
          <a:xfrm>
            <a:off x="3742413" y="2681695"/>
            <a:ext cx="4574174" cy="674365"/>
            <a:chOff x="1938349" y="3419654"/>
            <a:chExt cx="4574174" cy="67436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450E596-6A8B-8C00-CC7D-D94F67418D89}"/>
                </a:ext>
              </a:extLst>
            </p:cNvPr>
            <p:cNvSpPr/>
            <p:nvPr/>
          </p:nvSpPr>
          <p:spPr>
            <a:xfrm>
              <a:off x="3026624" y="3429000"/>
              <a:ext cx="665019" cy="66501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A743B9C-64C9-9DEE-B712-7886195FDC29}"/>
                    </a:ext>
                  </a:extLst>
                </p:cNvPr>
                <p:cNvSpPr txBox="1"/>
                <p:nvPr/>
              </p:nvSpPr>
              <p:spPr>
                <a:xfrm>
                  <a:off x="1938349" y="3438343"/>
                  <a:ext cx="108827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a:rPr lang="en-GB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360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A743B9C-64C9-9DEE-B712-7886195FDC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8349" y="3438343"/>
                  <a:ext cx="1088275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4528D92-62C3-CBDD-594B-90711701A094}"/>
                    </a:ext>
                  </a:extLst>
                </p:cNvPr>
                <p:cNvSpPr txBox="1"/>
                <p:nvPr/>
              </p:nvSpPr>
              <p:spPr>
                <a:xfrm>
                  <a:off x="3710791" y="3438342"/>
                  <a:ext cx="66502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360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4528D92-62C3-CBDD-594B-90711701A0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0791" y="3438342"/>
                  <a:ext cx="665020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1C654CA-D9EC-2C48-7DDD-3F1DAFF6A27C}"/>
                </a:ext>
              </a:extLst>
            </p:cNvPr>
            <p:cNvSpPr/>
            <p:nvPr/>
          </p:nvSpPr>
          <p:spPr>
            <a:xfrm>
              <a:off x="4379374" y="3419654"/>
              <a:ext cx="665019" cy="66501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D42751-D70F-C469-2155-5F08CAD8BD0E}"/>
                    </a:ext>
                  </a:extLst>
                </p:cNvPr>
                <p:cNvSpPr txBox="1"/>
                <p:nvPr/>
              </p:nvSpPr>
              <p:spPr>
                <a:xfrm>
                  <a:off x="5014459" y="3419654"/>
                  <a:ext cx="66502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GB" sz="360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D42751-D70F-C469-2155-5F08CAD8BD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4459" y="3419654"/>
                  <a:ext cx="665020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CE7B025-1041-3CEF-7840-136D1EEFE517}"/>
                </a:ext>
              </a:extLst>
            </p:cNvPr>
            <p:cNvSpPr/>
            <p:nvPr/>
          </p:nvSpPr>
          <p:spPr>
            <a:xfrm>
              <a:off x="5646379" y="3429000"/>
              <a:ext cx="866144" cy="665019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0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E4F5FB9-A60D-1E33-4D4B-909652B06CC6}"/>
              </a:ext>
            </a:extLst>
          </p:cNvPr>
          <p:cNvSpPr txBox="1"/>
          <p:nvPr/>
        </p:nvSpPr>
        <p:spPr>
          <a:xfrm>
            <a:off x="762000" y="3487141"/>
            <a:ext cx="11338956" cy="224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/>
              <a:t>Using each card only once per calculation, find: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GB" sz="2400"/>
              <a:t>A product which is a multiple of 10	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GB" sz="2400"/>
              <a:t>A product less than 10	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GB" sz="2400"/>
              <a:t>Is it possible for the product to be greater than 90? Explain your answer.</a:t>
            </a:r>
          </a:p>
        </p:txBody>
      </p:sp>
    </p:spTree>
    <p:extLst>
      <p:ext uri="{BB962C8B-B14F-4D97-AF65-F5344CB8AC3E}">
        <p14:creationId xmlns:p14="http://schemas.microsoft.com/office/powerpoint/2010/main" val="1287465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44614-0067-3659-FCDD-75234F084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A38B8C1E-6E9D-6CA2-E8A1-1EEED1219AEC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30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Rectangle: Single Corner Snipped 2">
            <a:extLst>
              <a:ext uri="{FF2B5EF4-FFF2-40B4-BE49-F238E27FC236}">
                <a16:creationId xmlns:a16="http://schemas.microsoft.com/office/drawing/2014/main" id="{6E53B324-22BB-CAC1-7E89-7A62CF3FD242}"/>
              </a:ext>
            </a:extLst>
          </p:cNvPr>
          <p:cNvSpPr/>
          <p:nvPr/>
        </p:nvSpPr>
        <p:spPr>
          <a:xfrm>
            <a:off x="3907968" y="1611173"/>
            <a:ext cx="690910" cy="721616"/>
          </a:xfrm>
          <a:prstGeom prst="snip1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6" name="Rectangle: Single Corner Snipped 4">
            <a:extLst>
              <a:ext uri="{FF2B5EF4-FFF2-40B4-BE49-F238E27FC236}">
                <a16:creationId xmlns:a16="http://schemas.microsoft.com/office/drawing/2014/main" id="{AB5420D5-90AB-2F3F-69EE-82739F6B0F4F}"/>
              </a:ext>
            </a:extLst>
          </p:cNvPr>
          <p:cNvSpPr/>
          <p:nvPr/>
        </p:nvSpPr>
        <p:spPr>
          <a:xfrm>
            <a:off x="4829257" y="1611173"/>
            <a:ext cx="690910" cy="721616"/>
          </a:xfrm>
          <a:prstGeom prst="snip1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7" name="Rectangle: Single Corner Snipped 5">
            <a:extLst>
              <a:ext uri="{FF2B5EF4-FFF2-40B4-BE49-F238E27FC236}">
                <a16:creationId xmlns:a16="http://schemas.microsoft.com/office/drawing/2014/main" id="{3FC65617-2E3B-61AD-38C8-55EA19127B36}"/>
              </a:ext>
            </a:extLst>
          </p:cNvPr>
          <p:cNvSpPr/>
          <p:nvPr/>
        </p:nvSpPr>
        <p:spPr>
          <a:xfrm>
            <a:off x="5750545" y="1611173"/>
            <a:ext cx="690910" cy="721616"/>
          </a:xfrm>
          <a:prstGeom prst="snip1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B5E0ED2C-25AE-651C-3069-C6237F031EBE}"/>
              </a:ext>
            </a:extLst>
          </p:cNvPr>
          <p:cNvSpPr/>
          <p:nvPr/>
        </p:nvSpPr>
        <p:spPr>
          <a:xfrm>
            <a:off x="2065390" y="1611173"/>
            <a:ext cx="690910" cy="721616"/>
          </a:xfrm>
          <a:prstGeom prst="snip1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EE1218F7-609F-8580-16B6-7FA8D4A20B6C}"/>
              </a:ext>
            </a:extLst>
          </p:cNvPr>
          <p:cNvSpPr/>
          <p:nvPr/>
        </p:nvSpPr>
        <p:spPr>
          <a:xfrm>
            <a:off x="2986679" y="1611173"/>
            <a:ext cx="690910" cy="721616"/>
          </a:xfrm>
          <a:prstGeom prst="snip1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id="{4C5CE0C8-D8CC-C439-D9DF-BBE3C658CBAA}"/>
              </a:ext>
            </a:extLst>
          </p:cNvPr>
          <p:cNvSpPr/>
          <p:nvPr/>
        </p:nvSpPr>
        <p:spPr>
          <a:xfrm>
            <a:off x="8514411" y="1611173"/>
            <a:ext cx="690910" cy="721616"/>
          </a:xfrm>
          <a:prstGeom prst="snip1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5B07326B-2814-0093-D054-8EE9619A76DC}"/>
              </a:ext>
            </a:extLst>
          </p:cNvPr>
          <p:cNvSpPr/>
          <p:nvPr/>
        </p:nvSpPr>
        <p:spPr>
          <a:xfrm>
            <a:off x="9435700" y="1611173"/>
            <a:ext cx="690910" cy="721616"/>
          </a:xfrm>
          <a:prstGeom prst="snip1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12" name="Rectangle: Single Corner Snipped 12">
            <a:extLst>
              <a:ext uri="{FF2B5EF4-FFF2-40B4-BE49-F238E27FC236}">
                <a16:creationId xmlns:a16="http://schemas.microsoft.com/office/drawing/2014/main" id="{84269F5C-B8AB-7723-4E22-4FF76998CA02}"/>
              </a:ext>
            </a:extLst>
          </p:cNvPr>
          <p:cNvSpPr/>
          <p:nvPr/>
        </p:nvSpPr>
        <p:spPr>
          <a:xfrm>
            <a:off x="6671833" y="1611173"/>
            <a:ext cx="690910" cy="721616"/>
          </a:xfrm>
          <a:prstGeom prst="snip1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13" name="Rectangle: Single Corner Snipped 13">
            <a:extLst>
              <a:ext uri="{FF2B5EF4-FFF2-40B4-BE49-F238E27FC236}">
                <a16:creationId xmlns:a16="http://schemas.microsoft.com/office/drawing/2014/main" id="{2DA2E3A3-9737-9AFC-87B7-5C35B6B05BCE}"/>
              </a:ext>
            </a:extLst>
          </p:cNvPr>
          <p:cNvSpPr/>
          <p:nvPr/>
        </p:nvSpPr>
        <p:spPr>
          <a:xfrm>
            <a:off x="7593122" y="1611173"/>
            <a:ext cx="690910" cy="721616"/>
          </a:xfrm>
          <a:prstGeom prst="snip1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BD34816-C06B-163C-ABC9-03BD724CC010}"/>
              </a:ext>
            </a:extLst>
          </p:cNvPr>
          <p:cNvSpPr txBox="1">
            <a:spLocks/>
          </p:cNvSpPr>
          <p:nvPr/>
        </p:nvSpPr>
        <p:spPr>
          <a:xfrm>
            <a:off x="838199" y="2657920"/>
            <a:ext cx="9432471" cy="3844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Use the digit cards to complete these equations in different ways.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F8B3A8-8680-A5D0-C2D2-FF89EA65D13E}"/>
              </a:ext>
            </a:extLst>
          </p:cNvPr>
          <p:cNvSpPr/>
          <p:nvPr/>
        </p:nvSpPr>
        <p:spPr>
          <a:xfrm>
            <a:off x="7820075" y="3367548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C2600B-1491-CF9A-043D-D3D3EF96788C}"/>
              </a:ext>
            </a:extLst>
          </p:cNvPr>
          <p:cNvSpPr/>
          <p:nvPr/>
        </p:nvSpPr>
        <p:spPr>
          <a:xfrm>
            <a:off x="8421656" y="3367548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FE9E66-C806-2C96-E012-99D862C13A8D}"/>
              </a:ext>
            </a:extLst>
          </p:cNvPr>
          <p:cNvSpPr/>
          <p:nvPr/>
        </p:nvSpPr>
        <p:spPr>
          <a:xfrm>
            <a:off x="7218496" y="3367548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6D4CC9-6854-504B-DFE2-93E1F3BC3A3D}"/>
              </a:ext>
            </a:extLst>
          </p:cNvPr>
          <p:cNvSpPr/>
          <p:nvPr/>
        </p:nvSpPr>
        <p:spPr>
          <a:xfrm>
            <a:off x="7820075" y="4180660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EBAD56-9811-8042-01AD-044024DE37C4}"/>
              </a:ext>
            </a:extLst>
          </p:cNvPr>
          <p:cNvSpPr/>
          <p:nvPr/>
        </p:nvSpPr>
        <p:spPr>
          <a:xfrm>
            <a:off x="8421656" y="4180660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8BF47E-2CEA-E010-26BB-69CFE4ADCD67}"/>
              </a:ext>
            </a:extLst>
          </p:cNvPr>
          <p:cNvSpPr/>
          <p:nvPr/>
        </p:nvSpPr>
        <p:spPr>
          <a:xfrm>
            <a:off x="7218496" y="4180660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9882A2-1015-5BFA-BDAE-C2433250B0FF}"/>
              </a:ext>
            </a:extLst>
          </p:cNvPr>
          <p:cNvSpPr/>
          <p:nvPr/>
        </p:nvSpPr>
        <p:spPr>
          <a:xfrm>
            <a:off x="7820075" y="4993772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287AAB-3B10-FF54-71CB-A786C92515DE}"/>
              </a:ext>
            </a:extLst>
          </p:cNvPr>
          <p:cNvSpPr/>
          <p:nvPr/>
        </p:nvSpPr>
        <p:spPr>
          <a:xfrm>
            <a:off x="8421656" y="4993772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93486E-B877-7F40-9C4E-98912226373F}"/>
              </a:ext>
            </a:extLst>
          </p:cNvPr>
          <p:cNvSpPr/>
          <p:nvPr/>
        </p:nvSpPr>
        <p:spPr>
          <a:xfrm>
            <a:off x="7218496" y="4993772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952C14-666D-8642-F128-88A6BEF57B9A}"/>
              </a:ext>
            </a:extLst>
          </p:cNvPr>
          <p:cNvSpPr/>
          <p:nvPr/>
        </p:nvSpPr>
        <p:spPr>
          <a:xfrm>
            <a:off x="6616915" y="4180660"/>
            <a:ext cx="541421" cy="69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2"/>
                </a:solidFill>
              </a:rPr>
              <a:t>─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73AE924-A3B1-FB99-2A0B-92492F97A96D}"/>
              </a:ext>
            </a:extLst>
          </p:cNvPr>
          <p:cNvCxnSpPr>
            <a:cxnSpLocks/>
          </p:cNvCxnSpPr>
          <p:nvPr/>
        </p:nvCxnSpPr>
        <p:spPr>
          <a:xfrm>
            <a:off x="7128319" y="4942469"/>
            <a:ext cx="18992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DAF240C-A49F-37DE-82CB-E457302DB700}"/>
              </a:ext>
            </a:extLst>
          </p:cNvPr>
          <p:cNvCxnSpPr>
            <a:cxnSpLocks/>
          </p:cNvCxnSpPr>
          <p:nvPr/>
        </p:nvCxnSpPr>
        <p:spPr>
          <a:xfrm>
            <a:off x="7128318" y="5739763"/>
            <a:ext cx="18992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F91DED6-735E-0E52-EF28-FFA4172CF9A0}"/>
              </a:ext>
            </a:extLst>
          </p:cNvPr>
          <p:cNvSpPr/>
          <p:nvPr/>
        </p:nvSpPr>
        <p:spPr>
          <a:xfrm>
            <a:off x="3830504" y="3367548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2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0844A9-DE50-CA0D-4404-AB0BDB2D6369}"/>
              </a:ext>
            </a:extLst>
          </p:cNvPr>
          <p:cNvSpPr/>
          <p:nvPr/>
        </p:nvSpPr>
        <p:spPr>
          <a:xfrm>
            <a:off x="4432084" y="3367548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B88701-F62E-45A7-FE35-447A28E3C5A4}"/>
              </a:ext>
            </a:extLst>
          </p:cNvPr>
          <p:cNvSpPr/>
          <p:nvPr/>
        </p:nvSpPr>
        <p:spPr>
          <a:xfrm>
            <a:off x="3228924" y="3367548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2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714C536-C160-49C9-A750-A28026690502}"/>
              </a:ext>
            </a:extLst>
          </p:cNvPr>
          <p:cNvSpPr/>
          <p:nvPr/>
        </p:nvSpPr>
        <p:spPr>
          <a:xfrm>
            <a:off x="3830504" y="4180660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2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E2FC96-3FF8-ECAA-4C09-54E1FD0DF209}"/>
              </a:ext>
            </a:extLst>
          </p:cNvPr>
          <p:cNvSpPr/>
          <p:nvPr/>
        </p:nvSpPr>
        <p:spPr>
          <a:xfrm>
            <a:off x="4432084" y="4180660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6AF8A25-B8AE-CF2F-D3C9-0E386D1D04F0}"/>
              </a:ext>
            </a:extLst>
          </p:cNvPr>
          <p:cNvSpPr/>
          <p:nvPr/>
        </p:nvSpPr>
        <p:spPr>
          <a:xfrm>
            <a:off x="3228924" y="4180660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2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B040A1-DB86-76CF-9A70-69BC80D4264D}"/>
              </a:ext>
            </a:extLst>
          </p:cNvPr>
          <p:cNvSpPr/>
          <p:nvPr/>
        </p:nvSpPr>
        <p:spPr>
          <a:xfrm>
            <a:off x="3830503" y="4993772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1124905-4D6B-D917-763F-6A4421894845}"/>
              </a:ext>
            </a:extLst>
          </p:cNvPr>
          <p:cNvSpPr/>
          <p:nvPr/>
        </p:nvSpPr>
        <p:spPr>
          <a:xfrm>
            <a:off x="4432084" y="4993772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F3AFB41-B72B-E944-F94C-504D69736B94}"/>
              </a:ext>
            </a:extLst>
          </p:cNvPr>
          <p:cNvSpPr/>
          <p:nvPr/>
        </p:nvSpPr>
        <p:spPr>
          <a:xfrm>
            <a:off x="3228924" y="4993772"/>
            <a:ext cx="541421" cy="69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4D48F33-FA81-C3A3-8FC6-D40AB7208B25}"/>
              </a:ext>
            </a:extLst>
          </p:cNvPr>
          <p:cNvSpPr/>
          <p:nvPr/>
        </p:nvSpPr>
        <p:spPr>
          <a:xfrm>
            <a:off x="2627343" y="4180660"/>
            <a:ext cx="541421" cy="69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2"/>
                </a:solidFill>
              </a:rPr>
              <a:t>+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F7FC079-BD0D-187B-87C1-FF370AED70BE}"/>
              </a:ext>
            </a:extLst>
          </p:cNvPr>
          <p:cNvCxnSpPr>
            <a:cxnSpLocks/>
          </p:cNvCxnSpPr>
          <p:nvPr/>
        </p:nvCxnSpPr>
        <p:spPr>
          <a:xfrm>
            <a:off x="3138747" y="4942469"/>
            <a:ext cx="18992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DE505BA-740D-1C30-0B6E-9096D7166EC3}"/>
              </a:ext>
            </a:extLst>
          </p:cNvPr>
          <p:cNvCxnSpPr>
            <a:cxnSpLocks/>
          </p:cNvCxnSpPr>
          <p:nvPr/>
        </p:nvCxnSpPr>
        <p:spPr>
          <a:xfrm>
            <a:off x="3138746" y="5739763"/>
            <a:ext cx="18992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188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7F06A-7CCD-A6F2-74B7-87CDB583E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6DD31-1FAE-E162-6D01-C404FF6CBA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0638" y="370681"/>
            <a:ext cx="10361271" cy="1325563"/>
          </a:xfrm>
        </p:spPr>
        <p:txBody>
          <a:bodyPr/>
          <a:lstStyle/>
          <a:p>
            <a:r>
              <a:rPr lang="en-GB" b="1" dirty="0">
                <a:latin typeface="+mn-lt"/>
                <a:cs typeface="Calibri" panose="020F0502020204030204" pitchFamily="34" charset="0"/>
              </a:rPr>
              <a:t>Problem 3</a:t>
            </a:r>
            <a:endParaRPr lang="en-US" b="1" dirty="0"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24B8B7-3FCD-342D-940C-011928A3CA1C}"/>
              </a:ext>
            </a:extLst>
          </p:cNvPr>
          <p:cNvGrpSpPr/>
          <p:nvPr/>
        </p:nvGrpSpPr>
        <p:grpSpPr>
          <a:xfrm>
            <a:off x="1797437" y="2397322"/>
            <a:ext cx="1500554" cy="1629508"/>
            <a:chOff x="1312985" y="3856892"/>
            <a:chExt cx="1500554" cy="16295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37E0E1-DB41-681D-9164-737ECBD1F115}"/>
                </a:ext>
              </a:extLst>
            </p:cNvPr>
            <p:cNvSpPr/>
            <p:nvPr/>
          </p:nvSpPr>
          <p:spPr>
            <a:xfrm>
              <a:off x="1758462" y="3856892"/>
              <a:ext cx="633046" cy="6330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C53614B-064F-F946-FC9F-96027C76A0BA}"/>
                </a:ext>
              </a:extLst>
            </p:cNvPr>
            <p:cNvSpPr/>
            <p:nvPr/>
          </p:nvSpPr>
          <p:spPr>
            <a:xfrm>
              <a:off x="1312985" y="4853354"/>
              <a:ext cx="633046" cy="6330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2DAF35-4491-1DB1-C56F-A4DA7AE0B386}"/>
                </a:ext>
              </a:extLst>
            </p:cNvPr>
            <p:cNvSpPr/>
            <p:nvPr/>
          </p:nvSpPr>
          <p:spPr>
            <a:xfrm>
              <a:off x="2180493" y="4853354"/>
              <a:ext cx="633046" cy="6330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A4B89DB-9A24-6EEC-6DCF-9D11F76CAD7F}"/>
                </a:ext>
              </a:extLst>
            </p:cNvPr>
            <p:cNvCxnSpPr>
              <a:stCxn id="3" idx="2"/>
              <a:endCxn id="8" idx="0"/>
            </p:cNvCxnSpPr>
            <p:nvPr/>
          </p:nvCxnSpPr>
          <p:spPr>
            <a:xfrm>
              <a:off x="2074985" y="4489938"/>
              <a:ext cx="422031" cy="3634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EB14993-ED68-B583-745F-0B67C94472FD}"/>
                </a:ext>
              </a:extLst>
            </p:cNvPr>
            <p:cNvCxnSpPr>
              <a:stCxn id="3" idx="2"/>
              <a:endCxn id="4" idx="0"/>
            </p:cNvCxnSpPr>
            <p:nvPr/>
          </p:nvCxnSpPr>
          <p:spPr>
            <a:xfrm flipH="1">
              <a:off x="1629508" y="4489938"/>
              <a:ext cx="445477" cy="3634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96AAFBE8-C68D-7EB3-043C-45A867B2A0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36951" y="4691339"/>
                <a:ext cx="2244971" cy="5700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×1=11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96AAFBE8-C68D-7EB3-043C-45A867B2A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951" y="4691339"/>
                <a:ext cx="2244971" cy="5700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7BEB95B6-A410-F8E8-B7D4-07DCE12107BD}"/>
              </a:ext>
            </a:extLst>
          </p:cNvPr>
          <p:cNvGrpSpPr/>
          <p:nvPr/>
        </p:nvGrpSpPr>
        <p:grpSpPr>
          <a:xfrm>
            <a:off x="4659922" y="2397322"/>
            <a:ext cx="1500554" cy="1629508"/>
            <a:chOff x="1312985" y="3856892"/>
            <a:chExt cx="1500554" cy="162950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6A0C44F-DC05-672E-0474-C358D5ED5C8F}"/>
                </a:ext>
              </a:extLst>
            </p:cNvPr>
            <p:cNvSpPr/>
            <p:nvPr/>
          </p:nvSpPr>
          <p:spPr>
            <a:xfrm>
              <a:off x="1758462" y="3856892"/>
              <a:ext cx="633046" cy="6330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B332F5-8F17-5914-94A4-20D882CF3769}"/>
                </a:ext>
              </a:extLst>
            </p:cNvPr>
            <p:cNvSpPr/>
            <p:nvPr/>
          </p:nvSpPr>
          <p:spPr>
            <a:xfrm>
              <a:off x="1312985" y="4853354"/>
              <a:ext cx="633046" cy="6330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26F936A-327A-E8F1-42AB-30197BB8196D}"/>
                </a:ext>
              </a:extLst>
            </p:cNvPr>
            <p:cNvSpPr/>
            <p:nvPr/>
          </p:nvSpPr>
          <p:spPr>
            <a:xfrm>
              <a:off x="2180493" y="4853354"/>
              <a:ext cx="633046" cy="6330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E7DCD5F-0CE1-F848-A29F-05ADF53DFB56}"/>
                </a:ext>
              </a:extLst>
            </p:cNvPr>
            <p:cNvCxnSpPr>
              <a:stCxn id="17" idx="2"/>
              <a:endCxn id="19" idx="0"/>
            </p:cNvCxnSpPr>
            <p:nvPr/>
          </p:nvCxnSpPr>
          <p:spPr>
            <a:xfrm>
              <a:off x="2074985" y="4489938"/>
              <a:ext cx="422031" cy="3634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8701E0F-BEED-1A31-036B-EB157B2B457F}"/>
                </a:ext>
              </a:extLst>
            </p:cNvPr>
            <p:cNvCxnSpPr>
              <a:stCxn id="17" idx="2"/>
              <a:endCxn id="18" idx="0"/>
            </p:cNvCxnSpPr>
            <p:nvPr/>
          </p:nvCxnSpPr>
          <p:spPr>
            <a:xfrm flipH="1">
              <a:off x="1629508" y="4489938"/>
              <a:ext cx="445477" cy="3634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5">
                <a:extLst>
                  <a:ext uri="{FF2B5EF4-FFF2-40B4-BE49-F238E27FC236}">
                    <a16:creationId xmlns:a16="http://schemas.microsoft.com/office/drawing/2014/main" id="{B45B0F32-EC78-D035-408D-27CCAD18FF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50137" y="4691339"/>
                <a:ext cx="2244971" cy="5700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×2=20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2" name="Content Placeholder 5">
                <a:extLst>
                  <a:ext uri="{FF2B5EF4-FFF2-40B4-BE49-F238E27FC236}">
                    <a16:creationId xmlns:a16="http://schemas.microsoft.com/office/drawing/2014/main" id="{B45B0F32-EC78-D035-408D-27CCAD18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137" y="4691339"/>
                <a:ext cx="2244971" cy="5700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8839301A-C676-8615-1DA8-62FA073A33FB}"/>
              </a:ext>
            </a:extLst>
          </p:cNvPr>
          <p:cNvSpPr>
            <a:spLocks noGrp="1"/>
          </p:cNvSpPr>
          <p:nvPr/>
        </p:nvSpPr>
        <p:spPr>
          <a:xfrm>
            <a:off x="764547" y="1714438"/>
            <a:ext cx="10361271" cy="46774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Partition 12 into two whole number parts.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Multiply the parts together.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What is the greatest product you can find?</a:t>
            </a:r>
          </a:p>
          <a:p>
            <a:pPr marL="0" indent="0">
              <a:buNone/>
            </a:pPr>
            <a:r>
              <a:rPr lang="en-US" sz="2000" dirty="0"/>
              <a:t>Experiment with other ‘teen’ numbers. What do you notice?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54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F7FF1-953A-35DC-41EA-1BC4DEC2D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2EC5AB-672A-42BA-E6EA-D9BCC9FF2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338" y="3677511"/>
            <a:ext cx="10515600" cy="2803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Flynn has two counters hidden in his hand. </a:t>
            </a:r>
          </a:p>
          <a:p>
            <a:pPr marL="0" indent="0">
              <a:buNone/>
            </a:pPr>
            <a:r>
              <a:rPr lang="en-US"/>
              <a:t>He adds both to the counters on the table.</a:t>
            </a:r>
          </a:p>
          <a:p>
            <a:pPr marL="0" indent="0">
              <a:buNone/>
            </a:pPr>
            <a:r>
              <a:rPr lang="en-US"/>
              <a:t>What number could be represented now? </a:t>
            </a:r>
          </a:p>
          <a:p>
            <a:pPr marL="0" indent="0">
              <a:buNone/>
            </a:pPr>
            <a:r>
              <a:rPr lang="en-US"/>
              <a:t>How many different numbers could Flynn have made?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D3CCB9-5525-E99D-919E-78EA958A2147}"/>
              </a:ext>
            </a:extLst>
          </p:cNvPr>
          <p:cNvGrpSpPr/>
          <p:nvPr/>
        </p:nvGrpSpPr>
        <p:grpSpPr>
          <a:xfrm>
            <a:off x="1858206" y="1703017"/>
            <a:ext cx="8475587" cy="1562881"/>
            <a:chOff x="770059" y="1300212"/>
            <a:chExt cx="8475587" cy="156288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95E4124-1F8D-BA0C-9050-7C325CCACC4B}"/>
                </a:ext>
              </a:extLst>
            </p:cNvPr>
            <p:cNvSpPr/>
            <p:nvPr/>
          </p:nvSpPr>
          <p:spPr>
            <a:xfrm>
              <a:off x="8070893" y="2047836"/>
              <a:ext cx="651119" cy="65111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56D9038-F324-BD51-30C4-CF0A582F6177}"/>
                </a:ext>
              </a:extLst>
            </p:cNvPr>
            <p:cNvSpPr/>
            <p:nvPr/>
          </p:nvSpPr>
          <p:spPr>
            <a:xfrm>
              <a:off x="7117297" y="1764634"/>
              <a:ext cx="651119" cy="65111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FF41D20-1389-6390-0E93-E468D932B4DE}"/>
                </a:ext>
              </a:extLst>
            </p:cNvPr>
            <p:cNvSpPr/>
            <p:nvPr/>
          </p:nvSpPr>
          <p:spPr>
            <a:xfrm>
              <a:off x="3316091" y="1396937"/>
              <a:ext cx="651119" cy="6511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4A88587-5F2D-3EA6-E26E-F84139983414}"/>
                </a:ext>
              </a:extLst>
            </p:cNvPr>
            <p:cNvSpPr/>
            <p:nvPr/>
          </p:nvSpPr>
          <p:spPr>
            <a:xfrm>
              <a:off x="770059" y="1482480"/>
              <a:ext cx="651119" cy="65111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1000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992394F-AEC9-7199-E7F0-38FCD76EB6D8}"/>
                </a:ext>
              </a:extLst>
            </p:cNvPr>
            <p:cNvSpPr/>
            <p:nvPr/>
          </p:nvSpPr>
          <p:spPr>
            <a:xfrm>
              <a:off x="932353" y="2211974"/>
              <a:ext cx="651119" cy="65111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1000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CF8A86-E06F-DBD5-2DEE-5F063345F8B3}"/>
                </a:ext>
              </a:extLst>
            </p:cNvPr>
            <p:cNvSpPr/>
            <p:nvPr/>
          </p:nvSpPr>
          <p:spPr>
            <a:xfrm>
              <a:off x="2206038" y="1396717"/>
              <a:ext cx="651119" cy="65111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1000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1BAEFA-C580-E351-0E81-4B4533D50893}"/>
                </a:ext>
              </a:extLst>
            </p:cNvPr>
            <p:cNvSpPr/>
            <p:nvPr/>
          </p:nvSpPr>
          <p:spPr>
            <a:xfrm>
              <a:off x="1502186" y="1707416"/>
              <a:ext cx="651119" cy="65111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1000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CA508F7-CB20-3C17-734C-3D9505190EA4}"/>
                </a:ext>
              </a:extLst>
            </p:cNvPr>
            <p:cNvSpPr/>
            <p:nvPr/>
          </p:nvSpPr>
          <p:spPr>
            <a:xfrm>
              <a:off x="3820319" y="2010286"/>
              <a:ext cx="651119" cy="6511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55C9C4A-1EF6-0E75-6E03-176E49B476C0}"/>
                </a:ext>
              </a:extLst>
            </p:cNvPr>
            <p:cNvSpPr/>
            <p:nvPr/>
          </p:nvSpPr>
          <p:spPr>
            <a:xfrm>
              <a:off x="4047493" y="1300212"/>
              <a:ext cx="651119" cy="6511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61F175B-C101-41BC-B03B-B086359A39B7}"/>
                </a:ext>
              </a:extLst>
            </p:cNvPr>
            <p:cNvSpPr/>
            <p:nvPr/>
          </p:nvSpPr>
          <p:spPr>
            <a:xfrm>
              <a:off x="6437462" y="2090194"/>
              <a:ext cx="651119" cy="65111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B7A15ED-EE58-7933-A6A1-8D5A20D747F1}"/>
                </a:ext>
              </a:extLst>
            </p:cNvPr>
            <p:cNvSpPr/>
            <p:nvPr/>
          </p:nvSpPr>
          <p:spPr>
            <a:xfrm>
              <a:off x="5750594" y="2090195"/>
              <a:ext cx="651119" cy="65111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E0F0904-4C1C-9A63-48F1-A6AAE74E2C4F}"/>
                </a:ext>
              </a:extLst>
            </p:cNvPr>
            <p:cNvSpPr/>
            <p:nvPr/>
          </p:nvSpPr>
          <p:spPr>
            <a:xfrm>
              <a:off x="5063726" y="2055813"/>
              <a:ext cx="651119" cy="65111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EA46CDD-1F52-D480-5DEF-EEFF1BFBC908}"/>
                </a:ext>
              </a:extLst>
            </p:cNvPr>
            <p:cNvSpPr/>
            <p:nvPr/>
          </p:nvSpPr>
          <p:spPr>
            <a:xfrm>
              <a:off x="5838141" y="1358526"/>
              <a:ext cx="651119" cy="65111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9936394-B2E4-6BC8-DBE0-AF8CD4CCB89D}"/>
                </a:ext>
              </a:extLst>
            </p:cNvPr>
            <p:cNvSpPr/>
            <p:nvPr/>
          </p:nvSpPr>
          <p:spPr>
            <a:xfrm>
              <a:off x="6557401" y="1316738"/>
              <a:ext cx="651119" cy="65111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D050C5-8027-ADFE-9B21-604D16C8E165}"/>
                </a:ext>
              </a:extLst>
            </p:cNvPr>
            <p:cNvSpPr/>
            <p:nvPr/>
          </p:nvSpPr>
          <p:spPr>
            <a:xfrm>
              <a:off x="5118881" y="1336569"/>
              <a:ext cx="651119" cy="65111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F24D002-0434-C5B7-E064-51FE6DD27C18}"/>
                </a:ext>
              </a:extLst>
            </p:cNvPr>
            <p:cNvSpPr/>
            <p:nvPr/>
          </p:nvSpPr>
          <p:spPr>
            <a:xfrm>
              <a:off x="8594527" y="1503713"/>
              <a:ext cx="651119" cy="65111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6731015C-9FCA-EA71-CE59-75D706A2C7B2}"/>
              </a:ext>
            </a:extLst>
          </p:cNvPr>
          <p:cNvSpPr txBox="1">
            <a:spLocks/>
          </p:cNvSpPr>
          <p:nvPr/>
        </p:nvSpPr>
        <p:spPr>
          <a:xfrm>
            <a:off x="760638" y="370681"/>
            <a:ext cx="103612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4</a:t>
            </a:r>
            <a:endParaRPr lang="en-US" b="1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87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F23BE-5B56-DB91-83DD-036B6E914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8">
            <a:extLst>
              <a:ext uri="{FF2B5EF4-FFF2-40B4-BE49-F238E27FC236}">
                <a16:creationId xmlns:a16="http://schemas.microsoft.com/office/drawing/2014/main" id="{FFF4ADC7-CF9F-C4CB-21D8-954F1F3E2A9C}"/>
              </a:ext>
            </a:extLst>
          </p:cNvPr>
          <p:cNvSpPr txBox="1"/>
          <p:nvPr/>
        </p:nvSpPr>
        <p:spPr>
          <a:xfrm>
            <a:off x="747269" y="1700333"/>
            <a:ext cx="10872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/>
              <a:t>Use different coins in the circles to make the statements correct. How many ways can you find?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B9FF97D8-F6FB-8EB2-528E-C928E8883B95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5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7E4CF9F-D510-329A-75F4-15549025CA10}"/>
              </a:ext>
            </a:extLst>
          </p:cNvPr>
          <p:cNvSpPr/>
          <p:nvPr/>
        </p:nvSpPr>
        <p:spPr>
          <a:xfrm>
            <a:off x="4775172" y="2841859"/>
            <a:ext cx="981307" cy="981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804F477-D875-E044-13BE-1AE94E5EE09C}"/>
              </a:ext>
            </a:extLst>
          </p:cNvPr>
          <p:cNvSpPr/>
          <p:nvPr/>
        </p:nvSpPr>
        <p:spPr>
          <a:xfrm>
            <a:off x="6246341" y="2841859"/>
            <a:ext cx="981307" cy="981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6E2F8A-088C-E886-F6CD-ABE482732C0F}"/>
                  </a:ext>
                </a:extLst>
              </p:cNvPr>
              <p:cNvSpPr txBox="1"/>
              <p:nvPr/>
            </p:nvSpPr>
            <p:spPr>
              <a:xfrm>
                <a:off x="3706301" y="3028326"/>
                <a:ext cx="915111" cy="6083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/>
                  <a:t>   of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6E2F8A-088C-E886-F6CD-ABE482732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301" y="3028326"/>
                <a:ext cx="915111" cy="608372"/>
              </a:xfrm>
              <a:prstGeom prst="rect">
                <a:avLst/>
              </a:prstGeom>
              <a:blipFill>
                <a:blip r:embed="rId3"/>
                <a:stretch>
                  <a:fillRect l="-667" t="-2000" b="-2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A03079-17D3-A6F7-5D72-5F821E157A7C}"/>
                  </a:ext>
                </a:extLst>
              </p:cNvPr>
              <p:cNvSpPr txBox="1"/>
              <p:nvPr/>
            </p:nvSpPr>
            <p:spPr>
              <a:xfrm>
                <a:off x="5822675" y="3117068"/>
                <a:ext cx="3574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A03079-17D3-A6F7-5D72-5F821E157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675" y="3117068"/>
                <a:ext cx="35746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3D2B241A-575F-8B20-E321-801FEF6419D9}"/>
              </a:ext>
            </a:extLst>
          </p:cNvPr>
          <p:cNvSpPr/>
          <p:nvPr/>
        </p:nvSpPr>
        <p:spPr>
          <a:xfrm>
            <a:off x="4775172" y="5481050"/>
            <a:ext cx="981307" cy="981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8FCCEC-F674-FAEB-294E-2577181AE1C6}"/>
              </a:ext>
            </a:extLst>
          </p:cNvPr>
          <p:cNvSpPr/>
          <p:nvPr/>
        </p:nvSpPr>
        <p:spPr>
          <a:xfrm>
            <a:off x="6246341" y="5481050"/>
            <a:ext cx="981307" cy="981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51D0BF-D597-C929-1E78-0ABBA7C0E60F}"/>
                  </a:ext>
                </a:extLst>
              </p:cNvPr>
              <p:cNvSpPr txBox="1"/>
              <p:nvPr/>
            </p:nvSpPr>
            <p:spPr>
              <a:xfrm>
                <a:off x="3640104" y="4345901"/>
                <a:ext cx="981307" cy="6110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/>
                  <a:t>  of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51D0BF-D597-C929-1E78-0ABBA7C0E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104" y="4345901"/>
                <a:ext cx="981307" cy="611065"/>
              </a:xfrm>
              <a:prstGeom prst="rect">
                <a:avLst/>
              </a:prstGeom>
              <a:blipFill>
                <a:blip r:embed="rId5"/>
                <a:stretch>
                  <a:fillRect t="-2000" b="-2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A2867F-409E-C7DD-EE6C-1534078253D5}"/>
                  </a:ext>
                </a:extLst>
              </p:cNvPr>
              <p:cNvSpPr txBox="1"/>
              <p:nvPr/>
            </p:nvSpPr>
            <p:spPr>
              <a:xfrm>
                <a:off x="5822675" y="5756259"/>
                <a:ext cx="3574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A2867F-409E-C7DD-EE6C-153407825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675" y="5756259"/>
                <a:ext cx="357469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1D6124A9-7E2E-AA96-10C6-E9AF2AC14B4E}"/>
              </a:ext>
            </a:extLst>
          </p:cNvPr>
          <p:cNvSpPr/>
          <p:nvPr/>
        </p:nvSpPr>
        <p:spPr>
          <a:xfrm>
            <a:off x="4775172" y="4164208"/>
            <a:ext cx="981307" cy="981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9270CD-F8C8-9D73-3490-347CDAD0AEBD}"/>
              </a:ext>
            </a:extLst>
          </p:cNvPr>
          <p:cNvSpPr/>
          <p:nvPr/>
        </p:nvSpPr>
        <p:spPr>
          <a:xfrm>
            <a:off x="6246341" y="4164208"/>
            <a:ext cx="981307" cy="981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972BB2-2C70-BF6E-6CB0-6EF09FDD7602}"/>
                  </a:ext>
                </a:extLst>
              </p:cNvPr>
              <p:cNvSpPr txBox="1"/>
              <p:nvPr/>
            </p:nvSpPr>
            <p:spPr>
              <a:xfrm>
                <a:off x="3706301" y="5666169"/>
                <a:ext cx="981307" cy="6110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/>
                  <a:t> of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972BB2-2C70-BF6E-6CB0-6EF09FDD7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301" y="5666169"/>
                <a:ext cx="981307" cy="611065"/>
              </a:xfrm>
              <a:prstGeom prst="rect">
                <a:avLst/>
              </a:prstGeom>
              <a:blipFill>
                <a:blip r:embed="rId7"/>
                <a:stretch>
                  <a:fillRect l="-621" t="-1980" b="-20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7F5992-81E1-2910-7EE7-106F09971C9D}"/>
                  </a:ext>
                </a:extLst>
              </p:cNvPr>
              <p:cNvSpPr txBox="1"/>
              <p:nvPr/>
            </p:nvSpPr>
            <p:spPr>
              <a:xfrm>
                <a:off x="5822675" y="4439417"/>
                <a:ext cx="35746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7F5992-81E1-2910-7EE7-106F09971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675" y="4439417"/>
                <a:ext cx="357469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256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146FB-27DD-AEF3-6818-B2367E07A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7F7BB629-0009-041E-7501-C460113D1936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6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DDD4DE-EEA0-C6CF-C53C-67ECC52509D7}"/>
              </a:ext>
            </a:extLst>
          </p:cNvPr>
          <p:cNvSpPr txBox="1"/>
          <p:nvPr/>
        </p:nvSpPr>
        <p:spPr>
          <a:xfrm>
            <a:off x="1034472" y="1808758"/>
            <a:ext cx="106185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In cooking, a pint is approximately 550 ml, a tablespoon is 15 ml and a teaspoon is 5 ml.</a:t>
            </a:r>
          </a:p>
          <a:p>
            <a:endParaRPr lang="en-GB" sz="2800"/>
          </a:p>
          <a:p>
            <a:endParaRPr lang="en-GB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18B9E9-6399-3DFF-6FCC-937B7B9FF408}"/>
                  </a:ext>
                </a:extLst>
              </p:cNvPr>
              <p:cNvSpPr txBox="1"/>
              <p:nvPr/>
            </p:nvSpPr>
            <p:spPr>
              <a:xfrm>
                <a:off x="1034472" y="3247059"/>
                <a:ext cx="10507039" cy="1562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/>
                  <a:t>How could you represent these amounts using spoons or pints?</a:t>
                </a:r>
              </a:p>
              <a:p>
                <a:endParaRPr lang="en-GB" sz="2800"/>
              </a:p>
              <a:p>
                <a:pPr marL="514350" indent="-514350">
                  <a:buAutoNum type="alphaLcParenR"/>
                </a:pPr>
                <a:r>
                  <a:rPr lang="en-GB" sz="2800"/>
                  <a:t>80 ml		b)    330 ml		c)   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800"/>
                  <a:t> litres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18B9E9-6399-3DFF-6FCC-937B7B9FF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72" y="3247059"/>
                <a:ext cx="10507039" cy="1562479"/>
              </a:xfrm>
              <a:prstGeom prst="rect">
                <a:avLst/>
              </a:prstGeom>
              <a:blipFill>
                <a:blip r:embed="rId3"/>
                <a:stretch>
                  <a:fillRect l="-1219" t="-3906" b="-5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1897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C3CCB-AD34-F92E-12A2-730F55104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9E663DEA-B13A-CA2C-32D5-B5BC36A68D56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7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ED609D6-93E9-A7F0-C6F9-D52FF9953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Find all possible rectangles that can be made from twelve 1cm squares. You do not have to use all of them each time.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is the greatest perimeter you can find? What is the smallest?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45184F-0F34-4A2B-B431-94F2DCBA623A}"/>
              </a:ext>
            </a:extLst>
          </p:cNvPr>
          <p:cNvSpPr/>
          <p:nvPr/>
        </p:nvSpPr>
        <p:spPr>
          <a:xfrm>
            <a:off x="1250261" y="3429001"/>
            <a:ext cx="593216" cy="593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6E4A0B-B616-FBBB-1D7B-B6ED218F828E}"/>
              </a:ext>
            </a:extLst>
          </p:cNvPr>
          <p:cNvSpPr/>
          <p:nvPr/>
        </p:nvSpPr>
        <p:spPr>
          <a:xfrm>
            <a:off x="2044930" y="3429001"/>
            <a:ext cx="593216" cy="593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3859D3-305A-BB9D-D5EF-91668DF2519A}"/>
              </a:ext>
            </a:extLst>
          </p:cNvPr>
          <p:cNvSpPr/>
          <p:nvPr/>
        </p:nvSpPr>
        <p:spPr>
          <a:xfrm>
            <a:off x="2839599" y="3429001"/>
            <a:ext cx="593216" cy="593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46761D-4B50-7A12-F0F4-4FE875C53BEF}"/>
              </a:ext>
            </a:extLst>
          </p:cNvPr>
          <p:cNvSpPr/>
          <p:nvPr/>
        </p:nvSpPr>
        <p:spPr>
          <a:xfrm>
            <a:off x="3634268" y="3429001"/>
            <a:ext cx="593216" cy="593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992647-5C86-8D60-CC98-0035A989ECCE}"/>
              </a:ext>
            </a:extLst>
          </p:cNvPr>
          <p:cNvSpPr/>
          <p:nvPr/>
        </p:nvSpPr>
        <p:spPr>
          <a:xfrm>
            <a:off x="4428937" y="3429001"/>
            <a:ext cx="593216" cy="593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2929BC-DB0B-AD47-6BE4-FDB8F5D7073B}"/>
              </a:ext>
            </a:extLst>
          </p:cNvPr>
          <p:cNvSpPr/>
          <p:nvPr/>
        </p:nvSpPr>
        <p:spPr>
          <a:xfrm>
            <a:off x="5223606" y="3429001"/>
            <a:ext cx="593216" cy="593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70D991-57C1-DFB9-5D37-C6409485E46E}"/>
              </a:ext>
            </a:extLst>
          </p:cNvPr>
          <p:cNvSpPr/>
          <p:nvPr/>
        </p:nvSpPr>
        <p:spPr>
          <a:xfrm>
            <a:off x="6018275" y="3429001"/>
            <a:ext cx="593216" cy="593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B2C2D8-DB36-2005-2A36-9F4083FA8CFE}"/>
              </a:ext>
            </a:extLst>
          </p:cNvPr>
          <p:cNvSpPr/>
          <p:nvPr/>
        </p:nvSpPr>
        <p:spPr>
          <a:xfrm>
            <a:off x="6812944" y="3429001"/>
            <a:ext cx="593216" cy="593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C09BCD-B282-C3FC-483C-3532850BDDA3}"/>
              </a:ext>
            </a:extLst>
          </p:cNvPr>
          <p:cNvSpPr/>
          <p:nvPr/>
        </p:nvSpPr>
        <p:spPr>
          <a:xfrm>
            <a:off x="7607613" y="3429001"/>
            <a:ext cx="593216" cy="593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F7D190-D88A-851B-FC94-8A3BA387AB30}"/>
              </a:ext>
            </a:extLst>
          </p:cNvPr>
          <p:cNvSpPr/>
          <p:nvPr/>
        </p:nvSpPr>
        <p:spPr>
          <a:xfrm>
            <a:off x="8402282" y="3429001"/>
            <a:ext cx="593216" cy="593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0C90AD-91F8-4FFD-0E22-D838B9EED462}"/>
              </a:ext>
            </a:extLst>
          </p:cNvPr>
          <p:cNvSpPr/>
          <p:nvPr/>
        </p:nvSpPr>
        <p:spPr>
          <a:xfrm>
            <a:off x="9196951" y="3429001"/>
            <a:ext cx="593216" cy="593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11A335-332C-DBBB-22D3-BC31317FA5D7}"/>
              </a:ext>
            </a:extLst>
          </p:cNvPr>
          <p:cNvSpPr/>
          <p:nvPr/>
        </p:nvSpPr>
        <p:spPr>
          <a:xfrm>
            <a:off x="9991620" y="3429001"/>
            <a:ext cx="593216" cy="593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500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0B77E-7848-8135-EF8D-B1CF5BB33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DD019CED-0E21-D83F-4A48-401344E10E8C}"/>
              </a:ext>
            </a:extLst>
          </p:cNvPr>
          <p:cNvSpPr txBox="1">
            <a:spLocks/>
          </p:cNvSpPr>
          <p:nvPr/>
        </p:nvSpPr>
        <p:spPr>
          <a:xfrm>
            <a:off x="762000" y="372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  <a:cs typeface="Calibri"/>
              </a:rPr>
              <a:t>Problem 8</a:t>
            </a:r>
            <a:endParaRPr lang="en-US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BE0011-47A6-B3F9-78F4-545E5DF46F78}"/>
              </a:ext>
            </a:extLst>
          </p:cNvPr>
          <p:cNvSpPr txBox="1"/>
          <p:nvPr/>
        </p:nvSpPr>
        <p:spPr>
          <a:xfrm>
            <a:off x="838200" y="1690688"/>
            <a:ext cx="10645239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/>
              <a:t>Three children have incorrect clocks. Use the clues to find the correct time.</a:t>
            </a:r>
          </a:p>
          <a:p>
            <a:endParaRPr lang="en-GB" sz="2800" dirty="0"/>
          </a:p>
          <a:p>
            <a:r>
              <a:rPr lang="en-GB" sz="2800" dirty="0"/>
              <a:t>Ama says: “My clock is 7 minutes fast.”</a:t>
            </a:r>
          </a:p>
          <a:p>
            <a:endParaRPr lang="en-GB" sz="2800" dirty="0"/>
          </a:p>
          <a:p>
            <a:r>
              <a:rPr lang="en-GB" sz="2800" dirty="0"/>
              <a:t>Lois says: “My clock says 15:38. It is 2 minutes faster than Gill’s watch.” </a:t>
            </a:r>
          </a:p>
          <a:p>
            <a:endParaRPr lang="en-GB" sz="2800" dirty="0"/>
          </a:p>
          <a:p>
            <a:r>
              <a:rPr lang="en-GB" sz="2800" dirty="0"/>
              <a:t>Gill says : “My watch is 4 minutes slower than Ama’s clock.”</a:t>
            </a:r>
          </a:p>
        </p:txBody>
      </p:sp>
    </p:spTree>
    <p:extLst>
      <p:ext uri="{BB962C8B-B14F-4D97-AF65-F5344CB8AC3E}">
        <p14:creationId xmlns:p14="http://schemas.microsoft.com/office/powerpoint/2010/main" val="3259518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ysClr val="window" lastClr="FFFFFF"/>
      </a:lt1>
      <a:dk2>
        <a:srgbClr val="0E2841"/>
      </a:dk2>
      <a:lt2>
        <a:srgbClr val="E8E8E8"/>
      </a:lt2>
      <a:accent1>
        <a:srgbClr val="3FE6A0"/>
      </a:accent1>
      <a:accent2>
        <a:srgbClr val="FF00FF"/>
      </a:accent2>
      <a:accent3>
        <a:srgbClr val="FFFF01"/>
      </a:accent3>
      <a:accent4>
        <a:srgbClr val="7030A0"/>
      </a:accent4>
      <a:accent5>
        <a:srgbClr val="A02B93"/>
      </a:accent5>
      <a:accent6>
        <a:srgbClr val="FB9815"/>
      </a:accent6>
      <a:hlink>
        <a:srgbClr val="467886"/>
      </a:hlink>
      <a:folHlink>
        <a:srgbClr val="96607D"/>
      </a:folHlink>
    </a:clrScheme>
    <a:fontScheme name="Custom 2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2c60ef-9062-4d23-a9c0-130a885ab52d" xsi:nil="true"/>
    <lcf76f155ced4ddcb4097134ff3c332f xmlns="7b0be9b4-2bd7-4ba8-8ea3-0a31688fd856">
      <Terms xmlns="http://schemas.microsoft.com/office/infopath/2007/PartnerControls"/>
    </lcf76f155ced4ddcb4097134ff3c332f>
    <Eventdate xmlns="7b0be9b4-2bd7-4ba8-8ea3-0a31688fd85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56E6A98307414CA9568ABC25D5BAB0" ma:contentTypeVersion="12" ma:contentTypeDescription="Create a new document." ma:contentTypeScope="" ma:versionID="740032236e58433c43e0b416a14cb21a">
  <xsd:schema xmlns:xsd="http://www.w3.org/2001/XMLSchema" xmlns:xs="http://www.w3.org/2001/XMLSchema" xmlns:p="http://schemas.microsoft.com/office/2006/metadata/properties" xmlns:ns2="7b0be9b4-2bd7-4ba8-8ea3-0a31688fd856" xmlns:ns3="a72c60ef-9062-4d23-a9c0-130a885ab52d" targetNamespace="http://schemas.microsoft.com/office/2006/metadata/properties" ma:root="true" ma:fieldsID="4ae5fd46f2744b6906f0f5f9956acb77" ns2:_="" ns3:_="">
    <xsd:import namespace="7b0be9b4-2bd7-4ba8-8ea3-0a31688fd856"/>
    <xsd:import namespace="a72c60ef-9062-4d23-a9c0-130a885ab5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Event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0be9b4-2bd7-4ba8-8ea3-0a31688fd8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4a0b7a1-fe78-4596-ae60-6d7a23c040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Eventdate" ma:index="19" nillable="true" ma:displayName="Event date" ma:format="Dropdown" ma:internalName="Eventdate">
      <xsd:simpleType>
        <xsd:restriction base="dms:Choice">
          <xsd:enumeration value="December 2025"/>
          <xsd:enumeration value="January 2026"/>
          <xsd:enumeration value="Choice 3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2c60ef-9062-4d23-a9c0-130a885ab52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701d924-c27a-4688-8304-f619e2512fb8}" ma:internalName="TaxCatchAll" ma:showField="CatchAllData" ma:web="a72c60ef-9062-4d23-a9c0-130a885ab5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5C2D16-028B-4FD2-BE98-5C0548E542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DF5FBB-3F6F-4B99-A3D2-D7559079640E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fe30c93d-364a-4616-ac6a-4c8e60b11928"/>
    <ds:schemaRef ds:uri="49d1a748-0151-40c6-b4f0-65d258c1297f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2194352-8C15-419C-BBC2-4B3774A2969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3421</Words>
  <Application>Microsoft Office PowerPoint</Application>
  <PresentationFormat>Widescreen</PresentationFormat>
  <Paragraphs>503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Aptos</vt:lpstr>
      <vt:lpstr>Aptos Display</vt:lpstr>
      <vt:lpstr>Arial</vt:lpstr>
      <vt:lpstr>Avenir Next LT Pro</vt:lpstr>
      <vt:lpstr>Avenir Next LT Pro Demi</vt:lpstr>
      <vt:lpstr>Cambria Math</vt:lpstr>
      <vt:lpstr>Office Theme</vt:lpstr>
      <vt:lpstr>office theme</vt:lpstr>
      <vt:lpstr>Resource Pack Lower Key Stage 2</vt:lpstr>
      <vt:lpstr>PowerPoint Presentation</vt:lpstr>
      <vt:lpstr>Problem 2</vt:lpstr>
      <vt:lpstr>Problem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Alison Hopper</dc:creator>
  <cp:lastModifiedBy>Eluned Mansell</cp:lastModifiedBy>
  <cp:revision>2</cp:revision>
  <dcterms:created xsi:type="dcterms:W3CDTF">2026-01-14T22:30:59Z</dcterms:created>
  <dcterms:modified xsi:type="dcterms:W3CDTF">2026-03-20T16:27:11Z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0x010100CE56E6A98307414CA9568ABC25D5BAB0</vt:lpwstr>
  </property>
  <property fmtid="{D5CDD505-2E9C-101B-9397-08002B2CF9AE}" pid="3" name="MediaServiceImageTags">
    <vt:lpwstr/>
  </property>
</Properties>
</file>