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2"/>
  </p:notesMasterIdLst>
  <p:sldIdLst>
    <p:sldId id="378" r:id="rId6"/>
    <p:sldId id="455" r:id="rId7"/>
    <p:sldId id="385" r:id="rId8"/>
    <p:sldId id="412" r:id="rId9"/>
    <p:sldId id="306" r:id="rId10"/>
    <p:sldId id="456" r:id="rId11"/>
    <p:sldId id="457" r:id="rId12"/>
    <p:sldId id="307" r:id="rId13"/>
    <p:sldId id="308" r:id="rId14"/>
    <p:sldId id="309" r:id="rId15"/>
    <p:sldId id="276" r:id="rId16"/>
    <p:sldId id="262" r:id="rId17"/>
    <p:sldId id="265" r:id="rId18"/>
    <p:sldId id="281" r:id="rId19"/>
    <p:sldId id="267" r:id="rId20"/>
    <p:sldId id="463" r:id="rId21"/>
    <p:sldId id="387" r:id="rId22"/>
    <p:sldId id="403" r:id="rId23"/>
    <p:sldId id="404" r:id="rId24"/>
    <p:sldId id="405" r:id="rId25"/>
    <p:sldId id="409" r:id="rId26"/>
    <p:sldId id="410" r:id="rId27"/>
    <p:sldId id="413" r:id="rId28"/>
    <p:sldId id="414" r:id="rId29"/>
    <p:sldId id="415" r:id="rId30"/>
    <p:sldId id="416" r:id="rId31"/>
    <p:sldId id="417" r:id="rId32"/>
    <p:sldId id="418" r:id="rId33"/>
    <p:sldId id="419" r:id="rId34"/>
    <p:sldId id="420" r:id="rId35"/>
    <p:sldId id="421" r:id="rId36"/>
    <p:sldId id="422" r:id="rId37"/>
    <p:sldId id="423" r:id="rId38"/>
    <p:sldId id="424" r:id="rId39"/>
    <p:sldId id="425" r:id="rId40"/>
    <p:sldId id="426" r:id="rId41"/>
    <p:sldId id="427" r:id="rId42"/>
    <p:sldId id="428" r:id="rId43"/>
    <p:sldId id="429" r:id="rId44"/>
    <p:sldId id="430" r:id="rId45"/>
    <p:sldId id="431" r:id="rId46"/>
    <p:sldId id="432" r:id="rId47"/>
    <p:sldId id="433" r:id="rId48"/>
    <p:sldId id="434" r:id="rId49"/>
    <p:sldId id="435" r:id="rId50"/>
    <p:sldId id="436" r:id="rId51"/>
    <p:sldId id="437" r:id="rId52"/>
    <p:sldId id="438" r:id="rId53"/>
    <p:sldId id="439" r:id="rId54"/>
    <p:sldId id="440" r:id="rId55"/>
    <p:sldId id="442" r:id="rId56"/>
    <p:sldId id="443" r:id="rId57"/>
    <p:sldId id="447" r:id="rId58"/>
    <p:sldId id="450" r:id="rId59"/>
    <p:sldId id="452" r:id="rId60"/>
    <p:sldId id="451" r:id="rId61"/>
    <p:sldId id="367" r:id="rId62"/>
    <p:sldId id="454" r:id="rId63"/>
    <p:sldId id="369" r:id="rId64"/>
    <p:sldId id="370" r:id="rId65"/>
    <p:sldId id="371" r:id="rId66"/>
    <p:sldId id="458" r:id="rId67"/>
    <p:sldId id="459" r:id="rId68"/>
    <p:sldId id="460" r:id="rId69"/>
    <p:sldId id="462" r:id="rId70"/>
    <p:sldId id="466"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58F71A-9A2E-F716-95B3-4F882D1B7AA5}" name="Guest User" initials="GU" userId="S::urn:spo:tenantanon#24bb10df-3300-4c24-b162-cb556c02f1f7::" providerId="AD"/>
  <p188:author id="{D65135BB-D85E-075C-F095-A96DD95ED27C}" name="Rachel Smedley" initials="RS" userId="S::rachel.smedley@arkcurriculumplus.org.uk::56dcaf00-e7a1-4fc8-82c9-8c4627d90737" providerId="AD"/>
  <p188:author id="{237A9ADE-43FF-CB64-0668-DD778BC9E72D}" name="Ed Southall" initials="ES" userId="S::ed.southall@purposefulventures.org::266f6128-8348-44d2-8b56-147c580f7996" providerId="AD"/>
  <p188:author id="{4B0A39EA-76F5-73B8-C274-8CD13401DFFA}" name="Will Power" initials="WP" userId="S::Will.Power@arkcurriculumplus.org.uk::4bdebfbf-da76-4770-bcad-098987779b91" providerId="AD"/>
  <p188:author id="{3C3042F1-9669-8081-C5E3-F1F39F8AE15B}" name="Alison Hopper" initials="AH" userId="S::alison.hopper@mei.org.uk::ca5996aa-ea7f-4b9b-84ac-8568eb6eb8f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E6A0"/>
    <a:srgbClr val="F0F0F0"/>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04"/>
    <p:restoredTop sz="71076" autoAdjust="0"/>
  </p:normalViewPr>
  <p:slideViewPr>
    <p:cSldViewPr snapToGrid="0">
      <p:cViewPr varScale="1">
        <p:scale>
          <a:sx n="52" d="100"/>
          <a:sy n="52" d="100"/>
        </p:scale>
        <p:origin x="9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uned Mansell" userId="b7e6746f-7af5-40b8-94cd-ea51b411f436" providerId="ADAL" clId="{EA36BAFC-7D66-46F0-B397-B1250B93296B}"/>
    <pc:docChg chg="addSld delSld modSld">
      <pc:chgData name="Eluned Mansell" userId="b7e6746f-7af5-40b8-94cd-ea51b411f436" providerId="ADAL" clId="{EA36BAFC-7D66-46F0-B397-B1250B93296B}" dt="2026-07-20T08:23:42.711" v="21" actId="20577"/>
      <pc:docMkLst>
        <pc:docMk/>
      </pc:docMkLst>
      <pc:sldChg chg="modSp mod">
        <pc:chgData name="Eluned Mansell" userId="b7e6746f-7af5-40b8-94cd-ea51b411f436" providerId="ADAL" clId="{EA36BAFC-7D66-46F0-B397-B1250B93296B}" dt="2026-07-20T08:23:42.711" v="21" actId="20577"/>
        <pc:sldMkLst>
          <pc:docMk/>
          <pc:sldMk cId="2983397762" sldId="456"/>
        </pc:sldMkLst>
        <pc:spChg chg="mod">
          <ac:chgData name="Eluned Mansell" userId="b7e6746f-7af5-40b8-94cd-ea51b411f436" providerId="ADAL" clId="{EA36BAFC-7D66-46F0-B397-B1250B93296B}" dt="2026-07-20T08:23:42.711" v="21" actId="20577"/>
          <ac:spMkLst>
            <pc:docMk/>
            <pc:sldMk cId="2983397762" sldId="456"/>
            <ac:spMk id="2" creationId="{2629148F-064B-84B6-E063-11EBAD83CB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74F2B-B372-4E65-9C40-23571A6334F1}" type="datetimeFigureOut">
              <a:rPr lang="en-GB" smtClean="0"/>
              <a:t>20/07/2026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9B4BF1-7AF9-4430-B3B5-31D482D6BEC6}" type="slidenum">
              <a:rPr lang="en-GB" smtClean="0"/>
              <a:t>‹#›</a:t>
            </a:fld>
            <a:endParaRPr lang="en-GB"/>
          </a:p>
        </p:txBody>
      </p:sp>
    </p:spTree>
    <p:extLst>
      <p:ext uri="{BB962C8B-B14F-4D97-AF65-F5344CB8AC3E}">
        <p14:creationId xmlns:p14="http://schemas.microsoft.com/office/powerpoint/2010/main" val="3656991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9B4BF1-7AF9-4430-B3B5-31D482D6BEC6}" type="slidenum">
              <a:rPr lang="en-GB" smtClean="0"/>
              <a:t>1</a:t>
            </a:fld>
            <a:endParaRPr lang="en-GB"/>
          </a:p>
        </p:txBody>
      </p:sp>
    </p:spTree>
    <p:extLst>
      <p:ext uri="{BB962C8B-B14F-4D97-AF65-F5344CB8AC3E}">
        <p14:creationId xmlns:p14="http://schemas.microsoft.com/office/powerpoint/2010/main" val="3086881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D8880-CBDA-0DE3-6579-5C974C681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70073F-2289-06F7-688F-5BF2A3913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8F421-6FCD-4849-FF24-EB46C79662BF}"/>
              </a:ext>
            </a:extLst>
          </p:cNvPr>
          <p:cNvSpPr>
            <a:spLocks noGrp="1"/>
          </p:cNvSpPr>
          <p:nvPr>
            <p:ph type="body" idx="1"/>
          </p:nvPr>
        </p:nvSpPr>
        <p:spPr/>
        <p:txBody>
          <a:bodyPr/>
          <a:lstStyle/>
          <a:p>
            <a:r>
              <a:rPr lang="en-GB" b="1" dirty="0"/>
              <a:t>Answer:</a:t>
            </a:r>
            <a:r>
              <a:rPr lang="en-GB" dirty="0"/>
              <a:t> 10</a:t>
            </a:r>
          </a:p>
          <a:p>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Year 6 - Statistics</a:t>
            </a:r>
            <a:r>
              <a:rPr lang="en-GB" dirty="0"/>
              <a:t>: calculate and interpret the mean as an average</a:t>
            </a:r>
          </a:p>
        </p:txBody>
      </p:sp>
      <p:sp>
        <p:nvSpPr>
          <p:cNvPr id="4" name="Slide Number Placeholder 3">
            <a:extLst>
              <a:ext uri="{FF2B5EF4-FFF2-40B4-BE49-F238E27FC236}">
                <a16:creationId xmlns:a16="http://schemas.microsoft.com/office/drawing/2014/main" id="{FF67B3EE-70BE-F73B-2857-46F07EBC16A2}"/>
              </a:ext>
            </a:extLst>
          </p:cNvPr>
          <p:cNvSpPr>
            <a:spLocks noGrp="1"/>
          </p:cNvSpPr>
          <p:nvPr>
            <p:ph type="sldNum" sz="quarter" idx="5"/>
          </p:nvPr>
        </p:nvSpPr>
        <p:spPr/>
        <p:txBody>
          <a:bodyPr/>
          <a:lstStyle/>
          <a:p>
            <a:fld id="{65EFFA93-4D76-4434-BAEB-C2CC90F4162E}" type="slidenum">
              <a:rPr lang="en-GB" smtClean="0"/>
              <a:t>10</a:t>
            </a:fld>
            <a:endParaRPr lang="en-GB"/>
          </a:p>
        </p:txBody>
      </p:sp>
    </p:spTree>
    <p:extLst>
      <p:ext uri="{BB962C8B-B14F-4D97-AF65-F5344CB8AC3E}">
        <p14:creationId xmlns:p14="http://schemas.microsoft.com/office/powerpoint/2010/main" val="2872540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98161-CE93-BD17-2741-B1B241E3E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1390D-7D92-47EC-7E55-19BA924F9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55F9F7-46AE-3032-19D6-6697CF835AAC}"/>
              </a:ext>
            </a:extLst>
          </p:cNvPr>
          <p:cNvSpPr>
            <a:spLocks noGrp="1"/>
          </p:cNvSpPr>
          <p:nvPr>
            <p:ph type="body" idx="1"/>
          </p:nvPr>
        </p:nvSpPr>
        <p:spPr/>
        <p:txBody>
          <a:bodyPr/>
          <a:lstStyle/>
          <a:p>
            <a:r>
              <a:rPr lang="en-GB" b="1" dirty="0"/>
              <a:t>Answer: </a:t>
            </a:r>
            <a:r>
              <a:rPr lang="en-GB" dirty="0"/>
              <a:t>Any five numbers with a total of 35 where two are the same e.g. 5, 5, 10, 7, 8</a:t>
            </a:r>
          </a:p>
          <a:p>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Year 6 - Statistics</a:t>
            </a:r>
            <a:r>
              <a:rPr lang="en-GB" dirty="0"/>
              <a:t>: calculate and interpret the mean as an average</a:t>
            </a:r>
          </a:p>
        </p:txBody>
      </p:sp>
      <p:sp>
        <p:nvSpPr>
          <p:cNvPr id="4" name="Slide Number Placeholder 3">
            <a:extLst>
              <a:ext uri="{FF2B5EF4-FFF2-40B4-BE49-F238E27FC236}">
                <a16:creationId xmlns:a16="http://schemas.microsoft.com/office/drawing/2014/main" id="{310BD87C-5B57-4AC4-13E3-953744BC65C1}"/>
              </a:ext>
            </a:extLst>
          </p:cNvPr>
          <p:cNvSpPr>
            <a:spLocks noGrp="1"/>
          </p:cNvSpPr>
          <p:nvPr>
            <p:ph type="sldNum" sz="quarter" idx="5"/>
          </p:nvPr>
        </p:nvSpPr>
        <p:spPr/>
        <p:txBody>
          <a:bodyPr/>
          <a:lstStyle/>
          <a:p>
            <a:fld id="{65EFFA93-4D76-4434-BAEB-C2CC90F4162E}" type="slidenum">
              <a:rPr lang="en-GB" smtClean="0"/>
              <a:t>11</a:t>
            </a:fld>
            <a:endParaRPr lang="en-GB"/>
          </a:p>
        </p:txBody>
      </p:sp>
    </p:spTree>
    <p:extLst>
      <p:ext uri="{BB962C8B-B14F-4D97-AF65-F5344CB8AC3E}">
        <p14:creationId xmlns:p14="http://schemas.microsoft.com/office/powerpoint/2010/main" val="2882675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871DD-FA8E-DB72-B359-84A320C21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A7667-2519-B880-798C-646814B86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19930-B4C2-1C52-9002-6A894A78CA52}"/>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Quadrilaterals provided are not exhaustive and pupils should be encouraged to explore a range including quadrilaterals with no special properties.</a:t>
            </a:r>
          </a:p>
          <a:p>
            <a:r>
              <a:rPr lang="en-US" sz="1200" b="0" i="0" u="none" strike="noStrike" kern="1200">
                <a:solidFill>
                  <a:schemeClr val="tx1"/>
                </a:solidFill>
                <a:effectLst/>
                <a:latin typeface="+mn-lt"/>
                <a:ea typeface="+mn-ea"/>
                <a:cs typeface="+mn-cs"/>
              </a:rPr>
              <a:t>(For example) An isosceles trapezium makes two congruent scalene triangles and two isosceles triangles, all with right angles. A kite makes two sets of congruent right angled triangles.</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GB" b="1"/>
              <a:t>Y4 </a:t>
            </a:r>
            <a:r>
              <a:rPr lang="en-GB" sz="1200" b="0" i="0" u="none" strike="noStrike" kern="1200" baseline="0">
                <a:solidFill>
                  <a:schemeClr val="tx1"/>
                </a:solidFill>
                <a:latin typeface="+mn-lt"/>
                <a:ea typeface="+mn-ea"/>
                <a:cs typeface="+mn-cs"/>
              </a:rPr>
              <a:t>compare and classify geometric shapes, including quadrilaterals and triangles</a:t>
            </a:r>
            <a:r>
              <a:rPr lang="en-GB" sz="1200" b="1" i="0" u="none" strike="noStrike" kern="1200" baseline="0">
                <a:solidFill>
                  <a:schemeClr val="tx1"/>
                </a:solidFill>
                <a:latin typeface="+mn-lt"/>
                <a:ea typeface="+mn-ea"/>
                <a:cs typeface="+mn-cs"/>
              </a:rPr>
              <a:t>, </a:t>
            </a:r>
            <a:r>
              <a:rPr lang="en-GB" sz="1200" b="0" i="0" u="none" strike="noStrike" kern="1200" baseline="0">
                <a:solidFill>
                  <a:schemeClr val="tx1"/>
                </a:solidFill>
                <a:latin typeface="+mn-lt"/>
                <a:ea typeface="+mn-ea"/>
                <a:cs typeface="+mn-cs"/>
              </a:rPr>
              <a:t>based on their properties and sizes</a:t>
            </a:r>
          </a:p>
          <a:p>
            <a:r>
              <a:rPr lang="en-GB" sz="1200" b="1" i="0" u="none" strike="noStrike" kern="1200" baseline="0">
                <a:solidFill>
                  <a:schemeClr val="tx1"/>
                </a:solidFill>
                <a:latin typeface="+mn-lt"/>
                <a:ea typeface="+mn-ea"/>
                <a:cs typeface="+mn-cs"/>
              </a:rPr>
              <a:t>Y5 </a:t>
            </a:r>
            <a:r>
              <a:rPr lang="en-GB" sz="1200" b="0" i="0" u="none" strike="noStrike" kern="1200" baseline="0">
                <a:solidFill>
                  <a:schemeClr val="tx1"/>
                </a:solidFill>
                <a:latin typeface="+mn-lt"/>
                <a:ea typeface="+mn-ea"/>
                <a:cs typeface="+mn-cs"/>
              </a:rPr>
              <a:t>non stat: Pupils use the term diagonal and make conjectures about the angles formed between sides and between diagonals. </a:t>
            </a:r>
            <a:endParaRPr lang="en-GB" sz="1200" b="1" i="0" u="none" strike="noStrike" kern="1200" baseline="0">
              <a:solidFill>
                <a:schemeClr val="tx1"/>
              </a:solidFill>
              <a:latin typeface="+mn-lt"/>
              <a:ea typeface="+mn-ea"/>
              <a:cs typeface="+mn-cs"/>
            </a:endParaRPr>
          </a:p>
          <a:p>
            <a:endParaRPr lang="en-GB" sz="1200" b="0" i="0" u="none" strike="noStrike" kern="1200" baseline="0">
              <a:solidFill>
                <a:schemeClr val="tx1"/>
              </a:solidFill>
              <a:latin typeface="+mn-lt"/>
              <a:ea typeface="+mn-ea"/>
              <a:cs typeface="+mn-cs"/>
            </a:endParaRPr>
          </a:p>
          <a:p>
            <a:endParaRPr lang="en-GB" b="1"/>
          </a:p>
          <a:p>
            <a:endParaRPr lang="en-GB"/>
          </a:p>
        </p:txBody>
      </p:sp>
      <p:sp>
        <p:nvSpPr>
          <p:cNvPr id="4" name="Slide Number Placeholder 3">
            <a:extLst>
              <a:ext uri="{FF2B5EF4-FFF2-40B4-BE49-F238E27FC236}">
                <a16:creationId xmlns:a16="http://schemas.microsoft.com/office/drawing/2014/main" id="{18EDB732-0BBB-2AF7-48A7-66E201FEB915}"/>
              </a:ext>
            </a:extLst>
          </p:cNvPr>
          <p:cNvSpPr>
            <a:spLocks noGrp="1"/>
          </p:cNvSpPr>
          <p:nvPr>
            <p:ph type="sldNum" sz="quarter" idx="5"/>
          </p:nvPr>
        </p:nvSpPr>
        <p:spPr/>
        <p:txBody>
          <a:bodyPr/>
          <a:lstStyle/>
          <a:p>
            <a:fld id="{65EFFA93-4D76-4434-BAEB-C2CC90F4162E}" type="slidenum">
              <a:rPr lang="en-GB" smtClean="0"/>
              <a:t>12</a:t>
            </a:fld>
            <a:endParaRPr lang="en-GB"/>
          </a:p>
        </p:txBody>
      </p:sp>
    </p:spTree>
    <p:extLst>
      <p:ext uri="{BB962C8B-B14F-4D97-AF65-F5344CB8AC3E}">
        <p14:creationId xmlns:p14="http://schemas.microsoft.com/office/powerpoint/2010/main" val="311989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8E4A3-DE68-7A96-C7A8-A3500FF0A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2BA63-C76A-DB20-2467-6C96C83A9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A10DA-64B0-C7E1-5A3F-28421B0DD88C}"/>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(For example): top 4, left 1, right 3.8, bottom 3.2</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Y4 </a:t>
            </a:r>
            <a:r>
              <a:rPr lang="en-GB" b="0" dirty="0"/>
              <a:t>compare numbers with the same number of decimal places up to two decimal places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Y5 </a:t>
            </a:r>
            <a:r>
              <a:rPr lang="en-GB" b="0" dirty="0"/>
              <a:t>solve problems involving number up to three decimal places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Y5</a:t>
            </a:r>
            <a:r>
              <a:rPr lang="en-GB" b="0" dirty="0"/>
              <a:t> non stat: </a:t>
            </a:r>
            <a:r>
              <a:rPr lang="en-GB" sz="1200" b="0" i="0" u="none" strike="noStrike" kern="1200" baseline="0" dirty="0">
                <a:solidFill>
                  <a:schemeClr val="tx1"/>
                </a:solidFill>
                <a:latin typeface="+mn-lt"/>
                <a:ea typeface="+mn-ea"/>
                <a:cs typeface="+mn-cs"/>
              </a:rPr>
              <a:t>They practise adding and subtracting decimals, including a mix of whole numbers and decimals, decimals with different numbers of decimal places, and complements of 1 (for example, 0.83 + 0.17 = 1). </a:t>
            </a:r>
            <a:endParaRPr lang="en-GB" b="1" dirty="0"/>
          </a:p>
          <a:p>
            <a:endParaRPr lang="en-GB" b="1" dirty="0"/>
          </a:p>
          <a:p>
            <a:endParaRPr lang="en-GB" dirty="0"/>
          </a:p>
        </p:txBody>
      </p:sp>
      <p:sp>
        <p:nvSpPr>
          <p:cNvPr id="4" name="Slide Number Placeholder 3">
            <a:extLst>
              <a:ext uri="{FF2B5EF4-FFF2-40B4-BE49-F238E27FC236}">
                <a16:creationId xmlns:a16="http://schemas.microsoft.com/office/drawing/2014/main" id="{FF89A4F8-C0DD-EDD3-3EEF-3B1D7CB4A4AF}"/>
              </a:ext>
            </a:extLst>
          </p:cNvPr>
          <p:cNvSpPr>
            <a:spLocks noGrp="1"/>
          </p:cNvSpPr>
          <p:nvPr>
            <p:ph type="sldNum" sz="quarter" idx="5"/>
          </p:nvPr>
        </p:nvSpPr>
        <p:spPr/>
        <p:txBody>
          <a:bodyPr/>
          <a:lstStyle/>
          <a:p>
            <a:fld id="{65EFFA93-4D76-4434-BAEB-C2CC90F4162E}" type="slidenum">
              <a:rPr lang="en-GB" smtClean="0"/>
              <a:t>13</a:t>
            </a:fld>
            <a:endParaRPr lang="en-GB"/>
          </a:p>
        </p:txBody>
      </p:sp>
    </p:spTree>
    <p:extLst>
      <p:ext uri="{BB962C8B-B14F-4D97-AF65-F5344CB8AC3E}">
        <p14:creationId xmlns:p14="http://schemas.microsoft.com/office/powerpoint/2010/main" val="184450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B074-A8B3-AB66-1038-4FD0C54E14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0DFA6-AA48-858C-051A-C6B36F97F885}"/>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F9890386-0E01-D7A8-9D8F-B88F5AFC234D}"/>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14:m>
                  <m:oMath xmlns:m="http://schemas.openxmlformats.org/officeDocument/2006/math">
                    <m:f>
                      <m:fPr>
                        <m:ctrlPr>
                          <a:rPr lang="en-GB" sz="1200" b="0" i="1" u="none" strike="noStrike" kern="1200" dirty="0" smtClean="0">
                            <a:solidFill>
                              <a:schemeClr val="tx1"/>
                            </a:solidFill>
                            <a:effectLst/>
                            <a:latin typeface="Cambria Math" panose="02040503050406030204" pitchFamily="18" charset="0"/>
                            <a:ea typeface="+mn-ea"/>
                            <a:cs typeface="+mn-cs"/>
                          </a:rPr>
                        </m:ctrlPr>
                      </m:fPr>
                      <m:num>
                        <m:r>
                          <a:rPr lang="en-GB" sz="1200" b="0" i="1" u="none" strike="noStrike" kern="1200" dirty="0" smtClean="0">
                            <a:solidFill>
                              <a:schemeClr val="tx1"/>
                            </a:solidFill>
                            <a:effectLst/>
                            <a:latin typeface="Cambria Math" panose="02040503050406030204" pitchFamily="18" charset="0"/>
                            <a:ea typeface="+mn-ea"/>
                            <a:cs typeface="+mn-cs"/>
                          </a:rPr>
                          <m:t>1</m:t>
                        </m:r>
                      </m:num>
                      <m:den>
                        <m:r>
                          <a:rPr lang="en-GB" sz="1200" b="0" i="1" u="none" strike="noStrike" kern="1200" dirty="0" smtClean="0">
                            <a:solidFill>
                              <a:schemeClr val="tx1"/>
                            </a:solidFill>
                            <a:effectLst/>
                            <a:latin typeface="Cambria Math" panose="02040503050406030204" pitchFamily="18" charset="0"/>
                            <a:ea typeface="+mn-ea"/>
                            <a:cs typeface="+mn-cs"/>
                          </a:rPr>
                          <m:t>5</m:t>
                        </m:r>
                      </m:den>
                    </m:f>
                  </m:oMath>
                </a14:m>
                <a:r>
                  <a:rPr lang="en-US" sz="1200" b="0" i="0" u="none" strike="noStrike" kern="1200" dirty="0">
                    <a:solidFill>
                      <a:schemeClr val="tx1"/>
                    </a:solidFill>
                    <a:effectLst/>
                    <a:latin typeface="+mn-lt"/>
                    <a:ea typeface="+mn-ea"/>
                    <a:cs typeface="+mn-cs"/>
                  </a:rPr>
                  <a:t> is 1.5 hours. 1.5 x 5 = 7.5 hours. </a:t>
                </a:r>
              </a:p>
              <a:p>
                <a:r>
                  <a:rPr lang="en-US" sz="1200" b="0" i="0" u="none" strike="noStrike" kern="1200" dirty="0">
                    <a:solidFill>
                      <a:schemeClr val="tx1"/>
                    </a:solidFill>
                    <a:effectLst/>
                    <a:latin typeface="+mn-lt"/>
                    <a:ea typeface="+mn-ea"/>
                    <a:cs typeface="+mn-cs"/>
                  </a:rPr>
                  <a:t>¾ of an hour can be represented by one tenth of the bar model.</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 </a:t>
                </a:r>
                <a:r>
                  <a:rPr lang="en-GB" sz="1200" b="0" i="0" u="none" strike="noStrike" kern="1200" baseline="0" dirty="0">
                    <a:solidFill>
                      <a:schemeClr val="tx1"/>
                    </a:solidFill>
                    <a:latin typeface="+mn-lt"/>
                    <a:ea typeface="+mn-ea"/>
                    <a:cs typeface="+mn-cs"/>
                  </a:rPr>
                  <a:t>solve problems involving increasingly harder fractions to calculate quantities, and fractions to divide quantities, including non-unit fractions where the answer is a whole number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(non-stat) Pupils understand the relation between non-unit fractions and multiplication and division of quantities</a:t>
                </a:r>
              </a:p>
              <a:p>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Convert between different units of measure</a:t>
                </a:r>
              </a:p>
              <a:p>
                <a:r>
                  <a:rPr lang="en-GB" sz="1200" b="1" i="0" u="none" strike="noStrike" kern="1200" baseline="0" dirty="0">
                    <a:solidFill>
                      <a:schemeClr val="tx1"/>
                    </a:solidFill>
                    <a:latin typeface="+mn-lt"/>
                    <a:ea typeface="+mn-ea"/>
                    <a:cs typeface="+mn-cs"/>
                  </a:rPr>
                  <a:t>Y5 </a:t>
                </a:r>
                <a:r>
                  <a:rPr lang="en-GB" sz="1200" b="0" i="0" u="none" strike="noStrike" kern="1200" baseline="0" dirty="0">
                    <a:solidFill>
                      <a:schemeClr val="tx1"/>
                    </a:solidFill>
                    <a:latin typeface="+mn-lt"/>
                    <a:ea typeface="+mn-ea"/>
                    <a:cs typeface="+mn-cs"/>
                  </a:rPr>
                  <a:t>solve problems involving converting between units of time</a:t>
                </a:r>
                <a:endParaRPr lang="en-GB" sz="1200" b="1" i="0" u="none" strike="noStrike" kern="1200" baseline="0" dirty="0">
                  <a:solidFill>
                    <a:schemeClr val="tx1"/>
                  </a:solidFill>
                  <a:latin typeface="+mn-lt"/>
                  <a:ea typeface="+mn-ea"/>
                  <a:cs typeface="+mn-cs"/>
                </a:endParaRPr>
              </a:p>
              <a:p>
                <a:endParaRPr lang="en-GB" dirty="0"/>
              </a:p>
            </p:txBody>
          </p:sp>
        </mc:Choice>
        <mc:Fallback xmlns="">
          <p:sp>
            <p:nvSpPr>
              <p:cNvPr id="3" name="Notes Placeholder 2">
                <a:extLst>
                  <a:ext uri="{FF2B5EF4-FFF2-40B4-BE49-F238E27FC236}">
                    <a16:creationId xmlns:a16="http://schemas.microsoft.com/office/drawing/2014/main" id="{F9890386-0E01-D7A8-9D8F-B88F5AFC234D}"/>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GB" sz="1200" b="0" i="0" u="none" strike="noStrike" kern="1200" dirty="0">
                    <a:solidFill>
                      <a:schemeClr val="tx1"/>
                    </a:solidFill>
                    <a:effectLst/>
                    <a:latin typeface="Cambria Math" panose="02040503050406030204" pitchFamily="18" charset="0"/>
                    <a:ea typeface="+mn-ea"/>
                    <a:cs typeface="+mn-cs"/>
                  </a:rPr>
                  <a:t>1/5</a:t>
                </a:r>
                <a:r>
                  <a:rPr lang="en-US" sz="1200" b="0" i="0" u="none" strike="noStrike" kern="1200" dirty="0">
                    <a:solidFill>
                      <a:schemeClr val="tx1"/>
                    </a:solidFill>
                    <a:effectLst/>
                    <a:latin typeface="+mn-lt"/>
                    <a:ea typeface="+mn-ea"/>
                    <a:cs typeface="+mn-cs"/>
                  </a:rPr>
                  <a:t> is 1.5 hours. 1.5 x 5 = 7.5 hours. </a:t>
                </a:r>
              </a:p>
              <a:p>
                <a:r>
                  <a:rPr lang="en-US" sz="1200" b="0" i="0" u="none" strike="noStrike" kern="1200" dirty="0">
                    <a:solidFill>
                      <a:schemeClr val="tx1"/>
                    </a:solidFill>
                    <a:effectLst/>
                    <a:latin typeface="+mn-lt"/>
                    <a:ea typeface="+mn-ea"/>
                    <a:cs typeface="+mn-cs"/>
                  </a:rPr>
                  <a:t>¾ of an hour can be represented by one tenth of the bar model.</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 </a:t>
                </a:r>
                <a:r>
                  <a:rPr lang="en-GB" sz="1200" b="0" i="0" u="none" strike="noStrike" kern="1200" baseline="0" dirty="0">
                    <a:solidFill>
                      <a:schemeClr val="tx1"/>
                    </a:solidFill>
                    <a:latin typeface="+mn-lt"/>
                    <a:ea typeface="+mn-ea"/>
                    <a:cs typeface="+mn-cs"/>
                  </a:rPr>
                  <a:t>solve problems involving increasingly harder fractions to calculate quantities, and fractions to divide quantities, including non-unit fractions where the answer is a whole number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(non-stat) Pupils understand the relation between non-unit fractions and multiplication and division of quantities</a:t>
                </a:r>
              </a:p>
              <a:p>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Convert between different units of measure</a:t>
                </a:r>
              </a:p>
              <a:p>
                <a:r>
                  <a:rPr lang="en-GB" sz="1200" b="1" i="0" u="none" strike="noStrike" kern="1200" baseline="0" dirty="0">
                    <a:solidFill>
                      <a:schemeClr val="tx1"/>
                    </a:solidFill>
                    <a:latin typeface="+mn-lt"/>
                    <a:ea typeface="+mn-ea"/>
                    <a:cs typeface="+mn-cs"/>
                  </a:rPr>
                  <a:t>Y5 </a:t>
                </a:r>
                <a:r>
                  <a:rPr lang="en-GB" sz="1200" b="0" i="0" u="none" strike="noStrike" kern="1200" baseline="0" dirty="0">
                    <a:solidFill>
                      <a:schemeClr val="tx1"/>
                    </a:solidFill>
                    <a:latin typeface="+mn-lt"/>
                    <a:ea typeface="+mn-ea"/>
                    <a:cs typeface="+mn-cs"/>
                  </a:rPr>
                  <a:t>solve problems involving converting between units of time</a:t>
                </a:r>
                <a:endParaRPr lang="en-GB" sz="1200" b="1" i="0" u="none" strike="noStrike" kern="1200" baseline="0" dirty="0">
                  <a:solidFill>
                    <a:schemeClr val="tx1"/>
                  </a:solidFill>
                  <a:latin typeface="+mn-lt"/>
                  <a:ea typeface="+mn-ea"/>
                  <a:cs typeface="+mn-cs"/>
                </a:endParaRPr>
              </a:p>
              <a:p>
                <a:endParaRPr lang="en-GB" dirty="0"/>
              </a:p>
            </p:txBody>
          </p:sp>
        </mc:Fallback>
      </mc:AlternateContent>
      <p:sp>
        <p:nvSpPr>
          <p:cNvPr id="4" name="Slide Number Placeholder 3">
            <a:extLst>
              <a:ext uri="{FF2B5EF4-FFF2-40B4-BE49-F238E27FC236}">
                <a16:creationId xmlns:a16="http://schemas.microsoft.com/office/drawing/2014/main" id="{517CEC60-E611-2B89-5A63-F34B1D303868}"/>
              </a:ext>
            </a:extLst>
          </p:cNvPr>
          <p:cNvSpPr>
            <a:spLocks noGrp="1"/>
          </p:cNvSpPr>
          <p:nvPr>
            <p:ph type="sldNum" sz="quarter" idx="5"/>
          </p:nvPr>
        </p:nvSpPr>
        <p:spPr/>
        <p:txBody>
          <a:bodyPr/>
          <a:lstStyle/>
          <a:p>
            <a:fld id="{65EFFA93-4D76-4434-BAEB-C2CC90F4162E}" type="slidenum">
              <a:rPr lang="en-GB" smtClean="0"/>
              <a:t>14</a:t>
            </a:fld>
            <a:endParaRPr lang="en-GB"/>
          </a:p>
        </p:txBody>
      </p:sp>
    </p:spTree>
    <p:extLst>
      <p:ext uri="{BB962C8B-B14F-4D97-AF65-F5344CB8AC3E}">
        <p14:creationId xmlns:p14="http://schemas.microsoft.com/office/powerpoint/2010/main" val="387773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9BCE7-5307-855C-9DFA-4FD43097B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ED1E3-D0A6-24CB-F4F2-AF00867DC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50A007-4DA5-663E-B4EF-EF03A03D5218}"/>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5 hours. Lunch break is half a bar on the model.</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 </a:t>
            </a:r>
            <a:r>
              <a:rPr lang="en-GB" sz="1200" b="0" i="0" u="none" strike="noStrike" kern="1200" baseline="0" dirty="0">
                <a:solidFill>
                  <a:schemeClr val="tx1"/>
                </a:solidFill>
                <a:latin typeface="+mn-lt"/>
                <a:ea typeface="+mn-ea"/>
                <a:cs typeface="+mn-cs"/>
              </a:rPr>
              <a:t>solve problems involving increasingly harder fractions to calculate quantities, and fractions to divide quantities, including non-unit fractions where the answer is a whole number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(non-stat) Pupils understand the relation between non-unit fractions and multiplication and division of quantities</a:t>
            </a:r>
          </a:p>
          <a:p>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Convert between different units of measure</a:t>
            </a:r>
          </a:p>
          <a:p>
            <a:r>
              <a:rPr lang="en-GB" sz="1200" b="1" i="0" u="none" strike="noStrike" kern="1200" baseline="0" dirty="0">
                <a:solidFill>
                  <a:schemeClr val="tx1"/>
                </a:solidFill>
                <a:latin typeface="+mn-lt"/>
                <a:ea typeface="+mn-ea"/>
                <a:cs typeface="+mn-cs"/>
              </a:rPr>
              <a:t>Y5 </a:t>
            </a:r>
            <a:r>
              <a:rPr lang="en-GB" sz="1200" b="0" i="0" u="none" strike="noStrike" kern="1200" baseline="0" dirty="0">
                <a:solidFill>
                  <a:schemeClr val="tx1"/>
                </a:solidFill>
                <a:latin typeface="+mn-lt"/>
                <a:ea typeface="+mn-ea"/>
                <a:cs typeface="+mn-cs"/>
              </a:rPr>
              <a:t>solve problems involving converting between units of time</a:t>
            </a:r>
            <a:endParaRPr lang="en-GB" sz="1200" b="1" i="0" u="none" strike="noStrike" kern="1200" baseline="0" dirty="0">
              <a:solidFill>
                <a:schemeClr val="tx1"/>
              </a:solidFill>
              <a:latin typeface="+mn-lt"/>
              <a:ea typeface="+mn-ea"/>
              <a:cs typeface="+mn-cs"/>
            </a:endParaRPr>
          </a:p>
          <a:p>
            <a:endParaRPr lang="en-GB" b="1" dirty="0"/>
          </a:p>
          <a:p>
            <a:endParaRPr lang="en-GB" dirty="0"/>
          </a:p>
        </p:txBody>
      </p:sp>
      <p:sp>
        <p:nvSpPr>
          <p:cNvPr id="4" name="Slide Number Placeholder 3">
            <a:extLst>
              <a:ext uri="{FF2B5EF4-FFF2-40B4-BE49-F238E27FC236}">
                <a16:creationId xmlns:a16="http://schemas.microsoft.com/office/drawing/2014/main" id="{874793F9-6188-7C86-0382-2EC9B113579E}"/>
              </a:ext>
            </a:extLst>
          </p:cNvPr>
          <p:cNvSpPr>
            <a:spLocks noGrp="1"/>
          </p:cNvSpPr>
          <p:nvPr>
            <p:ph type="sldNum" sz="quarter" idx="5"/>
          </p:nvPr>
        </p:nvSpPr>
        <p:spPr/>
        <p:txBody>
          <a:bodyPr/>
          <a:lstStyle/>
          <a:p>
            <a:fld id="{65EFFA93-4D76-4434-BAEB-C2CC90F4162E}" type="slidenum">
              <a:rPr lang="en-GB" smtClean="0"/>
              <a:t>15</a:t>
            </a:fld>
            <a:endParaRPr lang="en-GB"/>
          </a:p>
        </p:txBody>
      </p:sp>
    </p:spTree>
    <p:extLst>
      <p:ext uri="{BB962C8B-B14F-4D97-AF65-F5344CB8AC3E}">
        <p14:creationId xmlns:p14="http://schemas.microsoft.com/office/powerpoint/2010/main" val="4178156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9E325-B76B-E8B5-608A-5070268E2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CE88C8-727A-2FB4-DD6C-DEFCC0D78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6CAAA-8D6A-D4C2-9CE6-5F3D25DE6E1C}"/>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6 hours 15 minutes</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 </a:t>
            </a:r>
            <a:r>
              <a:rPr lang="en-GB" sz="1200" b="0" i="0" u="none" strike="noStrike" kern="1200" baseline="0" dirty="0">
                <a:solidFill>
                  <a:schemeClr val="tx1"/>
                </a:solidFill>
                <a:latin typeface="+mn-lt"/>
                <a:ea typeface="+mn-ea"/>
                <a:cs typeface="+mn-cs"/>
              </a:rPr>
              <a:t>solve problems involving increasingly harder fractions to calculate quantities, and fractions to divide quantities, including non-unit fractions where the answer is a whole number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(non-stat) Pupils understand the relation between non-unit fractions and multiplication and division of quantities</a:t>
            </a:r>
          </a:p>
          <a:p>
            <a:r>
              <a:rPr lang="en-GB" sz="1200" b="1" i="0" u="none" strike="noStrike" kern="1200" baseline="0" dirty="0">
                <a:solidFill>
                  <a:schemeClr val="tx1"/>
                </a:solidFill>
                <a:latin typeface="+mn-lt"/>
                <a:ea typeface="+mn-ea"/>
                <a:cs typeface="+mn-cs"/>
              </a:rPr>
              <a:t>Y4 </a:t>
            </a:r>
            <a:r>
              <a:rPr lang="en-GB" sz="1200" b="0" i="0" u="none" strike="noStrike" kern="1200" baseline="0" dirty="0">
                <a:solidFill>
                  <a:schemeClr val="tx1"/>
                </a:solidFill>
                <a:latin typeface="+mn-lt"/>
                <a:ea typeface="+mn-ea"/>
                <a:cs typeface="+mn-cs"/>
              </a:rPr>
              <a:t>Convert between different units of measure</a:t>
            </a:r>
          </a:p>
          <a:p>
            <a:r>
              <a:rPr lang="en-GB" sz="1200" b="1" i="0" u="none" strike="noStrike" kern="1200" baseline="0" dirty="0">
                <a:solidFill>
                  <a:schemeClr val="tx1"/>
                </a:solidFill>
                <a:latin typeface="+mn-lt"/>
                <a:ea typeface="+mn-ea"/>
                <a:cs typeface="+mn-cs"/>
              </a:rPr>
              <a:t>Y5 </a:t>
            </a:r>
            <a:r>
              <a:rPr lang="en-GB" sz="1200" b="0" i="0" u="none" strike="noStrike" kern="1200" baseline="0" dirty="0">
                <a:solidFill>
                  <a:schemeClr val="tx1"/>
                </a:solidFill>
                <a:latin typeface="+mn-lt"/>
                <a:ea typeface="+mn-ea"/>
                <a:cs typeface="+mn-cs"/>
              </a:rPr>
              <a:t>solve problems involving converting between units of time</a:t>
            </a:r>
            <a:endParaRPr lang="en-GB" sz="1200" b="1" i="0" u="none" strike="noStrike" kern="1200" baseline="0" dirty="0">
              <a:solidFill>
                <a:schemeClr val="tx1"/>
              </a:solidFill>
              <a:latin typeface="+mn-lt"/>
              <a:ea typeface="+mn-ea"/>
              <a:cs typeface="+mn-cs"/>
            </a:endParaRPr>
          </a:p>
          <a:p>
            <a:endParaRPr lang="en-GB" b="1" dirty="0"/>
          </a:p>
          <a:p>
            <a:endParaRPr lang="en-GB" dirty="0"/>
          </a:p>
        </p:txBody>
      </p:sp>
      <p:sp>
        <p:nvSpPr>
          <p:cNvPr id="4" name="Slide Number Placeholder 3">
            <a:extLst>
              <a:ext uri="{FF2B5EF4-FFF2-40B4-BE49-F238E27FC236}">
                <a16:creationId xmlns:a16="http://schemas.microsoft.com/office/drawing/2014/main" id="{6A252C5B-8BB7-018F-E18E-9606CBE5DE3E}"/>
              </a:ext>
            </a:extLst>
          </p:cNvPr>
          <p:cNvSpPr>
            <a:spLocks noGrp="1"/>
          </p:cNvSpPr>
          <p:nvPr>
            <p:ph type="sldNum" sz="quarter" idx="5"/>
          </p:nvPr>
        </p:nvSpPr>
        <p:spPr/>
        <p:txBody>
          <a:bodyPr/>
          <a:lstStyle/>
          <a:p>
            <a:fld id="{65EFFA93-4D76-4434-BAEB-C2CC90F4162E}" type="slidenum">
              <a:rPr lang="en-GB" smtClean="0"/>
              <a:t>16</a:t>
            </a:fld>
            <a:endParaRPr lang="en-GB"/>
          </a:p>
        </p:txBody>
      </p:sp>
    </p:spTree>
    <p:extLst>
      <p:ext uri="{BB962C8B-B14F-4D97-AF65-F5344CB8AC3E}">
        <p14:creationId xmlns:p14="http://schemas.microsoft.com/office/powerpoint/2010/main" val="3170485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B0A0-9090-1516-1481-808E1DFBC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6C10C-14A5-D618-D2CD-277EEB0B5A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DCB344-9753-0552-1784-5F2EA9081EC8}"/>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&lt; 6 factors: 9, 15, 19, 53</a:t>
            </a:r>
          </a:p>
          <a:p>
            <a:r>
              <a:rPr lang="en-US" sz="1200" b="0" i="0" u="none" strike="noStrike" kern="1200">
                <a:solidFill>
                  <a:schemeClr val="tx1"/>
                </a:solidFill>
                <a:effectLst/>
                <a:latin typeface="+mn-lt"/>
                <a:ea typeface="+mn-ea"/>
                <a:cs typeface="+mn-cs"/>
              </a:rPr>
              <a:t>6 factors: 12, 45, 20</a:t>
            </a:r>
          </a:p>
          <a:p>
            <a:r>
              <a:rPr lang="en-US" sz="1200" b="0" i="0" u="none" strike="noStrike" kern="1200">
                <a:solidFill>
                  <a:schemeClr val="tx1"/>
                </a:solidFill>
                <a:effectLst/>
                <a:latin typeface="+mn-lt"/>
                <a:ea typeface="+mn-ea"/>
                <a:cs typeface="+mn-cs"/>
              </a:rPr>
              <a:t>&gt;6 factors: 24, 30, 36, 66</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Y5: </a:t>
            </a:r>
            <a:r>
              <a:rPr lang="en-GB"/>
              <a:t>identify multiples and factors, including finding all factor pairs of a number</a:t>
            </a:r>
            <a:endParaRPr lang="en-US"/>
          </a:p>
        </p:txBody>
      </p:sp>
      <p:sp>
        <p:nvSpPr>
          <p:cNvPr id="4" name="Slide Number Placeholder 3">
            <a:extLst>
              <a:ext uri="{FF2B5EF4-FFF2-40B4-BE49-F238E27FC236}">
                <a16:creationId xmlns:a16="http://schemas.microsoft.com/office/drawing/2014/main" id="{C2EEB9C0-8194-A826-3495-5C184E18BB69}"/>
              </a:ext>
            </a:extLst>
          </p:cNvPr>
          <p:cNvSpPr>
            <a:spLocks noGrp="1"/>
          </p:cNvSpPr>
          <p:nvPr>
            <p:ph type="sldNum" sz="quarter" idx="5"/>
          </p:nvPr>
        </p:nvSpPr>
        <p:spPr/>
        <p:txBody>
          <a:bodyPr/>
          <a:lstStyle/>
          <a:p>
            <a:fld id="{67BD89B3-B9A9-BC4E-ACDE-A65ABD725109}" type="slidenum">
              <a:rPr lang="en-US" smtClean="0"/>
              <a:t>17</a:t>
            </a:fld>
            <a:endParaRPr lang="en-US"/>
          </a:p>
        </p:txBody>
      </p:sp>
    </p:spTree>
    <p:extLst>
      <p:ext uri="{BB962C8B-B14F-4D97-AF65-F5344CB8AC3E}">
        <p14:creationId xmlns:p14="http://schemas.microsoft.com/office/powerpoint/2010/main" val="3888383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38DC3-2E0B-C05D-4095-D37DBC59F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8C5B4-F5FD-5C1A-1F5B-AAA2D523E99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6549F4D-EFA5-78DF-8DB9-E84EA348F8B8}"/>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a:t>
            </a:r>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circle = 4  square = 7  triangle = 1</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Y6</a:t>
            </a:r>
            <a:r>
              <a:rPr lang="en-US" sz="1200" b="0" i="0" u="none" strike="noStrike" kern="12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rPr>
              <a:t>F</a:t>
            </a:r>
            <a:r>
              <a:rPr lang="en-GB" sz="1200" kern="1200">
                <a:solidFill>
                  <a:schemeClr val="tx1"/>
                </a:solidFill>
                <a:effectLst/>
                <a:latin typeface="+mn-lt"/>
                <a:ea typeface="+mn-ea"/>
                <a:cs typeface="+mn-cs"/>
              </a:rPr>
              <a:t>ind pairs of numbers that satisfy an equation with two unknowns</a:t>
            </a:r>
          </a:p>
          <a:p>
            <a:r>
              <a:rPr lang="en-GB" sz="1200" b="1" kern="1200">
                <a:solidFill>
                  <a:schemeClr val="tx1"/>
                </a:solidFill>
                <a:effectLst/>
                <a:latin typeface="+mn-lt"/>
                <a:ea typeface="+mn-ea"/>
                <a:cs typeface="+mn-cs"/>
              </a:rPr>
              <a:t>Y6</a:t>
            </a:r>
            <a:r>
              <a:rPr lang="en-GB" sz="1200" kern="1200">
                <a:solidFill>
                  <a:schemeClr val="tx1"/>
                </a:solidFill>
                <a:effectLst/>
                <a:latin typeface="+mn-lt"/>
                <a:ea typeface="+mn-ea"/>
                <a:cs typeface="+mn-cs"/>
              </a:rPr>
              <a:t> non stat guidance Pupils should be introduced to the use of symbols and letters to represent variables and unknowns in mathematical situations that they already understand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E691EEF4-D282-FB19-8198-4F668B8EC3DF}"/>
              </a:ext>
            </a:extLst>
          </p:cNvPr>
          <p:cNvSpPr>
            <a:spLocks noGrp="1"/>
          </p:cNvSpPr>
          <p:nvPr>
            <p:ph type="sldNum" sz="quarter" idx="5"/>
          </p:nvPr>
        </p:nvSpPr>
        <p:spPr/>
        <p:txBody>
          <a:bodyPr/>
          <a:lstStyle/>
          <a:p>
            <a:fld id="{67BD89B3-B9A9-BC4E-ACDE-A65ABD725109}" type="slidenum">
              <a:rPr lang="en-US" smtClean="0"/>
              <a:t>18</a:t>
            </a:fld>
            <a:endParaRPr lang="en-US"/>
          </a:p>
        </p:txBody>
      </p:sp>
    </p:spTree>
    <p:extLst>
      <p:ext uri="{BB962C8B-B14F-4D97-AF65-F5344CB8AC3E}">
        <p14:creationId xmlns:p14="http://schemas.microsoft.com/office/powerpoint/2010/main" val="746031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D6570-AB6B-D320-B7EC-86479429A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153D2-C563-9E9F-29C2-CA0709C249D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D0AD15-68D1-E5AE-6267-3AC5D2FB8FE8}"/>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Various such as 4/12, 5/12 </a:t>
            </a:r>
            <a:r>
              <a:rPr lang="en-US" sz="1200" b="0" i="0" u="none" strike="noStrike" kern="1200" err="1">
                <a:solidFill>
                  <a:schemeClr val="tx1"/>
                </a:solidFill>
                <a:effectLst/>
                <a:latin typeface="+mn-lt"/>
                <a:ea typeface="+mn-ea"/>
                <a:cs typeface="+mn-cs"/>
              </a:rPr>
              <a:t>etc</a:t>
            </a:r>
            <a:endParaRPr lang="en-US" sz="1200" b="0" i="0" u="none" strike="noStrike" kern="1200">
              <a:solidFill>
                <a:schemeClr val="tx1"/>
              </a:solidFill>
              <a:effectLst/>
              <a:latin typeface="+mn-lt"/>
              <a:ea typeface="+mn-ea"/>
              <a:cs typeface="+mn-cs"/>
            </a:endParaRP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b="1"/>
              <a:t>Y5</a:t>
            </a:r>
            <a:r>
              <a:rPr lang="en-US"/>
              <a:t> </a:t>
            </a:r>
            <a:r>
              <a:rPr lang="en-GB" sz="1200" kern="1200">
                <a:solidFill>
                  <a:schemeClr val="tx1"/>
                </a:solidFill>
                <a:effectLst/>
                <a:latin typeface="+mn-lt"/>
                <a:ea typeface="+mn-ea"/>
                <a:cs typeface="+mn-cs"/>
              </a:rPr>
              <a:t>Compare and order fractions whose denominators are all multiples of the same number</a:t>
            </a:r>
          </a:p>
          <a:p>
            <a:endParaRPr lang="en-US"/>
          </a:p>
        </p:txBody>
      </p:sp>
      <p:sp>
        <p:nvSpPr>
          <p:cNvPr id="4" name="Slide Number Placeholder 3">
            <a:extLst>
              <a:ext uri="{FF2B5EF4-FFF2-40B4-BE49-F238E27FC236}">
                <a16:creationId xmlns:a16="http://schemas.microsoft.com/office/drawing/2014/main" id="{4F2BEF36-E51A-7AB3-3DED-EF9ED25756AA}"/>
              </a:ext>
            </a:extLst>
          </p:cNvPr>
          <p:cNvSpPr>
            <a:spLocks noGrp="1"/>
          </p:cNvSpPr>
          <p:nvPr>
            <p:ph type="sldNum" sz="quarter" idx="5"/>
          </p:nvPr>
        </p:nvSpPr>
        <p:spPr/>
        <p:txBody>
          <a:bodyPr/>
          <a:lstStyle/>
          <a:p>
            <a:fld id="{67BD89B3-B9A9-BC4E-ACDE-A65ABD725109}" type="slidenum">
              <a:rPr lang="en-US" smtClean="0"/>
              <a:t>19</a:t>
            </a:fld>
            <a:endParaRPr lang="en-US"/>
          </a:p>
        </p:txBody>
      </p:sp>
    </p:spTree>
    <p:extLst>
      <p:ext uri="{BB962C8B-B14F-4D97-AF65-F5344CB8AC3E}">
        <p14:creationId xmlns:p14="http://schemas.microsoft.com/office/powerpoint/2010/main" val="1190381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31EB6-392A-A374-F3BD-5B0030DE4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27528-F4CF-6F3D-EB65-C1BAF9852C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437279-D652-3D9D-2B17-246F19AF89D3}"/>
              </a:ext>
            </a:extLst>
          </p:cNvPr>
          <p:cNvSpPr>
            <a:spLocks noGrp="1"/>
          </p:cNvSpPr>
          <p:nvPr>
            <p:ph type="body" idx="1"/>
          </p:nvPr>
        </p:nvSpPr>
        <p:spPr/>
        <p:txBody>
          <a:bodyPr/>
          <a:lstStyle/>
          <a:p>
            <a:r>
              <a:rPr lang="en-US" b="1" i="1" dirty="0"/>
              <a:t>Answers </a:t>
            </a:r>
          </a:p>
          <a:p>
            <a:r>
              <a:rPr lang="en-US" b="0" i="1" dirty="0"/>
              <a:t>350, 140 and 14 are all multiples of 7 (7 x 5 x 10, 7 x 2 x 10, 7 x 2)</a:t>
            </a:r>
          </a:p>
          <a:p>
            <a:r>
              <a:rPr lang="en-US" b="0" i="1" dirty="0"/>
              <a:t>400, 80 and 24 are all multiples of 8 (8 x 5 x 100, 8 x 10, 8 x 3)</a:t>
            </a:r>
          </a:p>
          <a:p>
            <a:r>
              <a:rPr lang="en-US" b="0" i="1" dirty="0"/>
              <a:t>450 and 54 are multiples of 9 (9 x 5 x 10, 9 x 6)</a:t>
            </a:r>
          </a:p>
          <a:p>
            <a:endParaRPr lang="en-US"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Year 3 Number and Place Value non-statutory guidance: </a:t>
            </a:r>
            <a:r>
              <a:rPr lang="en-GB" sz="1200" b="0" i="0" u="none" strike="noStrike" kern="1200" baseline="0" dirty="0">
                <a:solidFill>
                  <a:schemeClr val="tx1"/>
                </a:solidFill>
                <a:latin typeface="+mn-lt"/>
                <a:ea typeface="+mn-ea"/>
                <a:cs typeface="+mn-cs"/>
              </a:rPr>
              <a:t>They use larger numbers to at least 1000, applying partitioning related to place value using varied and increasingly complex problems, building on work in year 2 (for example, 146 = 100 + 40 and 6, 146 = 130 + 16).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Year 5 Number multiplication and division:</a:t>
            </a:r>
            <a:r>
              <a:rPr lang="en-GB" sz="1200" b="0" i="0" u="none" strike="noStrike" kern="1200" baseline="0" dirty="0">
                <a:solidFill>
                  <a:schemeClr val="tx1"/>
                </a:solidFill>
                <a:latin typeface="+mn-lt"/>
                <a:ea typeface="+mn-ea"/>
                <a:cs typeface="+mn-cs"/>
              </a:rPr>
              <a:t> multiply and divide numbers mentally drawing on known facts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u="none" strike="noStrike" kern="1200" baseline="0" dirty="0">
                <a:solidFill>
                  <a:schemeClr val="tx1"/>
                </a:solidFill>
                <a:latin typeface="+mn-lt"/>
                <a:ea typeface="+mn-ea"/>
                <a:cs typeface="+mn-cs"/>
              </a:rPr>
              <a:t>Year 6 Number addition, subtraction, multiplication and division non-statutory guidance:</a:t>
            </a:r>
            <a:r>
              <a:rPr lang="en-GB" sz="1200" b="0" i="0" u="none" strike="noStrike" kern="1200" baseline="0" dirty="0">
                <a:solidFill>
                  <a:schemeClr val="tx1"/>
                </a:solidFill>
                <a:latin typeface="+mn-lt"/>
                <a:ea typeface="+mn-ea"/>
                <a:cs typeface="+mn-cs"/>
              </a:rPr>
              <a:t> They undertake mental calculations with increasingly large numbers and more complex calculations. </a:t>
            </a:r>
            <a:endParaRPr lang="en-US" b="1" i="1" dirty="0"/>
          </a:p>
        </p:txBody>
      </p:sp>
      <p:sp>
        <p:nvSpPr>
          <p:cNvPr id="4" name="Slide Number Placeholder 3">
            <a:extLst>
              <a:ext uri="{FF2B5EF4-FFF2-40B4-BE49-F238E27FC236}">
                <a16:creationId xmlns:a16="http://schemas.microsoft.com/office/drawing/2014/main" id="{2A1B8758-4248-A4FF-9490-16306C3E7F35}"/>
              </a:ext>
            </a:extLst>
          </p:cNvPr>
          <p:cNvSpPr>
            <a:spLocks noGrp="1"/>
          </p:cNvSpPr>
          <p:nvPr>
            <p:ph type="sldNum" sz="quarter" idx="5"/>
          </p:nvPr>
        </p:nvSpPr>
        <p:spPr/>
        <p:txBody>
          <a:bodyPr/>
          <a:lstStyle/>
          <a:p>
            <a:fld id="{67BD89B3-B9A9-BC4E-ACDE-A65ABD725109}" type="slidenum">
              <a:rPr lang="en-US" smtClean="0"/>
              <a:t>2</a:t>
            </a:fld>
            <a:endParaRPr lang="en-US"/>
          </a:p>
        </p:txBody>
      </p:sp>
    </p:spTree>
    <p:extLst>
      <p:ext uri="{BB962C8B-B14F-4D97-AF65-F5344CB8AC3E}">
        <p14:creationId xmlns:p14="http://schemas.microsoft.com/office/powerpoint/2010/main" val="692196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79032-63A7-A4F7-69E1-43C56EDAE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101A8A-504C-CFF3-FA92-404176F10204}"/>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49D7B74E-EE56-BFFC-D6F8-E55C710FC0FE}"/>
                  </a:ext>
                </a:extLst>
              </p:cNvPr>
              <p:cNvSpPr>
                <a:spLocks noGrp="1"/>
              </p:cNvSpPr>
              <p:nvPr>
                <p:ph type="body" idx="1"/>
              </p:nvPr>
            </p:nvSpPr>
            <p:spPr/>
            <p:txBody>
              <a:bodyPr/>
              <a:lstStyle/>
              <a:p>
                <a:r>
                  <a:rPr lang="en-US" b="1" i="0"/>
                  <a:t>Answer: </a:t>
                </a:r>
              </a:p>
              <a:p>
                <a:r>
                  <a:rPr lang="en-US" b="0" i="0"/>
                  <a:t>60</a:t>
                </a:r>
              </a:p>
              <a:p>
                <a:endParaRPr lang="en-US" b="1" i="0"/>
              </a:p>
              <a:p>
                <a:r>
                  <a:rPr lang="en-US" sz="1200" b="1" i="0" u="none" strike="noStrike" kern="1200">
                    <a:solidFill>
                      <a:schemeClr val="tx1"/>
                    </a:solidFill>
                    <a:effectLst/>
                    <a:latin typeface="+mn-lt"/>
                    <a:ea typeface="+mn-ea"/>
                    <a:cs typeface="+mn-cs"/>
                  </a:rPr>
                  <a:t>Recommended NC Statements:</a:t>
                </a:r>
              </a:p>
              <a:p>
                <a:r>
                  <a:rPr lang="en-US" b="1" i="0"/>
                  <a:t>Y5 Number – fractions (including decimals and percentages): </a:t>
                </a:r>
                <a:r>
                  <a:rPr lang="en-US" b="0" i="0"/>
                  <a:t>Solve problems which require knowing percentage (and decimal) equivalents of </a:t>
                </a:r>
                <a14:m>
                  <m:oMath xmlns:m="http://schemas.openxmlformats.org/officeDocument/2006/math">
                    <m:f>
                      <m:fPr>
                        <m:ctrlPr>
                          <a:rPr lang="en-GB" b="0" i="1" smtClean="0">
                            <a:latin typeface="Cambria Math" panose="02040503050406030204" pitchFamily="18" charset="0"/>
                          </a:rPr>
                        </m:ctrlPr>
                      </m:fPr>
                      <m:num>
                        <m:r>
                          <a:rPr lang="en-GB" b="0" i="0" smtClean="0">
                            <a:latin typeface="Cambria Math" panose="02040503050406030204" pitchFamily="18" charset="0"/>
                          </a:rPr>
                          <m:t>1</m:t>
                        </m:r>
                      </m:num>
                      <m:den>
                        <m:r>
                          <a:rPr lang="en-GB" b="0" i="0" smtClean="0">
                            <a:latin typeface="Cambria Math" panose="02040503050406030204" pitchFamily="18" charset="0"/>
                          </a:rPr>
                          <m:t>2</m:t>
                        </m:r>
                      </m:den>
                    </m:f>
                  </m:oMath>
                </a14:m>
                <a:r>
                  <a:rPr lang="en-US" b="0" i="0"/>
                  <a:t>, </a:t>
                </a:r>
                <a14:m>
                  <m:oMath xmlns:m="http://schemas.openxmlformats.org/officeDocument/2006/math">
                    <m:f>
                      <m:fPr>
                        <m:ctrlPr>
                          <a:rPr lang="en-GB" b="0" i="1" smtClean="0">
                            <a:latin typeface="Cambria Math" panose="02040503050406030204" pitchFamily="18" charset="0"/>
                          </a:rPr>
                        </m:ctrlPr>
                      </m:fPr>
                      <m:num>
                        <m:r>
                          <a:rPr lang="en-GB" b="0" i="0" smtClean="0">
                            <a:latin typeface="Cambria Math" panose="02040503050406030204" pitchFamily="18" charset="0"/>
                          </a:rPr>
                          <m:t>1</m:t>
                        </m:r>
                      </m:num>
                      <m:den>
                        <m:r>
                          <a:rPr lang="en-GB" b="0" i="0" smtClean="0">
                            <a:latin typeface="Cambria Math" panose="02040503050406030204" pitchFamily="18" charset="0"/>
                          </a:rPr>
                          <m:t>4</m:t>
                        </m:r>
                      </m:den>
                    </m:f>
                  </m:oMath>
                </a14:m>
                <a:r>
                  <a:rPr lang="en-US" b="0" i="0"/>
                  <a:t>, </a:t>
                </a:r>
                <a14:m>
                  <m:oMath xmlns:m="http://schemas.openxmlformats.org/officeDocument/2006/math">
                    <m:f>
                      <m:fPr>
                        <m:ctrlPr>
                          <a:rPr lang="en-GB" b="0" i="1" smtClean="0">
                            <a:latin typeface="Cambria Math" panose="02040503050406030204" pitchFamily="18" charset="0"/>
                          </a:rPr>
                        </m:ctrlPr>
                      </m:fPr>
                      <m:num>
                        <m:r>
                          <a:rPr lang="en-GB" b="0" i="0" smtClean="0">
                            <a:latin typeface="Cambria Math" panose="02040503050406030204" pitchFamily="18" charset="0"/>
                          </a:rPr>
                          <m:t>1</m:t>
                        </m:r>
                      </m:num>
                      <m:den>
                        <m:r>
                          <a:rPr lang="en-GB" b="0" i="0" smtClean="0">
                            <a:latin typeface="Cambria Math" panose="02040503050406030204" pitchFamily="18" charset="0"/>
                          </a:rPr>
                          <m:t>5</m:t>
                        </m:r>
                      </m:den>
                    </m:f>
                  </m:oMath>
                </a14:m>
                <a:r>
                  <a:rPr lang="en-US" b="0" i="0"/>
                  <a:t>, </a:t>
                </a:r>
                <a14:m>
                  <m:oMath xmlns:m="http://schemas.openxmlformats.org/officeDocument/2006/math">
                    <m:f>
                      <m:fPr>
                        <m:ctrlPr>
                          <a:rPr lang="en-GB" b="0" i="1" smtClean="0">
                            <a:latin typeface="Cambria Math" panose="02040503050406030204" pitchFamily="18" charset="0"/>
                          </a:rPr>
                        </m:ctrlPr>
                      </m:fPr>
                      <m:num>
                        <m:r>
                          <a:rPr lang="en-GB" b="0" i="0" smtClean="0">
                            <a:latin typeface="Cambria Math" panose="02040503050406030204" pitchFamily="18" charset="0"/>
                          </a:rPr>
                          <m:t>2</m:t>
                        </m:r>
                      </m:num>
                      <m:den>
                        <m:r>
                          <a:rPr lang="en-GB" b="0" i="0" smtClean="0">
                            <a:latin typeface="Cambria Math" panose="02040503050406030204" pitchFamily="18" charset="0"/>
                          </a:rPr>
                          <m:t>5</m:t>
                        </m:r>
                      </m:den>
                    </m:f>
                  </m:oMath>
                </a14:m>
                <a:r>
                  <a:rPr lang="en-US" b="0" i="0"/>
                  <a:t>, </a:t>
                </a:r>
                <a14:m>
                  <m:oMath xmlns:m="http://schemas.openxmlformats.org/officeDocument/2006/math">
                    <m:f>
                      <m:fPr>
                        <m:ctrlPr>
                          <a:rPr lang="en-GB" b="0" i="1" smtClean="0">
                            <a:latin typeface="Cambria Math" panose="02040503050406030204" pitchFamily="18" charset="0"/>
                          </a:rPr>
                        </m:ctrlPr>
                      </m:fPr>
                      <m:num>
                        <m:r>
                          <a:rPr lang="en-GB" b="0" i="0" smtClean="0">
                            <a:latin typeface="Cambria Math" panose="02040503050406030204" pitchFamily="18" charset="0"/>
                          </a:rPr>
                          <m:t>4</m:t>
                        </m:r>
                      </m:num>
                      <m:den>
                        <m:r>
                          <a:rPr lang="en-GB" b="0" i="0" smtClean="0">
                            <a:latin typeface="Cambria Math" panose="02040503050406030204" pitchFamily="18" charset="0"/>
                          </a:rPr>
                          <m:t>5</m:t>
                        </m:r>
                      </m:den>
                    </m:f>
                  </m:oMath>
                </a14:m>
                <a:r>
                  <a:rPr lang="en-US" b="0" i="0"/>
                  <a:t>, (and those fractions with a denominator of a multiple of 10 or 25)</a:t>
                </a:r>
              </a:p>
              <a:p>
                <a:r>
                  <a:rPr lang="en-US" b="1" i="0"/>
                  <a:t>Y6 Ratio and proportion: </a:t>
                </a:r>
                <a:r>
                  <a:rPr lang="en-US" b="0" i="0"/>
                  <a:t>Solve problems involving the calculation of percentages</a:t>
                </a:r>
              </a:p>
            </p:txBody>
          </p:sp>
        </mc:Choice>
        <mc:Fallback xmlns="">
          <p:sp>
            <p:nvSpPr>
              <p:cNvPr id="3" name="Notes Placeholder 2">
                <a:extLst>
                  <a:ext uri="{FF2B5EF4-FFF2-40B4-BE49-F238E27FC236}">
                    <a16:creationId xmlns:a16="http://schemas.microsoft.com/office/drawing/2014/main" id="{49D7B74E-EE56-BFFC-D6F8-E55C710FC0FE}"/>
                  </a:ext>
                </a:extLst>
              </p:cNvPr>
              <p:cNvSpPr>
                <a:spLocks noGrp="1"/>
              </p:cNvSpPr>
              <p:nvPr>
                <p:ph type="body" idx="1"/>
              </p:nvPr>
            </p:nvSpPr>
            <p:spPr/>
            <p:txBody>
              <a:bodyPr/>
              <a:lstStyle/>
              <a:p>
                <a:r>
                  <a:rPr lang="en-US" b="1" i="0"/>
                  <a:t>Answer: </a:t>
                </a:r>
              </a:p>
              <a:p>
                <a:r>
                  <a:rPr lang="en-US" b="0" i="0"/>
                  <a:t>60</a:t>
                </a:r>
              </a:p>
              <a:p>
                <a:endParaRPr lang="en-US" b="1" i="0"/>
              </a:p>
              <a:p>
                <a:r>
                  <a:rPr lang="en-US" sz="1200" b="1" i="0" u="none" strike="noStrike" kern="1200">
                    <a:solidFill>
                      <a:schemeClr val="tx1"/>
                    </a:solidFill>
                    <a:effectLst/>
                    <a:latin typeface="+mn-lt"/>
                    <a:ea typeface="+mn-ea"/>
                    <a:cs typeface="+mn-cs"/>
                  </a:rPr>
                  <a:t>Recommended NC Statements:</a:t>
                </a:r>
              </a:p>
              <a:p>
                <a:r>
                  <a:rPr lang="en-US" b="1" i="0"/>
                  <a:t>Y5 Number – fractions (including decimals and percentages): </a:t>
                </a:r>
                <a:r>
                  <a:rPr lang="en-US" b="0" i="0"/>
                  <a:t>Solve problems which require knowing percentage (and decimal) equivalents of </a:t>
                </a:r>
                <a:r>
                  <a:rPr lang="en-GB" b="0" i="0">
                    <a:latin typeface="Cambria Math" panose="02040503050406030204" pitchFamily="18" charset="0"/>
                  </a:rPr>
                  <a:t>1/2</a:t>
                </a:r>
                <a:r>
                  <a:rPr lang="en-US" b="0" i="0"/>
                  <a:t>, </a:t>
                </a:r>
                <a:r>
                  <a:rPr lang="en-GB" b="0" i="0">
                    <a:latin typeface="Cambria Math" panose="02040503050406030204" pitchFamily="18" charset="0"/>
                  </a:rPr>
                  <a:t>1/4</a:t>
                </a:r>
                <a:r>
                  <a:rPr lang="en-US" b="0" i="0"/>
                  <a:t>, </a:t>
                </a:r>
                <a:r>
                  <a:rPr lang="en-GB" b="0" i="0">
                    <a:latin typeface="Cambria Math" panose="02040503050406030204" pitchFamily="18" charset="0"/>
                  </a:rPr>
                  <a:t>1/5</a:t>
                </a:r>
                <a:r>
                  <a:rPr lang="en-US" b="0" i="0"/>
                  <a:t>, </a:t>
                </a:r>
                <a:r>
                  <a:rPr lang="en-GB" b="0" i="0">
                    <a:latin typeface="Cambria Math" panose="02040503050406030204" pitchFamily="18" charset="0"/>
                  </a:rPr>
                  <a:t>2/5</a:t>
                </a:r>
                <a:r>
                  <a:rPr lang="en-US" b="0" i="0"/>
                  <a:t>, </a:t>
                </a:r>
                <a:r>
                  <a:rPr lang="en-GB" b="0" i="0">
                    <a:latin typeface="Cambria Math" panose="02040503050406030204" pitchFamily="18" charset="0"/>
                  </a:rPr>
                  <a:t>4/5</a:t>
                </a:r>
                <a:r>
                  <a:rPr lang="en-US" b="0" i="0"/>
                  <a:t>, (and those fractions with a denominator of a multiple of 10 or 25)</a:t>
                </a:r>
              </a:p>
              <a:p>
                <a:r>
                  <a:rPr lang="en-US" b="1" i="0"/>
                  <a:t>Y6 Ratio and proportion: </a:t>
                </a:r>
                <a:r>
                  <a:rPr lang="en-US" b="0" i="0"/>
                  <a:t>Solve problems involving the calculation of percentages</a:t>
                </a:r>
              </a:p>
            </p:txBody>
          </p:sp>
        </mc:Fallback>
      </mc:AlternateContent>
      <p:sp>
        <p:nvSpPr>
          <p:cNvPr id="4" name="Slide Number Placeholder 3">
            <a:extLst>
              <a:ext uri="{FF2B5EF4-FFF2-40B4-BE49-F238E27FC236}">
                <a16:creationId xmlns:a16="http://schemas.microsoft.com/office/drawing/2014/main" id="{9471E8E1-C183-27B7-1055-DE4D0AEB388D}"/>
              </a:ext>
            </a:extLst>
          </p:cNvPr>
          <p:cNvSpPr>
            <a:spLocks noGrp="1"/>
          </p:cNvSpPr>
          <p:nvPr>
            <p:ph type="sldNum" sz="quarter" idx="5"/>
          </p:nvPr>
        </p:nvSpPr>
        <p:spPr/>
        <p:txBody>
          <a:bodyPr/>
          <a:lstStyle/>
          <a:p>
            <a:fld id="{67BD89B3-B9A9-BC4E-ACDE-A65ABD725109}" type="slidenum">
              <a:rPr lang="en-US" smtClean="0"/>
              <a:t>20</a:t>
            </a:fld>
            <a:endParaRPr lang="en-US"/>
          </a:p>
        </p:txBody>
      </p:sp>
    </p:spTree>
    <p:extLst>
      <p:ext uri="{BB962C8B-B14F-4D97-AF65-F5344CB8AC3E}">
        <p14:creationId xmlns:p14="http://schemas.microsoft.com/office/powerpoint/2010/main" val="327515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DC534-4A62-95DD-3578-99D4F25FD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54055-A02E-DF76-CFFC-FFF173BBDC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785BF9-C675-2F9C-DF93-1C9744503315}"/>
              </a:ext>
            </a:extLst>
          </p:cNvPr>
          <p:cNvSpPr>
            <a:spLocks noGrp="1"/>
          </p:cNvSpPr>
          <p:nvPr>
            <p:ph type="body" idx="1"/>
          </p:nvPr>
        </p:nvSpPr>
        <p:spPr/>
        <p:txBody>
          <a:bodyPr/>
          <a:lstStyle/>
          <a:p>
            <a:r>
              <a:rPr lang="en-US" b="1" i="0"/>
              <a:t>Answer</a:t>
            </a:r>
          </a:p>
          <a:p>
            <a:r>
              <a:rPr lang="en-US" b="0" i="0"/>
              <a:t>341	32</a:t>
            </a:r>
          </a:p>
          <a:p>
            <a:r>
              <a:rPr lang="en-US" b="0" i="0"/>
              <a:t>647	324</a:t>
            </a:r>
          </a:p>
          <a:p>
            <a:endParaRPr lang="en-US" b="1" i="0"/>
          </a:p>
          <a:p>
            <a:endParaRPr lang="en-US" b="1" i="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6 Number – addition, subtraction, multiplication and division:</a:t>
            </a:r>
            <a:r>
              <a:rPr lang="en-US" b="0" i="0"/>
              <a:t> perform mental calculations, including with mixed operations and large numbers</a:t>
            </a:r>
            <a:endParaRPr lang="en-US" b="1" i="0"/>
          </a:p>
        </p:txBody>
      </p:sp>
      <p:sp>
        <p:nvSpPr>
          <p:cNvPr id="4" name="Slide Number Placeholder 3">
            <a:extLst>
              <a:ext uri="{FF2B5EF4-FFF2-40B4-BE49-F238E27FC236}">
                <a16:creationId xmlns:a16="http://schemas.microsoft.com/office/drawing/2014/main" id="{7A67A85B-4010-3E44-D25E-7164C51567BB}"/>
              </a:ext>
            </a:extLst>
          </p:cNvPr>
          <p:cNvSpPr>
            <a:spLocks noGrp="1"/>
          </p:cNvSpPr>
          <p:nvPr>
            <p:ph type="sldNum" sz="quarter" idx="5"/>
          </p:nvPr>
        </p:nvSpPr>
        <p:spPr/>
        <p:txBody>
          <a:bodyPr/>
          <a:lstStyle/>
          <a:p>
            <a:fld id="{67BD89B3-B9A9-BC4E-ACDE-A65ABD725109}" type="slidenum">
              <a:rPr lang="en-US" smtClean="0"/>
              <a:t>21</a:t>
            </a:fld>
            <a:endParaRPr lang="en-US"/>
          </a:p>
        </p:txBody>
      </p:sp>
    </p:spTree>
    <p:extLst>
      <p:ext uri="{BB962C8B-B14F-4D97-AF65-F5344CB8AC3E}">
        <p14:creationId xmlns:p14="http://schemas.microsoft.com/office/powerpoint/2010/main" val="4207631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AFA7C-CE36-00C5-6101-F49926E38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1BD20-98AE-A2E0-057A-001AC0608F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F64C0A-7FDA-589C-0065-8E8D96346764}"/>
              </a:ext>
            </a:extLst>
          </p:cNvPr>
          <p:cNvSpPr>
            <a:spLocks noGrp="1"/>
          </p:cNvSpPr>
          <p:nvPr>
            <p:ph type="body" idx="1"/>
          </p:nvPr>
        </p:nvSpPr>
        <p:spPr/>
        <p:txBody>
          <a:bodyPr/>
          <a:lstStyle/>
          <a:p>
            <a:r>
              <a:rPr lang="en-US" b="1" i="0"/>
              <a:t>Answers </a:t>
            </a:r>
          </a:p>
          <a:p>
            <a:r>
              <a:rPr lang="en-US" b="0" i="0"/>
              <a:t>10 x 21, 15 x 14, 30 x 7, 5 x 42, 35 x 6 and 105 x 2</a:t>
            </a:r>
          </a:p>
          <a:p>
            <a:endParaRPr lang="en-US" b="1" i="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4 Number – multiplication and division:</a:t>
            </a:r>
            <a:r>
              <a:rPr lang="en-US" b="0" i="0"/>
              <a:t> </a:t>
            </a:r>
            <a:r>
              <a:rPr lang="en-US" b="0" i="0" err="1"/>
              <a:t>Recognise</a:t>
            </a:r>
            <a:r>
              <a:rPr lang="en-US" b="0" i="0"/>
              <a:t> and use factor pairs and commutativity in mental calculations</a:t>
            </a:r>
          </a:p>
          <a:p>
            <a:r>
              <a:rPr lang="en-US" b="1" i="0"/>
              <a:t>Year 5 Number – multiplication and division:</a:t>
            </a:r>
            <a:r>
              <a:rPr lang="en-US" b="0" i="0"/>
              <a:t> identify multiples and factors, including finding all factor pairs of a number and common factors of two numbers</a:t>
            </a:r>
          </a:p>
          <a:p>
            <a:r>
              <a:rPr lang="en-US" b="0" i="0"/>
              <a:t>Solve problems involving multiplication and division including using their knowledge of factors and multiples, squares and cubes</a:t>
            </a:r>
          </a:p>
          <a:p>
            <a:r>
              <a:rPr lang="en-US" b="1" i="0"/>
              <a:t>Year 6 Number – addition, subtraction, multiplication and division</a:t>
            </a:r>
            <a:r>
              <a:rPr lang="en-US" b="0" i="0"/>
              <a:t>: solve problems involving addition, subtraction, multiplication and division</a:t>
            </a:r>
            <a:endParaRPr lang="en-US" b="1" i="0"/>
          </a:p>
        </p:txBody>
      </p:sp>
      <p:sp>
        <p:nvSpPr>
          <p:cNvPr id="4" name="Slide Number Placeholder 3">
            <a:extLst>
              <a:ext uri="{FF2B5EF4-FFF2-40B4-BE49-F238E27FC236}">
                <a16:creationId xmlns:a16="http://schemas.microsoft.com/office/drawing/2014/main" id="{8489DFA5-469A-0DAA-3A32-52E331FA85F2}"/>
              </a:ext>
            </a:extLst>
          </p:cNvPr>
          <p:cNvSpPr>
            <a:spLocks noGrp="1"/>
          </p:cNvSpPr>
          <p:nvPr>
            <p:ph type="sldNum" sz="quarter" idx="5"/>
          </p:nvPr>
        </p:nvSpPr>
        <p:spPr/>
        <p:txBody>
          <a:bodyPr/>
          <a:lstStyle/>
          <a:p>
            <a:fld id="{67BD89B3-B9A9-BC4E-ACDE-A65ABD725109}" type="slidenum">
              <a:rPr lang="en-US" smtClean="0"/>
              <a:t>22</a:t>
            </a:fld>
            <a:endParaRPr lang="en-US"/>
          </a:p>
        </p:txBody>
      </p:sp>
    </p:spTree>
    <p:extLst>
      <p:ext uri="{BB962C8B-B14F-4D97-AF65-F5344CB8AC3E}">
        <p14:creationId xmlns:p14="http://schemas.microsoft.com/office/powerpoint/2010/main" val="2695903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95BAD-28FA-D6EE-B31D-72D2E6360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7DA85-C5D1-1646-0986-1633810218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5534BD-2A44-52E2-FFFA-49EAD5B018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Answer:</a:t>
            </a:r>
          </a:p>
          <a:p>
            <a:r>
              <a:rPr lang="en-US" b="0" i="0"/>
              <a:t>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6 Statistics:</a:t>
            </a:r>
            <a:r>
              <a:rPr lang="en-US" b="0" i="0"/>
              <a:t> interpret and construct pie chards (and line graphs) and use these to solve problems</a:t>
            </a:r>
          </a:p>
          <a:p>
            <a:r>
              <a:rPr lang="en-US" b="1" i="1"/>
              <a:t>Non-statutory</a:t>
            </a:r>
            <a:r>
              <a:rPr lang="en-US" b="0" i="1"/>
              <a:t>: pupils connect their work on angles, fractions and percentages to the interpretation of pie charts</a:t>
            </a:r>
            <a:endParaRPr lang="en-US" b="1" i="1"/>
          </a:p>
        </p:txBody>
      </p:sp>
      <p:sp>
        <p:nvSpPr>
          <p:cNvPr id="4" name="Slide Number Placeholder 3">
            <a:extLst>
              <a:ext uri="{FF2B5EF4-FFF2-40B4-BE49-F238E27FC236}">
                <a16:creationId xmlns:a16="http://schemas.microsoft.com/office/drawing/2014/main" id="{7ECA2CFA-5944-1092-9FB5-0B24B141A063}"/>
              </a:ext>
            </a:extLst>
          </p:cNvPr>
          <p:cNvSpPr>
            <a:spLocks noGrp="1"/>
          </p:cNvSpPr>
          <p:nvPr>
            <p:ph type="sldNum" sz="quarter" idx="5"/>
          </p:nvPr>
        </p:nvSpPr>
        <p:spPr/>
        <p:txBody>
          <a:bodyPr/>
          <a:lstStyle/>
          <a:p>
            <a:fld id="{67BD89B3-B9A9-BC4E-ACDE-A65ABD725109}" type="slidenum">
              <a:rPr lang="en-US" smtClean="0"/>
              <a:t>23</a:t>
            </a:fld>
            <a:endParaRPr lang="en-US"/>
          </a:p>
        </p:txBody>
      </p:sp>
    </p:spTree>
    <p:extLst>
      <p:ext uri="{BB962C8B-B14F-4D97-AF65-F5344CB8AC3E}">
        <p14:creationId xmlns:p14="http://schemas.microsoft.com/office/powerpoint/2010/main" val="446271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B5026-C2E1-C15E-38D7-B560DEC8D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63A08-060D-5929-AD83-DC47A0E968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6C66C9-D435-CFDB-538A-65187DBBEC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tin = 300g, box = 900g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5 Measurement</a:t>
            </a:r>
            <a:r>
              <a:rPr lang="en-US" b="0" i="0"/>
              <a:t>:</a:t>
            </a:r>
            <a:r>
              <a:rPr lang="en-US" b="1" i="0"/>
              <a:t> </a:t>
            </a:r>
            <a:r>
              <a:rPr lang="en-US" b="0" i="0"/>
              <a:t>convert between different units of metric measure </a:t>
            </a:r>
            <a:r>
              <a:rPr lang="en-US" b="1" i="0"/>
              <a:t>and</a:t>
            </a:r>
            <a:r>
              <a:rPr lang="en-US" b="0" i="0"/>
              <a:t> use all four operations to solve problems involving measure using decimal notation, including scaling</a:t>
            </a:r>
            <a:endParaRPr lang="en-US" b="1" i="0"/>
          </a:p>
        </p:txBody>
      </p:sp>
      <p:sp>
        <p:nvSpPr>
          <p:cNvPr id="4" name="Slide Number Placeholder 3">
            <a:extLst>
              <a:ext uri="{FF2B5EF4-FFF2-40B4-BE49-F238E27FC236}">
                <a16:creationId xmlns:a16="http://schemas.microsoft.com/office/drawing/2014/main" id="{D63E0E85-DBC9-E51C-E1E8-A1BB3FF5E36E}"/>
              </a:ext>
            </a:extLst>
          </p:cNvPr>
          <p:cNvSpPr>
            <a:spLocks noGrp="1"/>
          </p:cNvSpPr>
          <p:nvPr>
            <p:ph type="sldNum" sz="quarter" idx="5"/>
          </p:nvPr>
        </p:nvSpPr>
        <p:spPr/>
        <p:txBody>
          <a:bodyPr/>
          <a:lstStyle/>
          <a:p>
            <a:fld id="{67BD89B3-B9A9-BC4E-ACDE-A65ABD725109}" type="slidenum">
              <a:rPr lang="en-US" smtClean="0"/>
              <a:t>24</a:t>
            </a:fld>
            <a:endParaRPr lang="en-US"/>
          </a:p>
        </p:txBody>
      </p:sp>
    </p:spTree>
    <p:extLst>
      <p:ext uri="{BB962C8B-B14F-4D97-AF65-F5344CB8AC3E}">
        <p14:creationId xmlns:p14="http://schemas.microsoft.com/office/powerpoint/2010/main" val="1272514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EDACE-F227-AF2E-89D5-D9A0C397F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FF4A6-934A-5263-55B9-22FE17C3FE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E3B070-AE4B-AC9B-ECF1-B784F7041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Answer:</a:t>
            </a:r>
          </a:p>
          <a:p>
            <a:r>
              <a:rPr lang="en-US" b="0" i="0"/>
              <a:t>150g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5 Measurement</a:t>
            </a:r>
            <a:r>
              <a:rPr lang="en-US" b="0" i="0"/>
              <a:t>:</a:t>
            </a:r>
            <a:r>
              <a:rPr lang="en-US" b="1" i="0"/>
              <a:t> </a:t>
            </a:r>
            <a:r>
              <a:rPr lang="en-US" b="0" i="0"/>
              <a:t>convert between different units of metric measure </a:t>
            </a:r>
            <a:r>
              <a:rPr lang="en-US" b="1" i="0"/>
              <a:t>and</a:t>
            </a:r>
            <a:r>
              <a:rPr lang="en-US" b="0" i="0"/>
              <a:t> use all four operations to solve problems involving measure using decimal notation, including scaling</a:t>
            </a:r>
            <a:endParaRPr lang="en-US" b="1" i="0"/>
          </a:p>
        </p:txBody>
      </p:sp>
      <p:sp>
        <p:nvSpPr>
          <p:cNvPr id="4" name="Slide Number Placeholder 3">
            <a:extLst>
              <a:ext uri="{FF2B5EF4-FFF2-40B4-BE49-F238E27FC236}">
                <a16:creationId xmlns:a16="http://schemas.microsoft.com/office/drawing/2014/main" id="{725E0E61-80DC-3993-D599-8CCA8D241BDF}"/>
              </a:ext>
            </a:extLst>
          </p:cNvPr>
          <p:cNvSpPr>
            <a:spLocks noGrp="1"/>
          </p:cNvSpPr>
          <p:nvPr>
            <p:ph type="sldNum" sz="quarter" idx="5"/>
          </p:nvPr>
        </p:nvSpPr>
        <p:spPr/>
        <p:txBody>
          <a:bodyPr/>
          <a:lstStyle/>
          <a:p>
            <a:fld id="{67BD89B3-B9A9-BC4E-ACDE-A65ABD725109}" type="slidenum">
              <a:rPr lang="en-US" smtClean="0"/>
              <a:t>25</a:t>
            </a:fld>
            <a:endParaRPr lang="en-US"/>
          </a:p>
        </p:txBody>
      </p:sp>
    </p:spTree>
    <p:extLst>
      <p:ext uri="{BB962C8B-B14F-4D97-AF65-F5344CB8AC3E}">
        <p14:creationId xmlns:p14="http://schemas.microsoft.com/office/powerpoint/2010/main" val="2798592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53D38-11AA-34B2-4399-52530D8D4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AF8D1-86FC-6E72-0041-DAE819776A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883F70-79A2-F06F-07A4-C2A57EFD4D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Answer:</a:t>
            </a:r>
          </a:p>
          <a:p>
            <a:r>
              <a:rPr lang="en-US" b="0" i="0"/>
              <a:t>60. One possible answer.</a:t>
            </a:r>
            <a:endParaRPr lang="en-US" sz="1200" b="1"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4 Number – number and place value:</a:t>
            </a:r>
            <a:r>
              <a:rPr lang="en-US" b="0" i="0"/>
              <a:t> count in multiples of 6, 7, 9, 25 and 1,000 (4 and 5 are mentioned in previous year groups)</a:t>
            </a:r>
          </a:p>
          <a:p>
            <a:r>
              <a:rPr lang="en-US" b="1" i="0"/>
              <a:t>Year 5 Number – multiplication and division:</a:t>
            </a:r>
            <a:r>
              <a:rPr lang="en-US" b="0" i="0"/>
              <a:t> solves problems involving multiplication and division including using their knowledge of factors and multiples, squares and cubes</a:t>
            </a:r>
          </a:p>
          <a:p>
            <a:r>
              <a:rPr lang="en-US" b="1" i="0"/>
              <a:t>Year 6 Number – addition, subtraction, multiplication and division:</a:t>
            </a:r>
            <a:r>
              <a:rPr lang="en-US" b="0" i="0"/>
              <a:t> identify common factors, common multiples and prime numbers</a:t>
            </a:r>
            <a:endParaRPr lang="en-US" b="1" i="0"/>
          </a:p>
        </p:txBody>
      </p:sp>
      <p:sp>
        <p:nvSpPr>
          <p:cNvPr id="4" name="Slide Number Placeholder 3">
            <a:extLst>
              <a:ext uri="{FF2B5EF4-FFF2-40B4-BE49-F238E27FC236}">
                <a16:creationId xmlns:a16="http://schemas.microsoft.com/office/drawing/2014/main" id="{57D7CDD6-28A0-705A-75DC-63303AE6B2D1}"/>
              </a:ext>
            </a:extLst>
          </p:cNvPr>
          <p:cNvSpPr>
            <a:spLocks noGrp="1"/>
          </p:cNvSpPr>
          <p:nvPr>
            <p:ph type="sldNum" sz="quarter" idx="5"/>
          </p:nvPr>
        </p:nvSpPr>
        <p:spPr/>
        <p:txBody>
          <a:bodyPr/>
          <a:lstStyle/>
          <a:p>
            <a:fld id="{67BD89B3-B9A9-BC4E-ACDE-A65ABD725109}" type="slidenum">
              <a:rPr lang="en-US" smtClean="0"/>
              <a:t>26</a:t>
            </a:fld>
            <a:endParaRPr lang="en-US"/>
          </a:p>
        </p:txBody>
      </p:sp>
    </p:spTree>
    <p:extLst>
      <p:ext uri="{BB962C8B-B14F-4D97-AF65-F5344CB8AC3E}">
        <p14:creationId xmlns:p14="http://schemas.microsoft.com/office/powerpoint/2010/main" val="1919235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F9C60-8028-E4BA-99B0-7A056BBC8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52728-01A5-398B-503B-02C743E267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FDE4C4-2478-77A9-AE66-40134B86D5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Sides 2, 3, 3; only other possibilities are 1, 1, 6; 1, 2, 5; 1, 3, 4; 2, 2, 4 which do not form a triangle.</a:t>
            </a:r>
            <a:r>
              <a:rPr lang="en-US" sz="1200" b="1" i="0" u="none" strike="noStrike" kern="1200" dirty="0">
                <a:solidFill>
                  <a:schemeClr val="tx1"/>
                </a:solidFill>
                <a:effectLst/>
                <a:latin typeface="+mn-lt"/>
                <a:ea typeface="+mn-ea"/>
                <a:cs typeface="+mn-cs"/>
              </a:rPr>
              <a:t> </a:t>
            </a:r>
            <a:endParaRPr lang="en-US" sz="1200" b="1" i="0" u="none" strike="noStrike" kern="120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b="1" dirty="0"/>
              <a:t>KS3:</a:t>
            </a:r>
            <a:r>
              <a:rPr lang="en-US" dirty="0"/>
              <a:t> Calculate and solve problems involving: perimeters of 2-D shapes (including circles), areas of circles and composite shapes </a:t>
            </a:r>
          </a:p>
          <a:p>
            <a:endParaRPr lang="en-GB" dirty="0"/>
          </a:p>
        </p:txBody>
      </p:sp>
      <p:sp>
        <p:nvSpPr>
          <p:cNvPr id="4" name="Slide Number Placeholder 3">
            <a:extLst>
              <a:ext uri="{FF2B5EF4-FFF2-40B4-BE49-F238E27FC236}">
                <a16:creationId xmlns:a16="http://schemas.microsoft.com/office/drawing/2014/main" id="{97D2973E-65EB-A50D-7E2C-4B9291730018}"/>
              </a:ext>
            </a:extLst>
          </p:cNvPr>
          <p:cNvSpPr>
            <a:spLocks noGrp="1"/>
          </p:cNvSpPr>
          <p:nvPr>
            <p:ph type="sldNum" sz="quarter" idx="5"/>
          </p:nvPr>
        </p:nvSpPr>
        <p:spPr/>
        <p:txBody>
          <a:bodyPr/>
          <a:lstStyle/>
          <a:p>
            <a:fld id="{67BD89B3-B9A9-BC4E-ACDE-A65ABD725109}" type="slidenum">
              <a:rPr lang="en-US" smtClean="0"/>
              <a:t>27</a:t>
            </a:fld>
            <a:endParaRPr lang="en-US"/>
          </a:p>
        </p:txBody>
      </p:sp>
    </p:spTree>
    <p:extLst>
      <p:ext uri="{BB962C8B-B14F-4D97-AF65-F5344CB8AC3E}">
        <p14:creationId xmlns:p14="http://schemas.microsoft.com/office/powerpoint/2010/main" val="1939110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04188-130F-5C38-B52A-C301C6746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89A3E-625D-DD22-D930-4F8CB9F2C8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DC1689-B230-A05C-346C-7E40A2417426}"/>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Answer:</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12</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 1728 which rounds to 1700; 13</a:t>
            </a:r>
            <a:r>
              <a:rPr lang="en-GB" sz="1200" kern="1200" baseline="30000" dirty="0">
                <a:solidFill>
                  <a:schemeClr val="tx1"/>
                </a:solidFill>
                <a:effectLst/>
                <a:latin typeface="+mn-lt"/>
                <a:ea typeface="+mn-ea"/>
                <a:cs typeface="+mn-cs"/>
              </a:rPr>
              <a:t>3</a:t>
            </a:r>
            <a:r>
              <a:rPr lang="en-GB" sz="1200" kern="1200" baseline="0" dirty="0">
                <a:solidFill>
                  <a:schemeClr val="tx1"/>
                </a:solidFill>
                <a:effectLst/>
                <a:latin typeface="+mn-lt"/>
                <a:ea typeface="+mn-ea"/>
                <a:cs typeface="+mn-cs"/>
              </a:rPr>
              <a:t> = 2197 which rounds to 2100.</a:t>
            </a:r>
          </a:p>
          <a:p>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KS3:</a:t>
            </a:r>
            <a:r>
              <a:rPr lang="en-US" dirty="0"/>
              <a:t> </a:t>
            </a:r>
            <a:r>
              <a:rPr lang="en-GB" sz="1200" kern="1200" dirty="0">
                <a:solidFill>
                  <a:schemeClr val="tx1"/>
                </a:solidFill>
                <a:effectLst/>
                <a:latin typeface="+mn-lt"/>
                <a:ea typeface="+mn-ea"/>
                <a:cs typeface="+mn-cs"/>
              </a:rPr>
              <a:t>Round numbers and measures to an appropriate degree of accuracy [for example, significant figures].</a:t>
            </a:r>
          </a:p>
          <a:p>
            <a:endParaRPr lang="en-GB" sz="1200" kern="1200" baseline="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C5F0FEC-88B3-EB3B-4830-017924EDC938}"/>
              </a:ext>
            </a:extLst>
          </p:cNvPr>
          <p:cNvSpPr>
            <a:spLocks noGrp="1"/>
          </p:cNvSpPr>
          <p:nvPr>
            <p:ph type="sldNum" sz="quarter" idx="5"/>
          </p:nvPr>
        </p:nvSpPr>
        <p:spPr/>
        <p:txBody>
          <a:bodyPr/>
          <a:lstStyle/>
          <a:p>
            <a:fld id="{67BD89B3-B9A9-BC4E-ACDE-A65ABD725109}" type="slidenum">
              <a:rPr lang="en-US" smtClean="0"/>
              <a:t>28</a:t>
            </a:fld>
            <a:endParaRPr lang="en-US"/>
          </a:p>
        </p:txBody>
      </p:sp>
    </p:spTree>
    <p:extLst>
      <p:ext uri="{BB962C8B-B14F-4D97-AF65-F5344CB8AC3E}">
        <p14:creationId xmlns:p14="http://schemas.microsoft.com/office/powerpoint/2010/main" val="26170300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B8A3D-F7D9-E9BA-F5E1-90C44B88F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2F046-FC16-0CE9-6243-C41C814B7A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931BD6A-6E2D-159B-2069-82C894C2DD43}"/>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Answer</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2 x 8 sided or 1 x 6 sided + 1 x 12 sided, or 1 x 5 sided + 1 x 20 sided</a:t>
            </a:r>
          </a:p>
          <a:p>
            <a:endParaRPr lang="en-GB"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b="1" dirty="0"/>
              <a:t>KS3:</a:t>
            </a:r>
            <a:r>
              <a:rPr lang="en-US" dirty="0"/>
              <a:t> </a:t>
            </a:r>
            <a:r>
              <a:rPr lang="en-GB" sz="1200" kern="1200" dirty="0">
                <a:solidFill>
                  <a:schemeClr val="tx1"/>
                </a:solidFill>
                <a:effectLst/>
                <a:latin typeface="+mn-lt"/>
                <a:ea typeface="+mn-ea"/>
                <a:cs typeface="+mn-cs"/>
              </a:rPr>
              <a:t>Derive properties of regular polygons.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73011E4-54CB-3D28-B5CF-C9CE4FAF3DD3}"/>
              </a:ext>
            </a:extLst>
          </p:cNvPr>
          <p:cNvSpPr>
            <a:spLocks noGrp="1"/>
          </p:cNvSpPr>
          <p:nvPr>
            <p:ph type="sldNum" sz="quarter" idx="5"/>
          </p:nvPr>
        </p:nvSpPr>
        <p:spPr/>
        <p:txBody>
          <a:bodyPr/>
          <a:lstStyle/>
          <a:p>
            <a:fld id="{67BD89B3-B9A9-BC4E-ACDE-A65ABD725109}" type="slidenum">
              <a:rPr lang="en-US" smtClean="0"/>
              <a:t>29</a:t>
            </a:fld>
            <a:endParaRPr lang="en-US"/>
          </a:p>
        </p:txBody>
      </p:sp>
    </p:spTree>
    <p:extLst>
      <p:ext uri="{BB962C8B-B14F-4D97-AF65-F5344CB8AC3E}">
        <p14:creationId xmlns:p14="http://schemas.microsoft.com/office/powerpoint/2010/main" val="763865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58E44-B49C-9810-5F84-3E07AB0598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2BBB0-2936-B573-90FB-ABFE1B178D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F37E94-5C1E-62F8-366A-CF7DAD8D0A8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 example: </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a) 3 x 2 x 5 = 30.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 3 x 1 x 2 = 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c) The greatest product is 3 x 5 x 6 = 90.</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Y4: </a:t>
            </a:r>
            <a:r>
              <a:rPr lang="en-GB" dirty="0"/>
              <a:t>use place value, known and derived facts to multiply and divide mentally, including: multiplying together three numbers; recognise and use factor pairs and commutativity in mental calculations. </a:t>
            </a:r>
          </a:p>
          <a:p>
            <a:r>
              <a:rPr lang="en-GB" b="1" dirty="0"/>
              <a:t>Y5: </a:t>
            </a:r>
            <a:r>
              <a:rPr lang="en-GB" dirty="0"/>
              <a:t>identify multiples and factors, including finding all factor pairs of a number</a:t>
            </a:r>
            <a:endParaRPr lang="en-US" dirty="0"/>
          </a:p>
        </p:txBody>
      </p:sp>
      <p:sp>
        <p:nvSpPr>
          <p:cNvPr id="4" name="Slide Number Placeholder 3">
            <a:extLst>
              <a:ext uri="{FF2B5EF4-FFF2-40B4-BE49-F238E27FC236}">
                <a16:creationId xmlns:a16="http://schemas.microsoft.com/office/drawing/2014/main" id="{816137F7-5A71-7B4F-8ABB-C7C89B9FACE8}"/>
              </a:ext>
            </a:extLst>
          </p:cNvPr>
          <p:cNvSpPr>
            <a:spLocks noGrp="1"/>
          </p:cNvSpPr>
          <p:nvPr>
            <p:ph type="sldNum" sz="quarter" idx="5"/>
          </p:nvPr>
        </p:nvSpPr>
        <p:spPr/>
        <p:txBody>
          <a:bodyPr/>
          <a:lstStyle/>
          <a:p>
            <a:fld id="{67BD89B3-B9A9-BC4E-ACDE-A65ABD725109}" type="slidenum">
              <a:rPr lang="en-US" smtClean="0"/>
              <a:t>3</a:t>
            </a:fld>
            <a:endParaRPr lang="en-US"/>
          </a:p>
        </p:txBody>
      </p:sp>
    </p:spTree>
    <p:extLst>
      <p:ext uri="{BB962C8B-B14F-4D97-AF65-F5344CB8AC3E}">
        <p14:creationId xmlns:p14="http://schemas.microsoft.com/office/powerpoint/2010/main" val="2192725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2DEBC-2A84-50E1-B2C8-FF5F4D303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C560A-5E5F-0DEE-7F09-9E8C918C44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926742-0BF5-CBFB-F9B8-EFD7101D1181}"/>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Answer: </a:t>
            </a:r>
          </a:p>
          <a:p>
            <a:r>
              <a:rPr lang="en-GB" sz="1200" kern="1200" dirty="0">
                <a:solidFill>
                  <a:schemeClr val="tx1"/>
                </a:solidFill>
                <a:effectLst/>
                <a:latin typeface="+mn-lt"/>
                <a:ea typeface="+mn-ea"/>
                <a:cs typeface="+mn-cs"/>
              </a:rPr>
              <a:t>119 kg</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KS3:</a:t>
            </a:r>
            <a:r>
              <a:rPr lang="en-US" dirty="0"/>
              <a:t> </a:t>
            </a:r>
            <a:r>
              <a:rPr lang="en-GB" sz="1200" kern="1200" dirty="0">
                <a:solidFill>
                  <a:schemeClr val="tx1"/>
                </a:solidFill>
                <a:effectLst/>
                <a:latin typeface="+mn-lt"/>
                <a:ea typeface="+mn-ea"/>
                <a:cs typeface="+mn-cs"/>
              </a:rPr>
              <a:t>Solve problems in direct proportion.</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23CA43C-C793-67E3-C335-E2A08ABD9C0D}"/>
              </a:ext>
            </a:extLst>
          </p:cNvPr>
          <p:cNvSpPr>
            <a:spLocks noGrp="1"/>
          </p:cNvSpPr>
          <p:nvPr>
            <p:ph type="sldNum" sz="quarter" idx="5"/>
          </p:nvPr>
        </p:nvSpPr>
        <p:spPr/>
        <p:txBody>
          <a:bodyPr/>
          <a:lstStyle/>
          <a:p>
            <a:fld id="{67BD89B3-B9A9-BC4E-ACDE-A65ABD725109}" type="slidenum">
              <a:rPr lang="en-US" smtClean="0"/>
              <a:t>30</a:t>
            </a:fld>
            <a:endParaRPr lang="en-US"/>
          </a:p>
        </p:txBody>
      </p:sp>
    </p:spTree>
    <p:extLst>
      <p:ext uri="{BB962C8B-B14F-4D97-AF65-F5344CB8AC3E}">
        <p14:creationId xmlns:p14="http://schemas.microsoft.com/office/powerpoint/2010/main" val="37839037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2D786-38EF-9B86-142C-5E42E2586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432D0-B6B6-836F-6EBE-BD9B4C0E02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41F85B-9E1A-EEA7-1A81-4A22C14379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en-GB" dirty="0"/>
              <a:t>no brackets needed; (ii) 5 – 2 </a:t>
            </a:r>
            <a:r>
              <a:rPr lang="en-GB" dirty="0">
                <a:sym typeface="Symbol" panose="05050102010706020507" pitchFamily="18" charset="2"/>
              </a:rPr>
              <a:t></a:t>
            </a:r>
            <a:r>
              <a:rPr lang="en-GB" dirty="0"/>
              <a:t> (6 </a:t>
            </a:r>
            <a:r>
              <a:rPr lang="en-GB" dirty="0">
                <a:sym typeface="Symbol" panose="05050102010706020507" pitchFamily="18" charset="2"/>
              </a:rPr>
              <a:t></a:t>
            </a:r>
            <a:r>
              <a:rPr lang="en-GB" dirty="0"/>
              <a:t> 3) = 4; (iii) definitely incorrect; (iv) (4 – 2) </a:t>
            </a:r>
            <a:r>
              <a:rPr lang="en-GB" dirty="0">
                <a:sym typeface="Symbol" panose="05050102010706020507" pitchFamily="18" charset="2"/>
              </a:rPr>
              <a:t></a:t>
            </a:r>
            <a:r>
              <a:rPr lang="en-GB" dirty="0"/>
              <a:t> (3 </a:t>
            </a:r>
            <a:r>
              <a:rPr lang="en-GB" dirty="0">
                <a:sym typeface="Symbol" panose="05050102010706020507" pitchFamily="18" charset="2"/>
              </a:rPr>
              <a:t></a:t>
            </a:r>
            <a:r>
              <a:rPr lang="en-GB" dirty="0"/>
              <a:t> 6) =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b="1" dirty="0"/>
              <a:t>KS3:</a:t>
            </a:r>
            <a:r>
              <a:rPr lang="en-US" dirty="0"/>
              <a:t> </a:t>
            </a:r>
            <a:r>
              <a:rPr lang="en-GB" sz="1200" kern="1200" dirty="0">
                <a:solidFill>
                  <a:schemeClr val="tx1"/>
                </a:solidFill>
                <a:effectLst/>
                <a:latin typeface="+mn-lt"/>
                <a:ea typeface="+mn-ea"/>
                <a:cs typeface="+mn-cs"/>
              </a:rPr>
              <a:t>Conventional notation for the priority of operations, including brackets.</a:t>
            </a:r>
          </a:p>
        </p:txBody>
      </p:sp>
      <p:sp>
        <p:nvSpPr>
          <p:cNvPr id="4" name="Slide Number Placeholder 3">
            <a:extLst>
              <a:ext uri="{FF2B5EF4-FFF2-40B4-BE49-F238E27FC236}">
                <a16:creationId xmlns:a16="http://schemas.microsoft.com/office/drawing/2014/main" id="{67F2B4B2-12B2-EF22-A25C-06D0BC784D6B}"/>
              </a:ext>
            </a:extLst>
          </p:cNvPr>
          <p:cNvSpPr>
            <a:spLocks noGrp="1"/>
          </p:cNvSpPr>
          <p:nvPr>
            <p:ph type="sldNum" sz="quarter" idx="5"/>
          </p:nvPr>
        </p:nvSpPr>
        <p:spPr/>
        <p:txBody>
          <a:bodyPr/>
          <a:lstStyle/>
          <a:p>
            <a:fld id="{67BD89B3-B9A9-BC4E-ACDE-A65ABD725109}" type="slidenum">
              <a:rPr lang="en-US" smtClean="0"/>
              <a:t>31</a:t>
            </a:fld>
            <a:endParaRPr lang="en-US"/>
          </a:p>
        </p:txBody>
      </p:sp>
    </p:spTree>
    <p:extLst>
      <p:ext uri="{BB962C8B-B14F-4D97-AF65-F5344CB8AC3E}">
        <p14:creationId xmlns:p14="http://schemas.microsoft.com/office/powerpoint/2010/main" val="372949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6F2D2-A90E-9561-C4C5-D8A47452F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AD47A-C567-281B-09B4-564F280079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815B4F-CA8A-80CF-DE34-D3EFCFDF9193}"/>
              </a:ext>
            </a:extLst>
          </p:cNvPr>
          <p:cNvSpPr>
            <a:spLocks noGrp="1"/>
          </p:cNvSpPr>
          <p:nvPr>
            <p:ph type="body" idx="1"/>
          </p:nvPr>
        </p:nvSpPr>
        <p:spPr/>
        <p:txBody>
          <a:bodyPr/>
          <a:lstStyle/>
          <a:p>
            <a:r>
              <a:rPr lang="en-GB" b="1" dirty="0"/>
              <a:t>Answer: </a:t>
            </a:r>
          </a:p>
          <a:p>
            <a:r>
              <a:rPr lang="en-GB" dirty="0"/>
              <a:t>13 seven-spotted and 6 two-spotted</a:t>
            </a:r>
          </a:p>
          <a:p>
            <a:endParaRPr lang="en-GB"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pPr>
              <a:defRPr/>
            </a:pPr>
            <a:r>
              <a:rPr lang="en-US" b="1" dirty="0"/>
              <a:t>KS3:</a:t>
            </a:r>
            <a:r>
              <a:rPr lang="en-US" dirty="0"/>
              <a:t> </a:t>
            </a:r>
            <a:r>
              <a:rPr lang="en-GB" dirty="0"/>
              <a:t>Understand and use the concepts and vocabulary of expressions, equations, inequalities, terms and factors </a:t>
            </a:r>
          </a:p>
        </p:txBody>
      </p:sp>
      <p:sp>
        <p:nvSpPr>
          <p:cNvPr id="4" name="Slide Number Placeholder 3">
            <a:extLst>
              <a:ext uri="{FF2B5EF4-FFF2-40B4-BE49-F238E27FC236}">
                <a16:creationId xmlns:a16="http://schemas.microsoft.com/office/drawing/2014/main" id="{5A3AF264-604D-E93F-0E38-D1B062683386}"/>
              </a:ext>
            </a:extLst>
          </p:cNvPr>
          <p:cNvSpPr>
            <a:spLocks noGrp="1"/>
          </p:cNvSpPr>
          <p:nvPr>
            <p:ph type="sldNum" sz="quarter" idx="5"/>
          </p:nvPr>
        </p:nvSpPr>
        <p:spPr/>
        <p:txBody>
          <a:bodyPr/>
          <a:lstStyle/>
          <a:p>
            <a:fld id="{67BD89B3-B9A9-BC4E-ACDE-A65ABD725109}" type="slidenum">
              <a:rPr lang="en-US" smtClean="0"/>
              <a:t>32</a:t>
            </a:fld>
            <a:endParaRPr lang="en-US"/>
          </a:p>
        </p:txBody>
      </p:sp>
    </p:spTree>
    <p:extLst>
      <p:ext uri="{BB962C8B-B14F-4D97-AF65-F5344CB8AC3E}">
        <p14:creationId xmlns:p14="http://schemas.microsoft.com/office/powerpoint/2010/main" val="2499859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BB8FF-2D2B-C22C-147E-CDF89DACA2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1F2033-4D7C-FF3B-2BD5-A488327AE9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179363-3C62-2CF4-58B7-6316F9C8FF04}"/>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Answer: </a:t>
            </a:r>
          </a:p>
          <a:p>
            <a:r>
              <a:rPr lang="en-GB" sz="1200" kern="1200" dirty="0">
                <a:solidFill>
                  <a:schemeClr val="tx1"/>
                </a:solidFill>
                <a:effectLst/>
                <a:latin typeface="+mn-lt"/>
                <a:ea typeface="+mn-ea"/>
                <a:cs typeface="+mn-cs"/>
              </a:rPr>
              <a:t>17 cm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KS3:</a:t>
            </a:r>
            <a:r>
              <a:rPr lang="en-US" dirty="0"/>
              <a:t> </a:t>
            </a:r>
            <a:r>
              <a:rPr lang="en-GB" sz="1200" kern="1200" dirty="0">
                <a:solidFill>
                  <a:schemeClr val="tx1"/>
                </a:solidFill>
                <a:effectLst/>
                <a:latin typeface="+mn-lt"/>
                <a:ea typeface="+mn-ea"/>
                <a:cs typeface="+mn-cs"/>
              </a:rPr>
              <a:t>Use Pythagoras’ Theorem to solve problems.</a:t>
            </a:r>
          </a:p>
          <a:p>
            <a:endParaRPr lang="en-GB" dirty="0"/>
          </a:p>
        </p:txBody>
      </p:sp>
      <p:sp>
        <p:nvSpPr>
          <p:cNvPr id="4" name="Slide Number Placeholder 3">
            <a:extLst>
              <a:ext uri="{FF2B5EF4-FFF2-40B4-BE49-F238E27FC236}">
                <a16:creationId xmlns:a16="http://schemas.microsoft.com/office/drawing/2014/main" id="{FD82B14F-A639-FB6A-0723-DAFEAD99636D}"/>
              </a:ext>
            </a:extLst>
          </p:cNvPr>
          <p:cNvSpPr>
            <a:spLocks noGrp="1"/>
          </p:cNvSpPr>
          <p:nvPr>
            <p:ph type="sldNum" sz="quarter" idx="5"/>
          </p:nvPr>
        </p:nvSpPr>
        <p:spPr/>
        <p:txBody>
          <a:bodyPr/>
          <a:lstStyle/>
          <a:p>
            <a:fld id="{67BD89B3-B9A9-BC4E-ACDE-A65ABD725109}" type="slidenum">
              <a:rPr lang="en-US" smtClean="0"/>
              <a:t>33</a:t>
            </a:fld>
            <a:endParaRPr lang="en-US"/>
          </a:p>
        </p:txBody>
      </p:sp>
    </p:spTree>
    <p:extLst>
      <p:ext uri="{BB962C8B-B14F-4D97-AF65-F5344CB8AC3E}">
        <p14:creationId xmlns:p14="http://schemas.microsoft.com/office/powerpoint/2010/main" val="3834479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DE060-FF1C-1556-BF05-136A812D4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A520F-36A6-3CFB-AD4E-CE24E510BF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DA42CE-0087-9A42-7F62-0F61B0CA5C73}"/>
              </a:ext>
            </a:extLst>
          </p:cNvPr>
          <p:cNvSpPr>
            <a:spLocks noGrp="1"/>
          </p:cNvSpPr>
          <p:nvPr>
            <p:ph type="body" idx="1"/>
          </p:nvPr>
        </p:nvSpPr>
        <p:spPr/>
        <p:txBody>
          <a:bodyPr/>
          <a:lstStyle/>
          <a:p>
            <a:r>
              <a:rPr lang="en-GB" b="1" dirty="0"/>
              <a:t>Answer: </a:t>
            </a:r>
          </a:p>
          <a:p>
            <a:r>
              <a:rPr lang="en-GB" dirty="0"/>
              <a:t>BAC = 36</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KS3:</a:t>
            </a:r>
            <a:r>
              <a:rPr lang="en-US" dirty="0"/>
              <a:t> </a:t>
            </a:r>
            <a:r>
              <a:rPr lang="en-GB" sz="1200" kern="1200" dirty="0">
                <a:solidFill>
                  <a:schemeClr val="tx1"/>
                </a:solidFill>
                <a:effectLst/>
                <a:latin typeface="+mn-lt"/>
                <a:ea typeface="+mn-ea"/>
                <a:cs typeface="+mn-cs"/>
              </a:rPr>
              <a:t>Understand and use the relationship between parallel lines and alternate angles.</a:t>
            </a:r>
          </a:p>
          <a:p>
            <a:endParaRPr lang="en-GB" dirty="0"/>
          </a:p>
        </p:txBody>
      </p:sp>
      <p:sp>
        <p:nvSpPr>
          <p:cNvPr id="4" name="Slide Number Placeholder 3">
            <a:extLst>
              <a:ext uri="{FF2B5EF4-FFF2-40B4-BE49-F238E27FC236}">
                <a16:creationId xmlns:a16="http://schemas.microsoft.com/office/drawing/2014/main" id="{42C2C117-14FD-07B6-7EA9-63DF02E06EBD}"/>
              </a:ext>
            </a:extLst>
          </p:cNvPr>
          <p:cNvSpPr>
            <a:spLocks noGrp="1"/>
          </p:cNvSpPr>
          <p:nvPr>
            <p:ph type="sldNum" sz="quarter" idx="5"/>
          </p:nvPr>
        </p:nvSpPr>
        <p:spPr/>
        <p:txBody>
          <a:bodyPr/>
          <a:lstStyle/>
          <a:p>
            <a:fld id="{67BD89B3-B9A9-BC4E-ACDE-A65ABD725109}" type="slidenum">
              <a:rPr lang="en-US" smtClean="0"/>
              <a:t>34</a:t>
            </a:fld>
            <a:endParaRPr lang="en-US"/>
          </a:p>
        </p:txBody>
      </p:sp>
    </p:spTree>
    <p:extLst>
      <p:ext uri="{BB962C8B-B14F-4D97-AF65-F5344CB8AC3E}">
        <p14:creationId xmlns:p14="http://schemas.microsoft.com/office/powerpoint/2010/main" val="1262607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5810E-6927-6BAA-F7F1-0D9D8AEC6A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9537C-7EEB-519B-D411-E3ECA8EE19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CE1562-3840-E25B-CD6A-D2EA5123C346}"/>
              </a:ext>
            </a:extLst>
          </p:cNvPr>
          <p:cNvSpPr>
            <a:spLocks noGrp="1"/>
          </p:cNvSpPr>
          <p:nvPr>
            <p:ph type="body" idx="1"/>
          </p:nvPr>
        </p:nvSpPr>
        <p:spPr/>
        <p:txBody>
          <a:bodyPr/>
          <a:lstStyle/>
          <a:p>
            <a:r>
              <a:rPr lang="en-GB" b="1" dirty="0"/>
              <a:t>Answer: </a:t>
            </a:r>
          </a:p>
          <a:p>
            <a:r>
              <a:rPr lang="en-GB" dirty="0"/>
              <a:t>80 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KS3:</a:t>
            </a:r>
            <a:r>
              <a:rPr lang="en-US" dirty="0"/>
              <a:t> </a:t>
            </a:r>
            <a:r>
              <a:rPr lang="en-GB" dirty="0"/>
              <a:t>Distance speed and time formulae from KS3 Science.</a:t>
            </a:r>
          </a:p>
          <a:p>
            <a:endParaRPr lang="en-GB" dirty="0"/>
          </a:p>
        </p:txBody>
      </p:sp>
      <p:sp>
        <p:nvSpPr>
          <p:cNvPr id="4" name="Slide Number Placeholder 3">
            <a:extLst>
              <a:ext uri="{FF2B5EF4-FFF2-40B4-BE49-F238E27FC236}">
                <a16:creationId xmlns:a16="http://schemas.microsoft.com/office/drawing/2014/main" id="{20E6DCA7-8A3C-34DD-D640-5958D9EB5F38}"/>
              </a:ext>
            </a:extLst>
          </p:cNvPr>
          <p:cNvSpPr>
            <a:spLocks noGrp="1"/>
          </p:cNvSpPr>
          <p:nvPr>
            <p:ph type="sldNum" sz="quarter" idx="5"/>
          </p:nvPr>
        </p:nvSpPr>
        <p:spPr/>
        <p:txBody>
          <a:bodyPr/>
          <a:lstStyle/>
          <a:p>
            <a:fld id="{67BD89B3-B9A9-BC4E-ACDE-A65ABD725109}" type="slidenum">
              <a:rPr lang="en-US" smtClean="0"/>
              <a:t>35</a:t>
            </a:fld>
            <a:endParaRPr lang="en-US"/>
          </a:p>
        </p:txBody>
      </p:sp>
    </p:spTree>
    <p:extLst>
      <p:ext uri="{BB962C8B-B14F-4D97-AF65-F5344CB8AC3E}">
        <p14:creationId xmlns:p14="http://schemas.microsoft.com/office/powerpoint/2010/main" val="12680720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26492-1E54-AE09-9444-C039B0EF12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3E093-1D15-4ED0-B311-282B691329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DF7DBB-DE0E-ACEF-0553-7DA749E640F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1 × 1 × 90; 1 × 2 × 45; 1 × 3 × 30; 1 × 5 × 18; 1 × 6 × 15; 1 × 9 × 10; 2 × 9 × 5; 6 × 3 × 5; 2 × 3 × 15; 10 × 3 × 3 </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Use the concepts and vocabulary of prime numbers, factors (or divisors), multiples, common factors, common multiples, highest common factor, lowest common multiple, prime factorisation, including using product notation and the unique factorisation property</a:t>
            </a:r>
            <a:endParaRPr lang="en-US" dirty="0"/>
          </a:p>
        </p:txBody>
      </p:sp>
      <p:sp>
        <p:nvSpPr>
          <p:cNvPr id="4" name="Slide Number Placeholder 3">
            <a:extLst>
              <a:ext uri="{FF2B5EF4-FFF2-40B4-BE49-F238E27FC236}">
                <a16:creationId xmlns:a16="http://schemas.microsoft.com/office/drawing/2014/main" id="{59C73CA6-8391-CEAA-4058-88FF09E7CB94}"/>
              </a:ext>
            </a:extLst>
          </p:cNvPr>
          <p:cNvSpPr>
            <a:spLocks noGrp="1"/>
          </p:cNvSpPr>
          <p:nvPr>
            <p:ph type="sldNum" sz="quarter" idx="5"/>
          </p:nvPr>
        </p:nvSpPr>
        <p:spPr/>
        <p:txBody>
          <a:bodyPr/>
          <a:lstStyle/>
          <a:p>
            <a:fld id="{67BD89B3-B9A9-BC4E-ACDE-A65ABD725109}" type="slidenum">
              <a:rPr lang="en-US" smtClean="0"/>
              <a:t>36</a:t>
            </a:fld>
            <a:endParaRPr lang="en-US"/>
          </a:p>
        </p:txBody>
      </p:sp>
    </p:spTree>
    <p:extLst>
      <p:ext uri="{BB962C8B-B14F-4D97-AF65-F5344CB8AC3E}">
        <p14:creationId xmlns:p14="http://schemas.microsoft.com/office/powerpoint/2010/main" val="41830225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43E90-B313-537F-861E-32035C704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AAD21-F7AD-2215-C6F7-859C1AEC01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B4FB8B-A58D-DA5D-0AE9-7D2F4EBCCA06}"/>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2 highlighters makes £13.34 in total which is £6.66 change. 3 highlighters makes £14.61 so the answer is no</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b="1" dirty="0"/>
              <a:t>KS3:</a:t>
            </a:r>
            <a:r>
              <a:rPr lang="en-US" dirty="0"/>
              <a:t> </a:t>
            </a:r>
            <a:r>
              <a:rPr lang="en-GB" dirty="0"/>
              <a:t>Use standard units of mass, length, time, money and other measures, including with decimal quantities</a:t>
            </a:r>
            <a:br>
              <a:rPr lang="en-GB" dirty="0"/>
            </a:br>
            <a:r>
              <a:rPr lang="en-GB" dirty="0"/>
              <a:t>Understand and use place value for decimals, measures and integers of any size</a:t>
            </a:r>
            <a:br>
              <a:rPr lang="en-GB" dirty="0"/>
            </a:br>
            <a:r>
              <a:rPr lang="en-GB" dirty="0"/>
              <a:t>Use the four operations, including formal written methods, applied to integers, decimals, proper and improper fractions, and mixed numbers, all both positive and negative</a:t>
            </a:r>
            <a:endParaRPr lang="en-US" dirty="0"/>
          </a:p>
        </p:txBody>
      </p:sp>
      <p:sp>
        <p:nvSpPr>
          <p:cNvPr id="4" name="Slide Number Placeholder 3">
            <a:extLst>
              <a:ext uri="{FF2B5EF4-FFF2-40B4-BE49-F238E27FC236}">
                <a16:creationId xmlns:a16="http://schemas.microsoft.com/office/drawing/2014/main" id="{D0DE7F9A-AC43-95FF-A08E-31931CF65677}"/>
              </a:ext>
            </a:extLst>
          </p:cNvPr>
          <p:cNvSpPr>
            <a:spLocks noGrp="1"/>
          </p:cNvSpPr>
          <p:nvPr>
            <p:ph type="sldNum" sz="quarter" idx="5"/>
          </p:nvPr>
        </p:nvSpPr>
        <p:spPr/>
        <p:txBody>
          <a:bodyPr/>
          <a:lstStyle/>
          <a:p>
            <a:fld id="{67BD89B3-B9A9-BC4E-ACDE-A65ABD725109}" type="slidenum">
              <a:rPr lang="en-US" smtClean="0"/>
              <a:t>37</a:t>
            </a:fld>
            <a:endParaRPr lang="en-US"/>
          </a:p>
        </p:txBody>
      </p:sp>
    </p:spTree>
    <p:extLst>
      <p:ext uri="{BB962C8B-B14F-4D97-AF65-F5344CB8AC3E}">
        <p14:creationId xmlns:p14="http://schemas.microsoft.com/office/powerpoint/2010/main" val="40400215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C7924-4FD8-B62C-20E2-98F706064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9881D-6C34-4637-D978-5FF7F19381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5B43D2-9657-05C3-4CF6-990365B67FC6}"/>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The answer is always 13. This can be justified algebraically or using </a:t>
            </a:r>
            <a:r>
              <a:rPr lang="en-US" sz="1200" b="0" i="0" u="none" strike="noStrike" kern="1200" dirty="0" err="1">
                <a:solidFill>
                  <a:schemeClr val="tx1"/>
                </a:solidFill>
                <a:effectLst/>
                <a:latin typeface="+mn-lt"/>
                <a:ea typeface="+mn-ea"/>
                <a:cs typeface="+mn-cs"/>
              </a:rPr>
              <a:t>cuisenaire</a:t>
            </a:r>
            <a:r>
              <a:rPr lang="en-US" sz="1200" b="0" i="0" u="none" strike="noStrike" kern="1200" dirty="0">
                <a:solidFill>
                  <a:schemeClr val="tx1"/>
                </a:solidFill>
                <a:effectLst/>
                <a:latin typeface="+mn-lt"/>
                <a:ea typeface="+mn-ea"/>
                <a:cs typeface="+mn-cs"/>
              </a:rPr>
              <a:t> rods</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Model situations or procedures by translating them into algebraic expressions or formulae and by using graphs </a:t>
            </a:r>
            <a:endParaRPr lang="en-US" dirty="0"/>
          </a:p>
        </p:txBody>
      </p:sp>
      <p:sp>
        <p:nvSpPr>
          <p:cNvPr id="4" name="Slide Number Placeholder 3">
            <a:extLst>
              <a:ext uri="{FF2B5EF4-FFF2-40B4-BE49-F238E27FC236}">
                <a16:creationId xmlns:a16="http://schemas.microsoft.com/office/drawing/2014/main" id="{530AC1BD-66D4-C152-6779-BA667C82B149}"/>
              </a:ext>
            </a:extLst>
          </p:cNvPr>
          <p:cNvSpPr>
            <a:spLocks noGrp="1"/>
          </p:cNvSpPr>
          <p:nvPr>
            <p:ph type="sldNum" sz="quarter" idx="5"/>
          </p:nvPr>
        </p:nvSpPr>
        <p:spPr/>
        <p:txBody>
          <a:bodyPr/>
          <a:lstStyle/>
          <a:p>
            <a:fld id="{67BD89B3-B9A9-BC4E-ACDE-A65ABD725109}" type="slidenum">
              <a:rPr lang="en-US" smtClean="0"/>
              <a:t>38</a:t>
            </a:fld>
            <a:endParaRPr lang="en-US"/>
          </a:p>
        </p:txBody>
      </p:sp>
    </p:spTree>
    <p:extLst>
      <p:ext uri="{BB962C8B-B14F-4D97-AF65-F5344CB8AC3E}">
        <p14:creationId xmlns:p14="http://schemas.microsoft.com/office/powerpoint/2010/main" val="22874760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582A2-CAAA-862B-7870-8BD48ABBB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52E45-AD2E-677B-251C-7B5AD995B8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017654-D05C-8423-0E79-8A10AE97F034}"/>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38 cm</a:t>
            </a:r>
            <a:r>
              <a:rPr lang="en-US" sz="1200" b="0" i="0" u="none" strike="noStrike" kern="1200" baseline="30000" dirty="0">
                <a:solidFill>
                  <a:schemeClr val="tx1"/>
                </a:solidFill>
                <a:effectLst/>
                <a:latin typeface="+mn-lt"/>
                <a:ea typeface="+mn-ea"/>
                <a:cs typeface="+mn-cs"/>
              </a:rPr>
              <a:t>2</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b="1" dirty="0"/>
              <a:t>KS3:</a:t>
            </a:r>
            <a:r>
              <a:rPr lang="en-US" dirty="0"/>
              <a:t> </a:t>
            </a:r>
            <a:r>
              <a:rPr lang="en-GB" dirty="0"/>
              <a:t>Derive and apply formulae to calculate and solve problems involving: perimeter and area of triangles, parallelograms, trapezia, volume of cuboids (including cubes) and other prisms (including cylinders)</a:t>
            </a:r>
            <a:br>
              <a:rPr lang="en-GB" dirty="0"/>
            </a:br>
            <a:r>
              <a:rPr lang="en-GB" dirty="0"/>
              <a:t>Calculate and solve problems involving: perimeters of 2-D shapes (including circles), areas of circles and composite shapes</a:t>
            </a:r>
            <a:endParaRPr lang="en-US" dirty="0"/>
          </a:p>
        </p:txBody>
      </p:sp>
      <p:sp>
        <p:nvSpPr>
          <p:cNvPr id="4" name="Slide Number Placeholder 3">
            <a:extLst>
              <a:ext uri="{FF2B5EF4-FFF2-40B4-BE49-F238E27FC236}">
                <a16:creationId xmlns:a16="http://schemas.microsoft.com/office/drawing/2014/main" id="{1888309F-1F40-F24C-9427-4BF546847191}"/>
              </a:ext>
            </a:extLst>
          </p:cNvPr>
          <p:cNvSpPr>
            <a:spLocks noGrp="1"/>
          </p:cNvSpPr>
          <p:nvPr>
            <p:ph type="sldNum" sz="quarter" idx="5"/>
          </p:nvPr>
        </p:nvSpPr>
        <p:spPr/>
        <p:txBody>
          <a:bodyPr/>
          <a:lstStyle/>
          <a:p>
            <a:fld id="{67BD89B3-B9A9-BC4E-ACDE-A65ABD725109}" type="slidenum">
              <a:rPr lang="en-US" smtClean="0"/>
              <a:t>39</a:t>
            </a:fld>
            <a:endParaRPr lang="en-US"/>
          </a:p>
        </p:txBody>
      </p:sp>
    </p:spTree>
    <p:extLst>
      <p:ext uri="{BB962C8B-B14F-4D97-AF65-F5344CB8AC3E}">
        <p14:creationId xmlns:p14="http://schemas.microsoft.com/office/powerpoint/2010/main" val="4234996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5E5F3-3233-EAE1-55B4-CA45C2FF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F57B4-135C-B364-E13D-471A6033F8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50DB72-EF02-1208-071F-14082F32D4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395 + 124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951 - 432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b="1" i="0" dirty="0"/>
              <a:t>Year 4 Number – addition and subtraction:</a:t>
            </a:r>
            <a:r>
              <a:rPr lang="en-US" b="0" i="0" dirty="0"/>
              <a:t> estimate and use inverse operations to check answers to a calculation</a:t>
            </a:r>
          </a:p>
          <a:p>
            <a:r>
              <a:rPr lang="en-US" b="1" i="0" dirty="0"/>
              <a:t>Year 5 Number – addition and subtraction:</a:t>
            </a:r>
            <a:r>
              <a:rPr lang="en-US" b="0" i="0" dirty="0"/>
              <a:t> add and subtract number mentally with increasingly large numbers</a:t>
            </a:r>
          </a:p>
          <a:p>
            <a:endParaRPr lang="en-US" b="0" i="0" dirty="0"/>
          </a:p>
        </p:txBody>
      </p:sp>
      <p:sp>
        <p:nvSpPr>
          <p:cNvPr id="4" name="Slide Number Placeholder 3">
            <a:extLst>
              <a:ext uri="{FF2B5EF4-FFF2-40B4-BE49-F238E27FC236}">
                <a16:creationId xmlns:a16="http://schemas.microsoft.com/office/drawing/2014/main" id="{455ED286-B49C-EDF0-ADF8-C5AAF6967D21}"/>
              </a:ext>
            </a:extLst>
          </p:cNvPr>
          <p:cNvSpPr>
            <a:spLocks noGrp="1"/>
          </p:cNvSpPr>
          <p:nvPr>
            <p:ph type="sldNum" sz="quarter" idx="5"/>
          </p:nvPr>
        </p:nvSpPr>
        <p:spPr/>
        <p:txBody>
          <a:bodyPr/>
          <a:lstStyle/>
          <a:p>
            <a:fld id="{67BD89B3-B9A9-BC4E-ACDE-A65ABD725109}" type="slidenum">
              <a:rPr lang="en-US" smtClean="0"/>
              <a:t>4</a:t>
            </a:fld>
            <a:endParaRPr lang="en-US"/>
          </a:p>
        </p:txBody>
      </p:sp>
    </p:spTree>
    <p:extLst>
      <p:ext uri="{BB962C8B-B14F-4D97-AF65-F5344CB8AC3E}">
        <p14:creationId xmlns:p14="http://schemas.microsoft.com/office/powerpoint/2010/main" val="24922549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F335D-B6DC-CA3E-240F-87F8A67C6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439AB-9CF9-C517-4A3B-309FF9EBD3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2E8115-4BC9-5EE5-DD7F-58017934FFA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Arjan = 4, Mandeep = 20 and guinea pig = 6</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Model situations or procedures by translating them into algebraic expressions or formulae and by using graphs </a:t>
            </a:r>
            <a:endParaRPr lang="en-US" dirty="0"/>
          </a:p>
        </p:txBody>
      </p:sp>
      <p:sp>
        <p:nvSpPr>
          <p:cNvPr id="4" name="Slide Number Placeholder 3">
            <a:extLst>
              <a:ext uri="{FF2B5EF4-FFF2-40B4-BE49-F238E27FC236}">
                <a16:creationId xmlns:a16="http://schemas.microsoft.com/office/drawing/2014/main" id="{66CE7FBB-0645-70B9-778B-F9D32C9A2FBA}"/>
              </a:ext>
            </a:extLst>
          </p:cNvPr>
          <p:cNvSpPr>
            <a:spLocks noGrp="1"/>
          </p:cNvSpPr>
          <p:nvPr>
            <p:ph type="sldNum" sz="quarter" idx="5"/>
          </p:nvPr>
        </p:nvSpPr>
        <p:spPr/>
        <p:txBody>
          <a:bodyPr/>
          <a:lstStyle/>
          <a:p>
            <a:fld id="{67BD89B3-B9A9-BC4E-ACDE-A65ABD725109}" type="slidenum">
              <a:rPr lang="en-US" smtClean="0"/>
              <a:t>40</a:t>
            </a:fld>
            <a:endParaRPr lang="en-US"/>
          </a:p>
        </p:txBody>
      </p:sp>
    </p:spTree>
    <p:extLst>
      <p:ext uri="{BB962C8B-B14F-4D97-AF65-F5344CB8AC3E}">
        <p14:creationId xmlns:p14="http://schemas.microsoft.com/office/powerpoint/2010/main" val="37369820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9EE5-1A24-D7BA-8479-5BE0FF023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F9E6B-DAB0-1571-2E3E-365BFA5E144B}"/>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97F52570-1B9B-1790-F6E6-B0A508BF5160}"/>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a:t>
                </a:r>
              </a:p>
              <a:p>
                <a:r>
                  <a:rPr lang="en-US" sz="1200" b="0" i="0" u="none" strike="noStrike" kern="1200" dirty="0">
                    <a:solidFill>
                      <a:schemeClr val="tx1"/>
                    </a:solidFill>
                    <a:effectLst/>
                    <a:latin typeface="+mn-lt"/>
                    <a:ea typeface="+mn-ea"/>
                    <a:cs typeface="+mn-cs"/>
                  </a:rPr>
                  <a:t>A = (0.75, 0)</a:t>
                </a:r>
              </a:p>
              <a:p>
                <a:r>
                  <a:rPr lang="en-US" sz="1200" b="0" i="0" u="none" strike="noStrike" kern="1200" dirty="0">
                    <a:solidFill>
                      <a:schemeClr val="tx1"/>
                    </a:solidFill>
                    <a:effectLst/>
                    <a:latin typeface="+mn-lt"/>
                    <a:ea typeface="+mn-ea"/>
                    <a:cs typeface="+mn-cs"/>
                  </a:rPr>
                  <a:t>B = (3.15, 0)</a:t>
                </a:r>
              </a:p>
              <a:p>
                <a:r>
                  <a:rPr lang="en-US" sz="1200" b="0" i="0" u="none" strike="noStrike" kern="1200" dirty="0">
                    <a:solidFill>
                      <a:schemeClr val="tx1"/>
                    </a:solidFill>
                    <a:effectLst/>
                    <a:latin typeface="+mn-lt"/>
                    <a:ea typeface="+mn-ea"/>
                    <a:cs typeface="+mn-cs"/>
                  </a:rPr>
                  <a:t>C = (0.75, 2.4)</a:t>
                </a:r>
              </a:p>
              <a:p>
                <a:r>
                  <a:rPr lang="en-US" sz="1200" b="0" i="0" u="none" strike="noStrike" kern="1200" dirty="0">
                    <a:solidFill>
                      <a:schemeClr val="tx1"/>
                    </a:solidFill>
                    <a:effectLst/>
                    <a:latin typeface="+mn-lt"/>
                    <a:ea typeface="+mn-ea"/>
                    <a:cs typeface="+mn-cs"/>
                  </a:rPr>
                  <a:t>D = (3.15, 2.4)</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Work with coordinates in all four quadrants</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Use the four operations, including formal written methods, applied to integers, decimals, proper and improper fractions, and mixed numbers, all both positive and negative</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Work interchangeably with terminating decimals and their corresponding fractions (such as 3.5 and </a:t>
                </a:r>
                <a14:m>
                  <m:oMath xmlns:m="http://schemas.openxmlformats.org/officeDocument/2006/math">
                    <m:f>
                      <m:fPr>
                        <m:ctrlPr>
                          <a:rPr lang="en-GB" sz="1200" b="0" i="1" u="none" strike="noStrike" kern="1200" smtClean="0">
                            <a:solidFill>
                              <a:schemeClr val="tx1"/>
                            </a:solidFill>
                            <a:effectLst/>
                            <a:latin typeface="Cambria Math" panose="02040503050406030204" pitchFamily="18" charset="0"/>
                            <a:ea typeface="+mn-ea"/>
                            <a:cs typeface="+mn-cs"/>
                          </a:rPr>
                        </m:ctrlPr>
                      </m:fPr>
                      <m:num>
                        <m:r>
                          <a:rPr lang="en-GB" sz="1200" b="0" i="1" u="none" strike="noStrike" kern="1200" smtClean="0">
                            <a:solidFill>
                              <a:schemeClr val="tx1"/>
                            </a:solidFill>
                            <a:effectLst/>
                            <a:latin typeface="Cambria Math" panose="02040503050406030204" pitchFamily="18" charset="0"/>
                            <a:ea typeface="+mn-ea"/>
                            <a:cs typeface="+mn-cs"/>
                          </a:rPr>
                          <m:t>7</m:t>
                        </m:r>
                      </m:num>
                      <m:den>
                        <m:r>
                          <a:rPr lang="en-GB" sz="1200" b="0" i="1" u="none" strike="noStrike" kern="1200" smtClean="0">
                            <a:solidFill>
                              <a:schemeClr val="tx1"/>
                            </a:solidFill>
                            <a:effectLst/>
                            <a:latin typeface="Cambria Math" panose="02040503050406030204" pitchFamily="18" charset="0"/>
                            <a:ea typeface="+mn-ea"/>
                            <a:cs typeface="+mn-cs"/>
                          </a:rPr>
                          <m:t>2</m:t>
                        </m:r>
                      </m:den>
                    </m:f>
                  </m:oMath>
                </a14:m>
                <a:r>
                  <a:rPr lang="en-GB" sz="1200" b="0" i="0" u="none" strike="noStrike" kern="1200" dirty="0">
                    <a:solidFill>
                      <a:schemeClr val="tx1"/>
                    </a:solidFill>
                    <a:effectLst/>
                    <a:latin typeface="+mn-lt"/>
                    <a:ea typeface="+mn-ea"/>
                    <a:cs typeface="+mn-cs"/>
                  </a:rPr>
                  <a:t> or 0.375 and </a:t>
                </a:r>
                <a14:m>
                  <m:oMath xmlns:m="http://schemas.openxmlformats.org/officeDocument/2006/math">
                    <m:f>
                      <m:fPr>
                        <m:ctrlPr>
                          <a:rPr lang="en-GB" sz="1200" b="0" i="1" u="none" strike="noStrike" kern="1200" smtClean="0">
                            <a:solidFill>
                              <a:schemeClr val="tx1"/>
                            </a:solidFill>
                            <a:effectLst/>
                            <a:latin typeface="Cambria Math" panose="02040503050406030204" pitchFamily="18" charset="0"/>
                            <a:ea typeface="+mn-ea"/>
                            <a:cs typeface="+mn-cs"/>
                          </a:rPr>
                        </m:ctrlPr>
                      </m:fPr>
                      <m:num>
                        <m:r>
                          <a:rPr lang="en-GB" sz="1200" b="0" i="1" u="none" strike="noStrike" kern="1200" smtClean="0">
                            <a:solidFill>
                              <a:schemeClr val="tx1"/>
                            </a:solidFill>
                            <a:effectLst/>
                            <a:latin typeface="Cambria Math" panose="02040503050406030204" pitchFamily="18" charset="0"/>
                            <a:ea typeface="+mn-ea"/>
                            <a:cs typeface="+mn-cs"/>
                          </a:rPr>
                          <m:t>3</m:t>
                        </m:r>
                      </m:num>
                      <m:den>
                        <m:r>
                          <a:rPr lang="en-GB" sz="1200" b="0" i="1" u="none" strike="noStrike" kern="1200" smtClean="0">
                            <a:solidFill>
                              <a:schemeClr val="tx1"/>
                            </a:solidFill>
                            <a:effectLst/>
                            <a:latin typeface="Cambria Math" panose="02040503050406030204" pitchFamily="18" charset="0"/>
                            <a:ea typeface="+mn-ea"/>
                            <a:cs typeface="+mn-cs"/>
                          </a:rPr>
                          <m:t>8</m:t>
                        </m:r>
                      </m:den>
                    </m:f>
                  </m:oMath>
                </a14:m>
                <a:r>
                  <a:rPr lang="en-GB" sz="1200" b="0" i="0" u="none" strike="noStrike" kern="1200" dirty="0">
                    <a:solidFill>
                      <a:schemeClr val="tx1"/>
                    </a:solidFill>
                    <a:effectLst/>
                    <a:latin typeface="+mn-lt"/>
                    <a:ea typeface="+mn-ea"/>
                    <a:cs typeface="+mn-cs"/>
                  </a:rPr>
                  <a:t>)</a:t>
                </a:r>
                <a:endParaRPr lang="en-US" dirty="0"/>
              </a:p>
            </p:txBody>
          </p:sp>
        </mc:Choice>
        <mc:Fallback xmlns="">
          <p:sp>
            <p:nvSpPr>
              <p:cNvPr id="3" name="Notes Placeholder 2">
                <a:extLst>
                  <a:ext uri="{FF2B5EF4-FFF2-40B4-BE49-F238E27FC236}">
                    <a16:creationId xmlns:a16="http://schemas.microsoft.com/office/drawing/2014/main" id="{97F52570-1B9B-1790-F6E6-B0A508BF5160}"/>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a:t>
                </a:r>
              </a:p>
              <a:p>
                <a:r>
                  <a:rPr lang="en-US" sz="1200" b="0" i="0" u="none" strike="noStrike" kern="1200">
                    <a:solidFill>
                      <a:schemeClr val="tx1"/>
                    </a:solidFill>
                    <a:effectLst/>
                    <a:latin typeface="+mn-lt"/>
                    <a:ea typeface="+mn-ea"/>
                    <a:cs typeface="+mn-cs"/>
                  </a:rPr>
                  <a:t>A = (0.75, 0)</a:t>
                </a:r>
              </a:p>
              <a:p>
                <a:r>
                  <a:rPr lang="en-US" sz="1200" b="0" i="0" u="none" strike="noStrike" kern="1200">
                    <a:solidFill>
                      <a:schemeClr val="tx1"/>
                    </a:solidFill>
                    <a:effectLst/>
                    <a:latin typeface="+mn-lt"/>
                    <a:ea typeface="+mn-ea"/>
                    <a:cs typeface="+mn-cs"/>
                  </a:rPr>
                  <a:t>B = (3.15, 0)</a:t>
                </a:r>
              </a:p>
              <a:p>
                <a:r>
                  <a:rPr lang="en-US" sz="1200" b="0" i="0" u="none" strike="noStrike" kern="1200">
                    <a:solidFill>
                      <a:schemeClr val="tx1"/>
                    </a:solidFill>
                    <a:effectLst/>
                    <a:latin typeface="+mn-lt"/>
                    <a:ea typeface="+mn-ea"/>
                    <a:cs typeface="+mn-cs"/>
                  </a:rPr>
                  <a:t>C = (0.75, 2.4)</a:t>
                </a:r>
              </a:p>
              <a:p>
                <a:r>
                  <a:rPr lang="en-US" sz="1200" b="0" i="0" u="none" strike="noStrike" kern="1200">
                    <a:solidFill>
                      <a:schemeClr val="tx1"/>
                    </a:solidFill>
                    <a:effectLst/>
                    <a:latin typeface="+mn-lt"/>
                    <a:ea typeface="+mn-ea"/>
                    <a:cs typeface="+mn-cs"/>
                  </a:rPr>
                  <a:t>D = (3.15, 2.4)</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br>
                  <a:rPr lang="en-US"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Work with coordinates in all four quadrants</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Use the four operations, including formal written methods, applied to integers, decimals, proper and improper fractions, and mixed numbers, all both positive and negative</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Work interchangeably with terminating decimals and their corresponding fractions (such as 3.5 and </a:t>
                </a:r>
                <a:r>
                  <a:rPr lang="en-GB" sz="1200" b="0" i="0" u="none" strike="noStrike" kern="1200">
                    <a:solidFill>
                      <a:schemeClr val="tx1"/>
                    </a:solidFill>
                    <a:effectLst/>
                    <a:latin typeface="Cambria Math" panose="02040503050406030204" pitchFamily="18" charset="0"/>
                    <a:ea typeface="+mn-ea"/>
                    <a:cs typeface="+mn-cs"/>
                  </a:rPr>
                  <a:t>7/2</a:t>
                </a:r>
                <a:r>
                  <a:rPr lang="en-GB" sz="1200" b="0" i="0" u="none" strike="noStrike" kern="1200">
                    <a:solidFill>
                      <a:schemeClr val="tx1"/>
                    </a:solidFill>
                    <a:effectLst/>
                    <a:latin typeface="+mn-lt"/>
                    <a:ea typeface="+mn-ea"/>
                    <a:cs typeface="+mn-cs"/>
                  </a:rPr>
                  <a:t> or 0.375 and </a:t>
                </a:r>
                <a:r>
                  <a:rPr lang="en-GB" sz="1200" b="0" i="0" u="none" strike="noStrike" kern="1200">
                    <a:solidFill>
                      <a:schemeClr val="tx1"/>
                    </a:solidFill>
                    <a:effectLst/>
                    <a:latin typeface="Cambria Math" panose="02040503050406030204" pitchFamily="18" charset="0"/>
                    <a:ea typeface="+mn-ea"/>
                    <a:cs typeface="+mn-cs"/>
                  </a:rPr>
                  <a:t>3/8</a:t>
                </a:r>
                <a:r>
                  <a:rPr lang="en-GB" sz="1200" b="0" i="0" u="none" strike="noStrike" kern="1200">
                    <a:solidFill>
                      <a:schemeClr val="tx1"/>
                    </a:solidFill>
                    <a:effectLst/>
                    <a:latin typeface="+mn-lt"/>
                    <a:ea typeface="+mn-ea"/>
                    <a:cs typeface="+mn-cs"/>
                  </a:rPr>
                  <a:t>)</a:t>
                </a:r>
                <a:endParaRPr lang="en-US"/>
              </a:p>
            </p:txBody>
          </p:sp>
        </mc:Fallback>
      </mc:AlternateContent>
      <p:sp>
        <p:nvSpPr>
          <p:cNvPr id="4" name="Slide Number Placeholder 3">
            <a:extLst>
              <a:ext uri="{FF2B5EF4-FFF2-40B4-BE49-F238E27FC236}">
                <a16:creationId xmlns:a16="http://schemas.microsoft.com/office/drawing/2014/main" id="{431EB59C-CBAA-2E3F-56F8-8E3240F731A7}"/>
              </a:ext>
            </a:extLst>
          </p:cNvPr>
          <p:cNvSpPr>
            <a:spLocks noGrp="1"/>
          </p:cNvSpPr>
          <p:nvPr>
            <p:ph type="sldNum" sz="quarter" idx="5"/>
          </p:nvPr>
        </p:nvSpPr>
        <p:spPr/>
        <p:txBody>
          <a:bodyPr/>
          <a:lstStyle/>
          <a:p>
            <a:fld id="{67BD89B3-B9A9-BC4E-ACDE-A65ABD725109}" type="slidenum">
              <a:rPr lang="en-US" smtClean="0"/>
              <a:t>41</a:t>
            </a:fld>
            <a:endParaRPr lang="en-US"/>
          </a:p>
        </p:txBody>
      </p:sp>
    </p:spTree>
    <p:extLst>
      <p:ext uri="{BB962C8B-B14F-4D97-AF65-F5344CB8AC3E}">
        <p14:creationId xmlns:p14="http://schemas.microsoft.com/office/powerpoint/2010/main" val="283585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9F1D4-1F1B-F142-4F6E-AA69CA78AA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5ED31-F127-22B9-7927-67D641378347}"/>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7305444D-438A-A79E-1C39-7480E147C213}"/>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38</a:t>
                </a:r>
                <a14:m>
                  <m:oMath xmlns:m="http://schemas.openxmlformats.org/officeDocument/2006/math">
                    <m:r>
                      <a:rPr lang="en-GB" sz="1200" b="0" i="1" u="none" strike="noStrike" kern="1200" smtClean="0">
                        <a:solidFill>
                          <a:schemeClr val="tx1"/>
                        </a:solidFill>
                        <a:effectLst/>
                        <a:latin typeface="Cambria Math" panose="02040503050406030204" pitchFamily="18" charset="0"/>
                        <a:ea typeface="+mn-ea"/>
                        <a:cs typeface="+mn-cs"/>
                      </a:rPr>
                      <m:t>°</m:t>
                    </m:r>
                  </m:oMath>
                </a14:m>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Angles in a triangle sum to 180</a:t>
                </a:r>
                <a14:m>
                  <m:oMath xmlns:m="http://schemas.openxmlformats.org/officeDocument/2006/math">
                    <m:r>
                      <a:rPr lang="en-GB" sz="1200" b="0" i="1" u="none" strike="noStrike" kern="1200" smtClean="0">
                        <a:solidFill>
                          <a:schemeClr val="tx1"/>
                        </a:solidFill>
                        <a:effectLst/>
                        <a:latin typeface="Cambria Math" panose="02040503050406030204" pitchFamily="18" charset="0"/>
                        <a:ea typeface="+mn-ea"/>
                        <a:cs typeface="+mn-cs"/>
                      </a:rPr>
                      <m:t>°</m:t>
                    </m:r>
                  </m:oMath>
                </a14:m>
                <a:endParaRPr lang="en-GB"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Corresponding angles are equal</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US" sz="1200" b="0" i="0" u="none" strike="noStrike" kern="1200" dirty="0">
                    <a:solidFill>
                      <a:schemeClr val="tx1"/>
                    </a:solidFill>
                    <a:effectLst/>
                    <a:latin typeface="+mn-lt"/>
                    <a:ea typeface="+mn-ea"/>
                    <a:cs typeface="+mn-cs"/>
                  </a:rPr>
                  <a:t>A</a:t>
                </a:r>
                <a:r>
                  <a:rPr lang="en-GB" sz="1200" b="0" i="0" u="none" strike="noStrike" kern="1200" dirty="0" err="1">
                    <a:solidFill>
                      <a:schemeClr val="tx1"/>
                    </a:solidFill>
                    <a:effectLst/>
                    <a:latin typeface="+mn-lt"/>
                    <a:ea typeface="+mn-ea"/>
                    <a:cs typeface="+mn-cs"/>
                  </a:rPr>
                  <a:t>pply</a:t>
                </a:r>
                <a:r>
                  <a:rPr lang="en-GB" sz="1200" b="0" i="0" u="none" strike="noStrike" kern="1200" dirty="0">
                    <a:solidFill>
                      <a:schemeClr val="tx1"/>
                    </a:solidFill>
                    <a:effectLst/>
                    <a:latin typeface="+mn-lt"/>
                    <a:ea typeface="+mn-ea"/>
                    <a:cs typeface="+mn-cs"/>
                  </a:rPr>
                  <a:t> the properties of angles at a point, angles at a point on a straight line, vertically opposite angles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Understand and use the relationship between parallel lines and alternate and corresponding angles </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Derive and use the sum of angles in a triangle and use it to deduce the angle sum in any polygon, and to derive properties of regular polygons</a:t>
                </a:r>
                <a:endParaRPr lang="en-US" dirty="0"/>
              </a:p>
            </p:txBody>
          </p:sp>
        </mc:Choice>
        <mc:Fallback xmlns="">
          <p:sp>
            <p:nvSpPr>
              <p:cNvPr id="3" name="Notes Placeholder 2">
                <a:extLst>
                  <a:ext uri="{FF2B5EF4-FFF2-40B4-BE49-F238E27FC236}">
                    <a16:creationId xmlns:a16="http://schemas.microsoft.com/office/drawing/2014/main" id="{7305444D-438A-A79E-1C39-7480E147C213}"/>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38</a:t>
                </a:r>
                <a:r>
                  <a:rPr lang="en-GB" sz="1200" b="0" i="0" u="none" strike="noStrike" kern="1200">
                    <a:solidFill>
                      <a:schemeClr val="tx1"/>
                    </a:solidFill>
                    <a:effectLst/>
                    <a:latin typeface="Cambria Math" panose="02040503050406030204" pitchFamily="18" charset="0"/>
                    <a:ea typeface="+mn-ea"/>
                    <a:cs typeface="+mn-cs"/>
                  </a:rPr>
                  <a:t>°</a:t>
                </a:r>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Angles in a triangle sum to 180</a:t>
                </a:r>
                <a:r>
                  <a:rPr lang="en-GB" sz="1200" b="0" i="0" u="none" strike="noStrike" kern="1200">
                    <a:solidFill>
                      <a:schemeClr val="tx1"/>
                    </a:solidFill>
                    <a:effectLst/>
                    <a:latin typeface="Cambria Math" panose="02040503050406030204" pitchFamily="18" charset="0"/>
                    <a:ea typeface="+mn-ea"/>
                    <a:cs typeface="+mn-cs"/>
                  </a:rPr>
                  <a:t>°</a:t>
                </a:r>
                <a:endParaRPr lang="en-GB"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Corresponding angles are equal</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A</a:t>
                </a:r>
                <a:r>
                  <a:rPr lang="en-GB" sz="1200" b="0" i="0" u="none" strike="noStrike" kern="1200" err="1">
                    <a:solidFill>
                      <a:schemeClr val="tx1"/>
                    </a:solidFill>
                    <a:effectLst/>
                    <a:latin typeface="+mn-lt"/>
                    <a:ea typeface="+mn-ea"/>
                    <a:cs typeface="+mn-cs"/>
                  </a:rPr>
                  <a:t>pply</a:t>
                </a:r>
                <a:r>
                  <a:rPr lang="en-GB" sz="1200" b="0" i="0" u="none" strike="noStrike" kern="1200">
                    <a:solidFill>
                      <a:schemeClr val="tx1"/>
                    </a:solidFill>
                    <a:effectLst/>
                    <a:latin typeface="+mn-lt"/>
                    <a:ea typeface="+mn-ea"/>
                    <a:cs typeface="+mn-cs"/>
                  </a:rPr>
                  <a:t> the properties of angles at a point, angles at a point on a straight line, vertically opposite angles </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Understand and use the relationship between parallel lines and alternate and corresponding angles </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Derive and use the sum of angles in a triangle and use it to deduce the angle sum in any polygon, and to derive properties of regular polygons</a:t>
                </a:r>
                <a:endParaRPr lang="en-US"/>
              </a:p>
            </p:txBody>
          </p:sp>
        </mc:Fallback>
      </mc:AlternateContent>
      <p:sp>
        <p:nvSpPr>
          <p:cNvPr id="4" name="Slide Number Placeholder 3">
            <a:extLst>
              <a:ext uri="{FF2B5EF4-FFF2-40B4-BE49-F238E27FC236}">
                <a16:creationId xmlns:a16="http://schemas.microsoft.com/office/drawing/2014/main" id="{80C4133C-CA29-CC94-01BB-404A5A8F12FE}"/>
              </a:ext>
            </a:extLst>
          </p:cNvPr>
          <p:cNvSpPr>
            <a:spLocks noGrp="1"/>
          </p:cNvSpPr>
          <p:nvPr>
            <p:ph type="sldNum" sz="quarter" idx="5"/>
          </p:nvPr>
        </p:nvSpPr>
        <p:spPr/>
        <p:txBody>
          <a:bodyPr/>
          <a:lstStyle/>
          <a:p>
            <a:fld id="{67BD89B3-B9A9-BC4E-ACDE-A65ABD725109}" type="slidenum">
              <a:rPr lang="en-US" smtClean="0"/>
              <a:t>42</a:t>
            </a:fld>
            <a:endParaRPr lang="en-US"/>
          </a:p>
        </p:txBody>
      </p:sp>
    </p:spTree>
    <p:extLst>
      <p:ext uri="{BB962C8B-B14F-4D97-AF65-F5344CB8AC3E}">
        <p14:creationId xmlns:p14="http://schemas.microsoft.com/office/powerpoint/2010/main" val="11457171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5DF06-62F5-16F6-3458-79CCCDE92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494DA7-4587-5226-BBCD-58BB80E6C6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880AA0C-8016-9AE1-C1BE-38D745ADD567}"/>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8:25 am</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US" sz="1200" b="0" i="0" u="none" strike="noStrike" kern="1200" dirty="0">
                <a:solidFill>
                  <a:schemeClr val="tx1"/>
                </a:solidFill>
                <a:effectLst/>
                <a:latin typeface="+mn-lt"/>
                <a:ea typeface="+mn-ea"/>
                <a:cs typeface="+mn-cs"/>
              </a:rPr>
              <a:t>U</a:t>
            </a:r>
            <a:r>
              <a:rPr lang="en-GB" dirty="0"/>
              <a:t>se standard units of mass, length, time, money and other measures, including with decimal quantities</a:t>
            </a:r>
            <a:br>
              <a:rPr lang="en-GB" dirty="0"/>
            </a:br>
            <a:r>
              <a:rPr lang="en-GB" dirty="0"/>
              <a:t>Change freely between related standard units [for example time, length, area, volume/capacity, mass] </a:t>
            </a:r>
            <a:br>
              <a:rPr lang="en-GB" dirty="0"/>
            </a:br>
            <a:r>
              <a:rPr lang="en-GB" dirty="0"/>
              <a:t>Generate terms of a sequence from either a term-to-term or a position-to-term rule</a:t>
            </a:r>
            <a:endParaRPr lang="en-US" dirty="0"/>
          </a:p>
        </p:txBody>
      </p:sp>
      <p:sp>
        <p:nvSpPr>
          <p:cNvPr id="4" name="Slide Number Placeholder 3">
            <a:extLst>
              <a:ext uri="{FF2B5EF4-FFF2-40B4-BE49-F238E27FC236}">
                <a16:creationId xmlns:a16="http://schemas.microsoft.com/office/drawing/2014/main" id="{573A8A39-31B5-BE1D-C93E-D79BA34D8FAB}"/>
              </a:ext>
            </a:extLst>
          </p:cNvPr>
          <p:cNvSpPr>
            <a:spLocks noGrp="1"/>
          </p:cNvSpPr>
          <p:nvPr>
            <p:ph type="sldNum" sz="quarter" idx="5"/>
          </p:nvPr>
        </p:nvSpPr>
        <p:spPr/>
        <p:txBody>
          <a:bodyPr/>
          <a:lstStyle/>
          <a:p>
            <a:fld id="{67BD89B3-B9A9-BC4E-ACDE-A65ABD725109}" type="slidenum">
              <a:rPr lang="en-US" smtClean="0"/>
              <a:t>43</a:t>
            </a:fld>
            <a:endParaRPr lang="en-US"/>
          </a:p>
        </p:txBody>
      </p:sp>
    </p:spTree>
    <p:extLst>
      <p:ext uri="{BB962C8B-B14F-4D97-AF65-F5344CB8AC3E}">
        <p14:creationId xmlns:p14="http://schemas.microsoft.com/office/powerpoint/2010/main" val="41648426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1EEB-0ED4-0536-9F89-638C8AB05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4C9AC2-272B-8A85-8384-9E3D356ED07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20892E-2BEA-391E-3FDB-B9EB4B8C6D8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For journeys under 2 miles, Cool Taxis are the cheapest. At exactly 2 miles, Ace Taxis and Cool Taxis cost the same. Ace taxis is then the cheapest for journeys between 2 and 4 miles. At 4 miles, Ace Taxis and Best Taxis cost the same. For journeys greater than 4 miles, Cool Taxis is the cheapest.</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M</a:t>
            </a:r>
            <a:r>
              <a:rPr lang="en-GB" dirty="0"/>
              <a:t>odel situations or procedures by translating them into algebraic expressions or formulae and by using graphs</a:t>
            </a:r>
            <a:br>
              <a:rPr lang="en-US"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U</a:t>
            </a:r>
            <a:r>
              <a:rPr lang="en-GB" dirty="0"/>
              <a:t>se algebraic methods to solve linear equations in one variable (including all forms that require rearrangement)</a:t>
            </a:r>
            <a:br>
              <a:rPr lang="en-GB" dirty="0"/>
            </a:br>
            <a:r>
              <a:rPr lang="en-GB" dirty="0"/>
              <a:t>Recognise, sketch and produce graphs of linear and quadratic functions of one variable with appropriate scaling, using equations in x and y and the Cartesian plane</a:t>
            </a:r>
            <a:br>
              <a:rPr lang="en-GB" dirty="0"/>
            </a:br>
            <a:r>
              <a:rPr lang="en-GB" dirty="0"/>
              <a:t>Reduce a given linear equation in two variables to the standard form y = mx + c; calculate and interpret gradients and intercepts of graphs of such linear equations numerically, graphically and algebraically</a:t>
            </a:r>
            <a:endParaRPr lang="en-US" dirty="0"/>
          </a:p>
        </p:txBody>
      </p:sp>
      <p:sp>
        <p:nvSpPr>
          <p:cNvPr id="4" name="Slide Number Placeholder 3">
            <a:extLst>
              <a:ext uri="{FF2B5EF4-FFF2-40B4-BE49-F238E27FC236}">
                <a16:creationId xmlns:a16="http://schemas.microsoft.com/office/drawing/2014/main" id="{44582755-33F9-B95D-DB0B-5E463145B316}"/>
              </a:ext>
            </a:extLst>
          </p:cNvPr>
          <p:cNvSpPr>
            <a:spLocks noGrp="1"/>
          </p:cNvSpPr>
          <p:nvPr>
            <p:ph type="sldNum" sz="quarter" idx="5"/>
          </p:nvPr>
        </p:nvSpPr>
        <p:spPr/>
        <p:txBody>
          <a:bodyPr/>
          <a:lstStyle/>
          <a:p>
            <a:fld id="{67BD89B3-B9A9-BC4E-ACDE-A65ABD725109}" type="slidenum">
              <a:rPr lang="en-US" smtClean="0"/>
              <a:t>44</a:t>
            </a:fld>
            <a:endParaRPr lang="en-US"/>
          </a:p>
        </p:txBody>
      </p:sp>
    </p:spTree>
    <p:extLst>
      <p:ext uri="{BB962C8B-B14F-4D97-AF65-F5344CB8AC3E}">
        <p14:creationId xmlns:p14="http://schemas.microsoft.com/office/powerpoint/2010/main" val="12537074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0FDEA-7622-F030-297B-C89C26388E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352065-92EC-A7E8-B75D-1EF0F0F2B6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C116B5-575A-308A-9D88-A0962C63692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17</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M</a:t>
            </a:r>
            <a:r>
              <a:rPr lang="en-GB" dirty="0"/>
              <a:t>odel situations or procedures by translating them into algebraic expressions or formulae and by using graphs</a:t>
            </a:r>
            <a:br>
              <a:rPr lang="en-GB" dirty="0"/>
            </a:br>
            <a:r>
              <a:rPr lang="en-GB" dirty="0"/>
              <a:t>Use algebraic methods to solve linear equations in one variable (including all forms that require rearrangement)</a:t>
            </a:r>
            <a:br>
              <a:rPr lang="en-GB" dirty="0"/>
            </a:br>
            <a:r>
              <a:rPr lang="en-GB" dirty="0"/>
              <a:t>Recognise, sketch and produce graphs of linear and quadratic functions of one variable with appropriate scaling, using equations in x and y and the Cartesian plane</a:t>
            </a:r>
            <a:br>
              <a:rPr lang="en-GB" dirty="0"/>
            </a:br>
            <a:r>
              <a:rPr lang="en-GB" dirty="0"/>
              <a:t>Interpret mathematical relationships both algebraically and graphically</a:t>
            </a:r>
            <a:endParaRPr lang="en-US" dirty="0"/>
          </a:p>
        </p:txBody>
      </p:sp>
      <p:sp>
        <p:nvSpPr>
          <p:cNvPr id="4" name="Slide Number Placeholder 3">
            <a:extLst>
              <a:ext uri="{FF2B5EF4-FFF2-40B4-BE49-F238E27FC236}">
                <a16:creationId xmlns:a16="http://schemas.microsoft.com/office/drawing/2014/main" id="{3071CC22-16BC-CFBD-3E49-EA253A0F7CDE}"/>
              </a:ext>
            </a:extLst>
          </p:cNvPr>
          <p:cNvSpPr>
            <a:spLocks noGrp="1"/>
          </p:cNvSpPr>
          <p:nvPr>
            <p:ph type="sldNum" sz="quarter" idx="5"/>
          </p:nvPr>
        </p:nvSpPr>
        <p:spPr/>
        <p:txBody>
          <a:bodyPr/>
          <a:lstStyle/>
          <a:p>
            <a:fld id="{67BD89B3-B9A9-BC4E-ACDE-A65ABD725109}" type="slidenum">
              <a:rPr lang="en-US" smtClean="0"/>
              <a:t>45</a:t>
            </a:fld>
            <a:endParaRPr lang="en-US"/>
          </a:p>
        </p:txBody>
      </p:sp>
    </p:spTree>
    <p:extLst>
      <p:ext uri="{BB962C8B-B14F-4D97-AF65-F5344CB8AC3E}">
        <p14:creationId xmlns:p14="http://schemas.microsoft.com/office/powerpoint/2010/main" val="10077282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40162-B977-1CD8-2746-DC6B18AC9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809FD-E893-456D-00BF-0313DE43011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501BA18-B3EE-AB20-ADC7-6195E0E180A5}"/>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More supporters were interviewed (pie chart b). There were 240 extra people in this group.</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C</a:t>
            </a:r>
            <a:r>
              <a:rPr lang="en-GB" dirty="0"/>
              <a:t>onstruct and interpret appropriate tables, charts, and diagrams, including frequency tables, bar charts, pie charts, and pictograms for categorical data, and vertical line (or bar) charts for ungrouped and grouped numerical data</a:t>
            </a:r>
            <a:endParaRPr lang="en-US" dirty="0"/>
          </a:p>
        </p:txBody>
      </p:sp>
      <p:sp>
        <p:nvSpPr>
          <p:cNvPr id="4" name="Slide Number Placeholder 3">
            <a:extLst>
              <a:ext uri="{FF2B5EF4-FFF2-40B4-BE49-F238E27FC236}">
                <a16:creationId xmlns:a16="http://schemas.microsoft.com/office/drawing/2014/main" id="{8FDE61BE-5C4B-2B05-75AB-8501E8CD050B}"/>
              </a:ext>
            </a:extLst>
          </p:cNvPr>
          <p:cNvSpPr>
            <a:spLocks noGrp="1"/>
          </p:cNvSpPr>
          <p:nvPr>
            <p:ph type="sldNum" sz="quarter" idx="5"/>
          </p:nvPr>
        </p:nvSpPr>
        <p:spPr/>
        <p:txBody>
          <a:bodyPr/>
          <a:lstStyle/>
          <a:p>
            <a:fld id="{67BD89B3-B9A9-BC4E-ACDE-A65ABD725109}" type="slidenum">
              <a:rPr lang="en-US" smtClean="0"/>
              <a:t>46</a:t>
            </a:fld>
            <a:endParaRPr lang="en-US"/>
          </a:p>
        </p:txBody>
      </p:sp>
    </p:spTree>
    <p:extLst>
      <p:ext uri="{BB962C8B-B14F-4D97-AF65-F5344CB8AC3E}">
        <p14:creationId xmlns:p14="http://schemas.microsoft.com/office/powerpoint/2010/main" val="3633253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7A31B-F387-FFFB-2D12-7CFA51CED6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9FD1C-F1E6-4979-D96B-D5474F0799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83146E-1E5C-4A2B-A5E5-88DE31D6E942}"/>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May have faster opponents at county level. Books are different lengths and books for older pupils are likely to be longer in length.</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D</a:t>
            </a:r>
            <a:r>
              <a:rPr lang="en-GB" dirty="0"/>
              <a:t>escribe, interpret and compare observed distributions of a single variable through: appropriate graphical representation involving discrete, continuous and grouped data; and appropriate measures of central tendency (mean, mode, median) and spread (range, consideration of outliers)</a:t>
            </a:r>
            <a:endParaRPr lang="en-US" dirty="0"/>
          </a:p>
        </p:txBody>
      </p:sp>
      <p:sp>
        <p:nvSpPr>
          <p:cNvPr id="4" name="Slide Number Placeholder 3">
            <a:extLst>
              <a:ext uri="{FF2B5EF4-FFF2-40B4-BE49-F238E27FC236}">
                <a16:creationId xmlns:a16="http://schemas.microsoft.com/office/drawing/2014/main" id="{CACABA29-D6AF-C63B-DA7B-50F1553F6618}"/>
              </a:ext>
            </a:extLst>
          </p:cNvPr>
          <p:cNvSpPr>
            <a:spLocks noGrp="1"/>
          </p:cNvSpPr>
          <p:nvPr>
            <p:ph type="sldNum" sz="quarter" idx="5"/>
          </p:nvPr>
        </p:nvSpPr>
        <p:spPr/>
        <p:txBody>
          <a:bodyPr/>
          <a:lstStyle/>
          <a:p>
            <a:fld id="{67BD89B3-B9A9-BC4E-ACDE-A65ABD725109}" type="slidenum">
              <a:rPr lang="en-US" smtClean="0"/>
              <a:t>47</a:t>
            </a:fld>
            <a:endParaRPr lang="en-US"/>
          </a:p>
        </p:txBody>
      </p:sp>
    </p:spTree>
    <p:extLst>
      <p:ext uri="{BB962C8B-B14F-4D97-AF65-F5344CB8AC3E}">
        <p14:creationId xmlns:p14="http://schemas.microsoft.com/office/powerpoint/2010/main" val="15410004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344A1-A9F3-63DE-5DBF-577131B75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D2C8B-88D0-B34E-E426-2A05671A3A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AD9995-C382-0B5F-664F-846F03179C7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Either 2 cube dice or 1 of each dice.</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R</a:t>
            </a:r>
            <a:r>
              <a:rPr lang="en-GB" dirty="0"/>
              <a:t>ecord, describe and analyse the frequency of outcomes of simple probability experiments involving randomness, fairness, equally and unequally likely outcomes, using appropriate language and the 0-1 probability scale</a:t>
            </a:r>
            <a:br>
              <a:rPr lang="en-GB" dirty="0"/>
            </a:br>
            <a:r>
              <a:rPr lang="en-GB" dirty="0"/>
              <a:t>Understand that the probabilities of all possible outcomes sum to 1</a:t>
            </a:r>
            <a:br>
              <a:rPr lang="en-GB" dirty="0"/>
            </a:br>
            <a:r>
              <a:rPr lang="en-GB" dirty="0"/>
              <a:t>generate theoretical sample spaces for single and combined events with equally likely, mutually exclusive outcomes and use these to calculate theoretical probabilities</a:t>
            </a:r>
            <a:endParaRPr lang="en-US" dirty="0"/>
          </a:p>
        </p:txBody>
      </p:sp>
      <p:sp>
        <p:nvSpPr>
          <p:cNvPr id="4" name="Slide Number Placeholder 3">
            <a:extLst>
              <a:ext uri="{FF2B5EF4-FFF2-40B4-BE49-F238E27FC236}">
                <a16:creationId xmlns:a16="http://schemas.microsoft.com/office/drawing/2014/main" id="{75798769-7EF5-7D55-55B6-B7FC8F348154}"/>
              </a:ext>
            </a:extLst>
          </p:cNvPr>
          <p:cNvSpPr>
            <a:spLocks noGrp="1"/>
          </p:cNvSpPr>
          <p:nvPr>
            <p:ph type="sldNum" sz="quarter" idx="5"/>
          </p:nvPr>
        </p:nvSpPr>
        <p:spPr/>
        <p:txBody>
          <a:bodyPr/>
          <a:lstStyle/>
          <a:p>
            <a:fld id="{67BD89B3-B9A9-BC4E-ACDE-A65ABD725109}" type="slidenum">
              <a:rPr lang="en-US" smtClean="0"/>
              <a:t>48</a:t>
            </a:fld>
            <a:endParaRPr lang="en-US"/>
          </a:p>
        </p:txBody>
      </p:sp>
    </p:spTree>
    <p:extLst>
      <p:ext uri="{BB962C8B-B14F-4D97-AF65-F5344CB8AC3E}">
        <p14:creationId xmlns:p14="http://schemas.microsoft.com/office/powerpoint/2010/main" val="15452753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CDB52-7850-EA2C-8AED-080DE79562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DA25F-5B7A-AB8A-9C99-DA0E55BF0A2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6973FF-319F-A983-81AD-F814DAD79709}"/>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E.g. Regular hexagon, irregular pentagon, trapezium, parallelogram, rhombus, arrowhead, equilateral triangle. Angles include 60°, 90°, 120°, 240°. A square cannot be drawn accurately. This is because all lengths of equal size are at an angle of either 30° or 60° to each other.</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D</a:t>
            </a:r>
            <a:r>
              <a:rPr lang="en-GB" dirty="0"/>
              <a:t>raw and measure line segments and angles in geometric figures, including interpreting scale drawings</a:t>
            </a:r>
            <a:br>
              <a:rPr lang="en-GB" dirty="0"/>
            </a:br>
            <a:r>
              <a:rPr lang="en-GB" dirty="0"/>
              <a:t>Derive and use the standard ruler and compass constructions (perpendicular bisector of a line segment, constructing a perpendicular to a given line from/at a given point, bisecting a given angle); recognise and use the perpendicular distance from a point to a line as the shortest distance to the line</a:t>
            </a:r>
            <a:br>
              <a:rPr lang="en-GB" dirty="0"/>
            </a:br>
            <a:r>
              <a:rPr lang="en-GB" dirty="0"/>
              <a:t>Describe, sketch and draw using conventional terms and notations: points, lines, parallel lines, perpendicular lines, right angles, regular polygons, and other polygons that are reflectively and rotationally symmetric</a:t>
            </a:r>
            <a:br>
              <a:rPr lang="en-GB" dirty="0"/>
            </a:br>
            <a:r>
              <a:rPr lang="en-GB" dirty="0"/>
              <a:t>Derive and illustrate properties of triangles, quadrilaterals, circles, and other plane figures [for example, equal lengths and angles] using appropriate language and technologies</a:t>
            </a:r>
            <a:br>
              <a:rPr lang="en-GB" dirty="0"/>
            </a:br>
            <a:r>
              <a:rPr lang="en-GB" dirty="0"/>
              <a:t>Apply the properties of angles at a point, angles at a point on a straight line, vertically opposite angles</a:t>
            </a:r>
            <a:endParaRPr lang="en-US" dirty="0"/>
          </a:p>
        </p:txBody>
      </p:sp>
      <p:sp>
        <p:nvSpPr>
          <p:cNvPr id="4" name="Slide Number Placeholder 3">
            <a:extLst>
              <a:ext uri="{FF2B5EF4-FFF2-40B4-BE49-F238E27FC236}">
                <a16:creationId xmlns:a16="http://schemas.microsoft.com/office/drawing/2014/main" id="{F5D73FCF-0C6D-A715-EB23-C0CF9F055B9B}"/>
              </a:ext>
            </a:extLst>
          </p:cNvPr>
          <p:cNvSpPr>
            <a:spLocks noGrp="1"/>
          </p:cNvSpPr>
          <p:nvPr>
            <p:ph type="sldNum" sz="quarter" idx="5"/>
          </p:nvPr>
        </p:nvSpPr>
        <p:spPr/>
        <p:txBody>
          <a:bodyPr/>
          <a:lstStyle/>
          <a:p>
            <a:fld id="{67BD89B3-B9A9-BC4E-ACDE-A65ABD725109}" type="slidenum">
              <a:rPr lang="en-US" smtClean="0"/>
              <a:t>49</a:t>
            </a:fld>
            <a:endParaRPr lang="en-US"/>
          </a:p>
        </p:txBody>
      </p:sp>
    </p:spTree>
    <p:extLst>
      <p:ext uri="{BB962C8B-B14F-4D97-AF65-F5344CB8AC3E}">
        <p14:creationId xmlns:p14="http://schemas.microsoft.com/office/powerpoint/2010/main" val="3497705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EC2BC-8AC2-7BD4-E6BC-99ED3F9A1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F1C423-0714-0E01-132D-A2DFF02E3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55B8A8-2FE5-BE9C-E3EF-8B0044843754}"/>
              </a:ext>
            </a:extLst>
          </p:cNvPr>
          <p:cNvSpPr>
            <a:spLocks noGrp="1"/>
          </p:cNvSpPr>
          <p:nvPr>
            <p:ph type="body" idx="1"/>
          </p:nvPr>
        </p:nvSpPr>
        <p:spPr/>
        <p:txBody>
          <a:bodyPr/>
          <a:lstStyle/>
          <a:p>
            <a:r>
              <a:rPr lang="en-GB" b="1" dirty="0"/>
              <a:t>Answer</a:t>
            </a:r>
            <a:r>
              <a:rPr lang="en-GB" dirty="0"/>
              <a:t>: In order for the shape to have two right angles and no pairs of parallel sides, it has to have more than 4 sides. The next line drawn cannot be perpendicular to either of the initial lines.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3 – Geometry</a:t>
            </a:r>
            <a:r>
              <a:rPr lang="en-GB" dirty="0"/>
              <a:t> – properties of shapes: identify horizontal and vertical lines and pairs of perpendicular and parallel lines.</a:t>
            </a:r>
          </a:p>
          <a:p>
            <a:r>
              <a:rPr lang="en-GB" b="1" dirty="0"/>
              <a:t>Year 5 – Geometry </a:t>
            </a:r>
            <a:r>
              <a:rPr lang="en-GB" dirty="0"/>
              <a:t>– properties of shapes </a:t>
            </a:r>
            <a:r>
              <a:rPr lang="en-GB" i="1" dirty="0"/>
              <a:t>(non-statutory): They use conventional markings for parallel lines and right angles … and make conjectures about the angles formed between sides …</a:t>
            </a:r>
          </a:p>
        </p:txBody>
      </p:sp>
      <p:sp>
        <p:nvSpPr>
          <p:cNvPr id="4" name="Slide Number Placeholder 3">
            <a:extLst>
              <a:ext uri="{FF2B5EF4-FFF2-40B4-BE49-F238E27FC236}">
                <a16:creationId xmlns:a16="http://schemas.microsoft.com/office/drawing/2014/main" id="{B9ED217B-8683-4539-3F08-EF25C342B614}"/>
              </a:ext>
            </a:extLst>
          </p:cNvPr>
          <p:cNvSpPr>
            <a:spLocks noGrp="1"/>
          </p:cNvSpPr>
          <p:nvPr>
            <p:ph type="sldNum" sz="quarter" idx="5"/>
          </p:nvPr>
        </p:nvSpPr>
        <p:spPr/>
        <p:txBody>
          <a:bodyPr/>
          <a:lstStyle/>
          <a:p>
            <a:fld id="{65EFFA93-4D76-4434-BAEB-C2CC90F4162E}" type="slidenum">
              <a:rPr lang="en-GB" smtClean="0"/>
              <a:t>5</a:t>
            </a:fld>
            <a:endParaRPr lang="en-GB"/>
          </a:p>
        </p:txBody>
      </p:sp>
    </p:spTree>
    <p:extLst>
      <p:ext uri="{BB962C8B-B14F-4D97-AF65-F5344CB8AC3E}">
        <p14:creationId xmlns:p14="http://schemas.microsoft.com/office/powerpoint/2010/main" val="17684064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8E61B-92AD-83F1-C127-5E7559FA7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ABBA2-35E0-C3E2-84AD-73677C89044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12963C-466F-39E8-1F6F-2A46799EF59F}"/>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Answer: </a:t>
            </a:r>
          </a:p>
          <a:p>
            <a:r>
              <a:rPr lang="en-GB" sz="1200" kern="1200" dirty="0">
                <a:solidFill>
                  <a:schemeClr val="tx1"/>
                </a:solidFill>
                <a:effectLst/>
                <a:latin typeface="+mn-lt"/>
                <a:ea typeface="+mn-ea"/>
                <a:cs typeface="+mn-cs"/>
              </a:rPr>
              <a:t>75%</a:t>
            </a:r>
          </a:p>
          <a:p>
            <a:endParaRPr lang="en-GB" sz="1200"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b="1" dirty="0"/>
              <a:t>KS3:</a:t>
            </a:r>
            <a:r>
              <a:rPr lang="en-US" dirty="0"/>
              <a:t> </a:t>
            </a:r>
            <a:r>
              <a:rPr lang="en-GB" sz="1200" kern="1200" dirty="0">
                <a:solidFill>
                  <a:schemeClr val="tx1"/>
                </a:solidFill>
                <a:effectLst/>
                <a:latin typeface="+mn-lt"/>
                <a:ea typeface="+mn-ea"/>
                <a:cs typeface="+mn-cs"/>
              </a:rPr>
              <a:t> Interpret percentages and percentage changes as a fraction or decimal; interpret them multiplicatively; compare quantities using percentages.</a:t>
            </a:r>
          </a:p>
        </p:txBody>
      </p:sp>
      <p:sp>
        <p:nvSpPr>
          <p:cNvPr id="4" name="Slide Number Placeholder 3">
            <a:extLst>
              <a:ext uri="{FF2B5EF4-FFF2-40B4-BE49-F238E27FC236}">
                <a16:creationId xmlns:a16="http://schemas.microsoft.com/office/drawing/2014/main" id="{6D009CE2-BD02-4CD8-9139-BC92928F68E2}"/>
              </a:ext>
            </a:extLst>
          </p:cNvPr>
          <p:cNvSpPr>
            <a:spLocks noGrp="1"/>
          </p:cNvSpPr>
          <p:nvPr>
            <p:ph type="sldNum" sz="quarter" idx="5"/>
          </p:nvPr>
        </p:nvSpPr>
        <p:spPr/>
        <p:txBody>
          <a:bodyPr/>
          <a:lstStyle/>
          <a:p>
            <a:fld id="{67BD89B3-B9A9-BC4E-ACDE-A65ABD725109}" type="slidenum">
              <a:rPr lang="en-US" smtClean="0"/>
              <a:t>50</a:t>
            </a:fld>
            <a:endParaRPr lang="en-US"/>
          </a:p>
        </p:txBody>
      </p:sp>
    </p:spTree>
    <p:extLst>
      <p:ext uri="{BB962C8B-B14F-4D97-AF65-F5344CB8AC3E}">
        <p14:creationId xmlns:p14="http://schemas.microsoft.com/office/powerpoint/2010/main" val="42390510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74C2-40F4-3889-6EA8-EB5DE3C40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3C4E7-847B-E99B-DDFC-830F2A2E6E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C9A57E-2851-FB39-308D-4B2E0ADFDB9C}"/>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Answer: </a:t>
            </a:r>
          </a:p>
          <a:p>
            <a:r>
              <a:rPr lang="en-GB" sz="1200" kern="1200" dirty="0">
                <a:solidFill>
                  <a:schemeClr val="tx1"/>
                </a:solidFill>
                <a:effectLst/>
                <a:latin typeface="+mn-lt"/>
                <a:ea typeface="+mn-ea"/>
                <a:cs typeface="+mn-cs"/>
              </a:rPr>
              <a:t>Various</a:t>
            </a:r>
          </a:p>
          <a:p>
            <a:endParaRPr lang="en-GB" sz="1200"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b="1" dirty="0"/>
              <a:t>KS3:</a:t>
            </a:r>
            <a:r>
              <a:rPr lang="en-US" dirty="0"/>
              <a:t> </a:t>
            </a:r>
            <a:r>
              <a:rPr lang="en-GB" sz="1200" kern="1200" dirty="0">
                <a:solidFill>
                  <a:schemeClr val="tx1"/>
                </a:solidFill>
                <a:effectLst/>
                <a:latin typeface="+mn-lt"/>
                <a:ea typeface="+mn-ea"/>
                <a:cs typeface="+mn-cs"/>
              </a:rPr>
              <a:t>Interpret percentages and percentage changes as a fraction or decimal; interpret them multiplicatively; compare quantities using percentages.</a:t>
            </a:r>
          </a:p>
        </p:txBody>
      </p:sp>
      <p:sp>
        <p:nvSpPr>
          <p:cNvPr id="4" name="Slide Number Placeholder 3">
            <a:extLst>
              <a:ext uri="{FF2B5EF4-FFF2-40B4-BE49-F238E27FC236}">
                <a16:creationId xmlns:a16="http://schemas.microsoft.com/office/drawing/2014/main" id="{D7C183AB-29ED-8D0C-24E3-878A32FC043B}"/>
              </a:ext>
            </a:extLst>
          </p:cNvPr>
          <p:cNvSpPr>
            <a:spLocks noGrp="1"/>
          </p:cNvSpPr>
          <p:nvPr>
            <p:ph type="sldNum" sz="quarter" idx="5"/>
          </p:nvPr>
        </p:nvSpPr>
        <p:spPr/>
        <p:txBody>
          <a:bodyPr/>
          <a:lstStyle/>
          <a:p>
            <a:fld id="{67BD89B3-B9A9-BC4E-ACDE-A65ABD725109}" type="slidenum">
              <a:rPr lang="en-US" smtClean="0"/>
              <a:t>51</a:t>
            </a:fld>
            <a:endParaRPr lang="en-US"/>
          </a:p>
        </p:txBody>
      </p:sp>
    </p:spTree>
    <p:extLst>
      <p:ext uri="{BB962C8B-B14F-4D97-AF65-F5344CB8AC3E}">
        <p14:creationId xmlns:p14="http://schemas.microsoft.com/office/powerpoint/2010/main" val="11236899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B3ECD-A94A-F679-790B-44D13A145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65165-9A02-5040-7A50-83F46EFFEA3D}"/>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5E2B66A5-ADAB-2D67-5AB8-CEB5D19AE487}"/>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a:t>
                </a:r>
              </a:p>
              <a:p>
                <a:r>
                  <a:rPr lang="en-US" sz="1200" b="0" i="0" u="none" strike="noStrike" kern="1200" dirty="0">
                    <a:solidFill>
                      <a:schemeClr val="tx1"/>
                    </a:solidFill>
                    <a:effectLst/>
                    <a:latin typeface="+mn-lt"/>
                    <a:ea typeface="+mn-ea"/>
                    <a:cs typeface="+mn-cs"/>
                  </a:rPr>
                  <a:t>21</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US" sz="1200" b="0" i="0" u="none" strike="noStrike" kern="1200" dirty="0">
                    <a:solidFill>
                      <a:schemeClr val="tx1"/>
                    </a:solidFill>
                    <a:effectLst/>
                    <a:latin typeface="+mn-lt"/>
                    <a:ea typeface="+mn-ea"/>
                    <a:cs typeface="+mn-cs"/>
                  </a:rPr>
                  <a:t>model situations or procedures by translating them into algebraic expressions or formulae and by using graphs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use algebraic methods to solve linear equations in one variable (including all forms that require rearrangement) </a:t>
                </a:r>
                <a:endParaRPr lang="en-GB" dirty="0"/>
              </a:p>
            </p:txBody>
          </p:sp>
        </mc:Choice>
        <mc:Fallback xmlns="">
          <p:sp>
            <p:nvSpPr>
              <p:cNvPr id="3" name="Notes Placeholder 2">
                <a:extLst>
                  <a:ext uri="{FF2B5EF4-FFF2-40B4-BE49-F238E27FC236}">
                    <a16:creationId xmlns:a16="http://schemas.microsoft.com/office/drawing/2014/main" id="{5E2B66A5-ADAB-2D67-5AB8-CEB5D19AE487}"/>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Answer: 21</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NC statement: </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KS3 S</a:t>
                </a:r>
                <a:r>
                  <a:rPr lang="en-GB" dirty="0" err="1"/>
                  <a:t>implify</a:t>
                </a:r>
                <a:r>
                  <a:rPr lang="en-GB" dirty="0"/>
                  <a:t> and manipulate algebraic expressions to maintain equivalence by:  collecting like terms  expanding products of two or more binomials</a:t>
                </a:r>
              </a:p>
              <a:p>
                <a:r>
                  <a:rPr lang="en-GB" dirty="0"/>
                  <a:t>KS4 Factorising quadratic expressions of the form </a:t>
                </a:r>
                <a:r>
                  <a:rPr lang="en-GB" b="0" i="0">
                    <a:latin typeface="Cambria Math" panose="02040503050406030204" pitchFamily="18" charset="0"/>
                  </a:rPr>
                  <a:t>𝑥^2+𝑏𝑥+𝑐</a:t>
                </a:r>
                <a:r>
                  <a:rPr lang="en-GB" dirty="0"/>
                  <a:t>, including the difference of two squares</a:t>
                </a:r>
                <a:endParaRPr lang="en-US" dirty="0"/>
              </a:p>
            </p:txBody>
          </p:sp>
        </mc:Fallback>
      </mc:AlternateContent>
      <p:sp>
        <p:nvSpPr>
          <p:cNvPr id="4" name="Slide Number Placeholder 3">
            <a:extLst>
              <a:ext uri="{FF2B5EF4-FFF2-40B4-BE49-F238E27FC236}">
                <a16:creationId xmlns:a16="http://schemas.microsoft.com/office/drawing/2014/main" id="{CF6A10AF-8512-F588-7BBF-1F22EA8520F0}"/>
              </a:ext>
            </a:extLst>
          </p:cNvPr>
          <p:cNvSpPr>
            <a:spLocks noGrp="1"/>
          </p:cNvSpPr>
          <p:nvPr>
            <p:ph type="sldNum" sz="quarter" idx="5"/>
          </p:nvPr>
        </p:nvSpPr>
        <p:spPr/>
        <p:txBody>
          <a:bodyPr/>
          <a:lstStyle/>
          <a:p>
            <a:fld id="{67BD89B3-B9A9-BC4E-ACDE-A65ABD725109}" type="slidenum">
              <a:rPr lang="en-US" smtClean="0"/>
              <a:t>52</a:t>
            </a:fld>
            <a:endParaRPr lang="en-US"/>
          </a:p>
        </p:txBody>
      </p:sp>
    </p:spTree>
    <p:extLst>
      <p:ext uri="{BB962C8B-B14F-4D97-AF65-F5344CB8AC3E}">
        <p14:creationId xmlns:p14="http://schemas.microsoft.com/office/powerpoint/2010/main" val="20477364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83C39-2398-230A-00B4-21C4BCA81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3DEAF-1964-5404-3668-6BF3B64276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5AA0EB-D47E-12B8-DFB0-41066418D887}"/>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22.5°</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 D</a:t>
            </a:r>
            <a:r>
              <a:rPr lang="en-GB" dirty="0"/>
              <a:t>erive and illustrate properties of triangles, quadrilaterals, circles, and other plane figures [for example, equal lengths and angles] using appropriate language and technologies</a:t>
            </a:r>
          </a:p>
          <a:p>
            <a:r>
              <a:rPr lang="en-GB" dirty="0"/>
              <a:t>Identify and construct congruent triangles, and construct similar shapes by enlargement, with and without coordinate grids </a:t>
            </a:r>
          </a:p>
          <a:p>
            <a:r>
              <a:rPr lang="en-GB" dirty="0"/>
              <a:t>Apply the properties of angles at a point, angles at a point on a straight line, vertically opposite angles </a:t>
            </a:r>
            <a:endParaRPr lang="en-US" dirty="0"/>
          </a:p>
        </p:txBody>
      </p:sp>
      <p:sp>
        <p:nvSpPr>
          <p:cNvPr id="4" name="Slide Number Placeholder 3">
            <a:extLst>
              <a:ext uri="{FF2B5EF4-FFF2-40B4-BE49-F238E27FC236}">
                <a16:creationId xmlns:a16="http://schemas.microsoft.com/office/drawing/2014/main" id="{2E820594-314A-9E07-0271-4738FF9BA24A}"/>
              </a:ext>
            </a:extLst>
          </p:cNvPr>
          <p:cNvSpPr>
            <a:spLocks noGrp="1"/>
          </p:cNvSpPr>
          <p:nvPr>
            <p:ph type="sldNum" sz="quarter" idx="5"/>
          </p:nvPr>
        </p:nvSpPr>
        <p:spPr/>
        <p:txBody>
          <a:bodyPr/>
          <a:lstStyle/>
          <a:p>
            <a:fld id="{67BD89B3-B9A9-BC4E-ACDE-A65ABD725109}" type="slidenum">
              <a:rPr lang="en-US" smtClean="0"/>
              <a:t>53</a:t>
            </a:fld>
            <a:endParaRPr lang="en-US"/>
          </a:p>
        </p:txBody>
      </p:sp>
    </p:spTree>
    <p:extLst>
      <p:ext uri="{BB962C8B-B14F-4D97-AF65-F5344CB8AC3E}">
        <p14:creationId xmlns:p14="http://schemas.microsoft.com/office/powerpoint/2010/main" val="10315687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75511-9215-7E6E-1D87-BD11F1F15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13333-C9C6-B24F-968C-9EB4D10923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BBB9BB-9DAF-1FC5-942C-BE76B838633E}"/>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Water = 4</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C</a:t>
            </a:r>
            <a:r>
              <a:rPr lang="en-GB" dirty="0"/>
              <a:t>onstruct and interpret appropriate tables, charts, and diagrams, including frequency tables, bar charts, pie charts, and pictograms for categorical data, and vertical line (or bar) charts for ungrouped and grouped numerical data</a:t>
            </a:r>
          </a:p>
          <a:p>
            <a:r>
              <a:rPr lang="en-GB" dirty="0"/>
              <a:t>Draw and measure line segments and angles in geometric figures, including interpreting scale drawings</a:t>
            </a:r>
            <a:endParaRPr lang="en-US" dirty="0"/>
          </a:p>
        </p:txBody>
      </p:sp>
      <p:sp>
        <p:nvSpPr>
          <p:cNvPr id="4" name="Slide Number Placeholder 3">
            <a:extLst>
              <a:ext uri="{FF2B5EF4-FFF2-40B4-BE49-F238E27FC236}">
                <a16:creationId xmlns:a16="http://schemas.microsoft.com/office/drawing/2014/main" id="{AF5111ED-CFEF-438F-2F96-CF600137909A}"/>
              </a:ext>
            </a:extLst>
          </p:cNvPr>
          <p:cNvSpPr>
            <a:spLocks noGrp="1"/>
          </p:cNvSpPr>
          <p:nvPr>
            <p:ph type="sldNum" sz="quarter" idx="5"/>
          </p:nvPr>
        </p:nvSpPr>
        <p:spPr/>
        <p:txBody>
          <a:bodyPr/>
          <a:lstStyle/>
          <a:p>
            <a:fld id="{67BD89B3-B9A9-BC4E-ACDE-A65ABD725109}" type="slidenum">
              <a:rPr lang="en-US" smtClean="0"/>
              <a:t>54</a:t>
            </a:fld>
            <a:endParaRPr lang="en-US"/>
          </a:p>
        </p:txBody>
      </p:sp>
    </p:spTree>
    <p:extLst>
      <p:ext uri="{BB962C8B-B14F-4D97-AF65-F5344CB8AC3E}">
        <p14:creationId xmlns:p14="http://schemas.microsoft.com/office/powerpoint/2010/main" val="42889989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C389-6414-D762-6619-20A3AD3B8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17823-F500-E7DE-6EE5-50F9840E54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E2E8F4-6992-F313-FD17-234009F7A716}"/>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Mode = 8</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D</a:t>
            </a:r>
            <a:r>
              <a:rPr lang="en-GB" dirty="0"/>
              <a:t>escribe, interpret and compare observed distributions of a single variable through: appropriate graphical representation involving discrete, continuous and grouped data; and appropriate measures of central tendency (mean, mode, median) and spread (range, consideration of outliers) </a:t>
            </a:r>
            <a:endParaRPr lang="en-US" dirty="0"/>
          </a:p>
        </p:txBody>
      </p:sp>
      <p:sp>
        <p:nvSpPr>
          <p:cNvPr id="4" name="Slide Number Placeholder 3">
            <a:extLst>
              <a:ext uri="{FF2B5EF4-FFF2-40B4-BE49-F238E27FC236}">
                <a16:creationId xmlns:a16="http://schemas.microsoft.com/office/drawing/2014/main" id="{F12CBA4F-E3CA-D5E2-A2EC-5FC9C77FD77C}"/>
              </a:ext>
            </a:extLst>
          </p:cNvPr>
          <p:cNvSpPr>
            <a:spLocks noGrp="1"/>
          </p:cNvSpPr>
          <p:nvPr>
            <p:ph type="sldNum" sz="quarter" idx="5"/>
          </p:nvPr>
        </p:nvSpPr>
        <p:spPr/>
        <p:txBody>
          <a:bodyPr/>
          <a:lstStyle/>
          <a:p>
            <a:fld id="{67BD89B3-B9A9-BC4E-ACDE-A65ABD725109}" type="slidenum">
              <a:rPr lang="en-US" smtClean="0"/>
              <a:t>55</a:t>
            </a:fld>
            <a:endParaRPr lang="en-US"/>
          </a:p>
        </p:txBody>
      </p:sp>
    </p:spTree>
    <p:extLst>
      <p:ext uri="{BB962C8B-B14F-4D97-AF65-F5344CB8AC3E}">
        <p14:creationId xmlns:p14="http://schemas.microsoft.com/office/powerpoint/2010/main" val="37811585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4A16A-425F-37F6-F82E-7EA6DB10A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C5833-462C-3497-625E-143AB80001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1A1448-5953-8594-833F-44051F695B99}"/>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A and B</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D</a:t>
            </a:r>
            <a:r>
              <a:rPr lang="en-GB" dirty="0"/>
              <a:t>escribe, interpret and compare observed distributions of a single variable through: appropriate graphical representation involving discrete, continuous and grouped data; and appropriate measures of central tendency (mean, mode, median) and spread (range, consideration of outliers) </a:t>
            </a:r>
            <a:endParaRPr lang="en-US" dirty="0"/>
          </a:p>
        </p:txBody>
      </p:sp>
      <p:sp>
        <p:nvSpPr>
          <p:cNvPr id="4" name="Slide Number Placeholder 3">
            <a:extLst>
              <a:ext uri="{FF2B5EF4-FFF2-40B4-BE49-F238E27FC236}">
                <a16:creationId xmlns:a16="http://schemas.microsoft.com/office/drawing/2014/main" id="{8C152043-AC02-0C75-EE47-23CBA1C4ADAC}"/>
              </a:ext>
            </a:extLst>
          </p:cNvPr>
          <p:cNvSpPr>
            <a:spLocks noGrp="1"/>
          </p:cNvSpPr>
          <p:nvPr>
            <p:ph type="sldNum" sz="quarter" idx="5"/>
          </p:nvPr>
        </p:nvSpPr>
        <p:spPr/>
        <p:txBody>
          <a:bodyPr/>
          <a:lstStyle/>
          <a:p>
            <a:fld id="{67BD89B3-B9A9-BC4E-ACDE-A65ABD725109}" type="slidenum">
              <a:rPr lang="en-US" smtClean="0"/>
              <a:t>56</a:t>
            </a:fld>
            <a:endParaRPr lang="en-US"/>
          </a:p>
        </p:txBody>
      </p:sp>
    </p:spTree>
    <p:extLst>
      <p:ext uri="{BB962C8B-B14F-4D97-AF65-F5344CB8AC3E}">
        <p14:creationId xmlns:p14="http://schemas.microsoft.com/office/powerpoint/2010/main" val="15734403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2E676-5614-8BDA-50FA-861FB63B3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0D614C-408E-373F-57AD-C141AA99A3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D2C4C1-EFCA-54D1-D0A5-0B858546A9BD}"/>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Summary table 2</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sz="1200" b="0" i="0" u="none" strike="noStrike" kern="1200" dirty="0">
                <a:solidFill>
                  <a:schemeClr val="tx1"/>
                </a:solidFill>
                <a:effectLst/>
                <a:latin typeface="+mn-lt"/>
                <a:ea typeface="+mn-ea"/>
                <a:cs typeface="+mn-cs"/>
              </a:rPr>
              <a:t>D</a:t>
            </a:r>
            <a:r>
              <a:rPr lang="en-GB" dirty="0"/>
              <a:t>escribe, interpret and compare observed distributions of a single variable through: appropriate graphical representation involving discrete, continuous and grouped data; and appropriate measures of central tendency (mean, mode, median) and spread (range, consideration of outliers) </a:t>
            </a:r>
            <a:endParaRPr lang="en-US" dirty="0"/>
          </a:p>
        </p:txBody>
      </p:sp>
      <p:sp>
        <p:nvSpPr>
          <p:cNvPr id="4" name="Slide Number Placeholder 3">
            <a:extLst>
              <a:ext uri="{FF2B5EF4-FFF2-40B4-BE49-F238E27FC236}">
                <a16:creationId xmlns:a16="http://schemas.microsoft.com/office/drawing/2014/main" id="{A7644C5E-BAD3-51F6-08DB-2789B56C956A}"/>
              </a:ext>
            </a:extLst>
          </p:cNvPr>
          <p:cNvSpPr>
            <a:spLocks noGrp="1"/>
          </p:cNvSpPr>
          <p:nvPr>
            <p:ph type="sldNum" sz="quarter" idx="5"/>
          </p:nvPr>
        </p:nvSpPr>
        <p:spPr/>
        <p:txBody>
          <a:bodyPr/>
          <a:lstStyle/>
          <a:p>
            <a:fld id="{67BD89B3-B9A9-BC4E-ACDE-A65ABD725109}" type="slidenum">
              <a:rPr lang="en-US" smtClean="0"/>
              <a:t>57</a:t>
            </a:fld>
            <a:endParaRPr lang="en-US"/>
          </a:p>
        </p:txBody>
      </p:sp>
    </p:spTree>
    <p:extLst>
      <p:ext uri="{BB962C8B-B14F-4D97-AF65-F5344CB8AC3E}">
        <p14:creationId xmlns:p14="http://schemas.microsoft.com/office/powerpoint/2010/main" val="35771545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A1AF6-5049-6D66-24FC-09B38B6BE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EEC94-E44A-10DC-C251-12D7EC92D5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4EBE9D-6105-F6E6-3187-EEF52959D09A}"/>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11 : 20 : 33</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US" sz="1200" b="0" i="0" u="none" strike="noStrike" kern="1200" dirty="0">
                <a:solidFill>
                  <a:schemeClr val="tx1"/>
                </a:solidFill>
                <a:effectLst/>
                <a:latin typeface="+mn-lt"/>
                <a:ea typeface="+mn-ea"/>
                <a:cs typeface="+mn-cs"/>
              </a:rPr>
              <a:t>U</a:t>
            </a:r>
            <a:r>
              <a:rPr lang="en-GB" dirty="0"/>
              <a:t>se ratio notation, including reduction to simplest form </a:t>
            </a:r>
          </a:p>
          <a:p>
            <a:r>
              <a:rPr lang="en-GB" dirty="0"/>
              <a:t>Divide a given quantity into two parts in a given </a:t>
            </a:r>
            <a:r>
              <a:rPr lang="en-GB" dirty="0" err="1"/>
              <a:t>part:part</a:t>
            </a:r>
            <a:r>
              <a:rPr lang="en-GB" dirty="0"/>
              <a:t> or </a:t>
            </a:r>
            <a:r>
              <a:rPr lang="en-GB" dirty="0" err="1"/>
              <a:t>part:whole</a:t>
            </a:r>
            <a:r>
              <a:rPr lang="en-GB" dirty="0"/>
              <a:t> ratio; express the division of a quantity into two parts as a ratio </a:t>
            </a:r>
          </a:p>
          <a:p>
            <a:r>
              <a:rPr lang="en-GB" dirty="0"/>
              <a:t>Understand that a multiplicative relationship between two quantities can be expressed as a ratio or a fraction </a:t>
            </a:r>
          </a:p>
          <a:p>
            <a:r>
              <a:rPr lang="en-GB" dirty="0"/>
              <a:t>Relate the language of ratios and the associated calculations to the arithmetic of fractions and to linear functions </a:t>
            </a:r>
            <a:endParaRPr lang="en-US" dirty="0"/>
          </a:p>
        </p:txBody>
      </p:sp>
      <p:sp>
        <p:nvSpPr>
          <p:cNvPr id="4" name="Slide Number Placeholder 3">
            <a:extLst>
              <a:ext uri="{FF2B5EF4-FFF2-40B4-BE49-F238E27FC236}">
                <a16:creationId xmlns:a16="http://schemas.microsoft.com/office/drawing/2014/main" id="{708CB14F-FAC7-AF41-19C9-0308D3D8E3EA}"/>
              </a:ext>
            </a:extLst>
          </p:cNvPr>
          <p:cNvSpPr>
            <a:spLocks noGrp="1"/>
          </p:cNvSpPr>
          <p:nvPr>
            <p:ph type="sldNum" sz="quarter" idx="5"/>
          </p:nvPr>
        </p:nvSpPr>
        <p:spPr/>
        <p:txBody>
          <a:bodyPr/>
          <a:lstStyle/>
          <a:p>
            <a:fld id="{67BD89B3-B9A9-BC4E-ACDE-A65ABD725109}" type="slidenum">
              <a:rPr lang="en-US" smtClean="0"/>
              <a:t>58</a:t>
            </a:fld>
            <a:endParaRPr lang="en-US"/>
          </a:p>
        </p:txBody>
      </p:sp>
    </p:spTree>
    <p:extLst>
      <p:ext uri="{BB962C8B-B14F-4D97-AF65-F5344CB8AC3E}">
        <p14:creationId xmlns:p14="http://schemas.microsoft.com/office/powerpoint/2010/main" val="23352319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535BE-637A-AA5C-CEDA-B1F609149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7826D-582A-990C-A8ED-C77BD6A8646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F4B035-C500-C87B-E71A-2960F4E996C7}"/>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M = (4, 4); B = (7, 6); D = (1, 2)</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dirty="0"/>
              <a:t>Divide a given quantity into two parts in a given </a:t>
            </a:r>
            <a:r>
              <a:rPr lang="en-GB" dirty="0" err="1"/>
              <a:t>part:part</a:t>
            </a:r>
            <a:r>
              <a:rPr lang="en-GB" dirty="0"/>
              <a:t> or </a:t>
            </a:r>
            <a:r>
              <a:rPr lang="en-GB" dirty="0" err="1"/>
              <a:t>part:whole</a:t>
            </a:r>
            <a:r>
              <a:rPr lang="en-GB" dirty="0"/>
              <a:t> ratio; express the division of a quantity into two parts as a ratio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Relate the language of ratios and the associated calculations to the arithmetic of fractions and to linear functions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Derive and illustrate properties of triangles, quadrilaterals, circles, and other plane figures [for example, equal lengths and angles] using appropriate language and technologies</a:t>
            </a:r>
            <a:endParaRPr lang="en-US" dirty="0"/>
          </a:p>
          <a:p>
            <a:endParaRPr lang="en-US" dirty="0"/>
          </a:p>
        </p:txBody>
      </p:sp>
      <p:sp>
        <p:nvSpPr>
          <p:cNvPr id="4" name="Slide Number Placeholder 3">
            <a:extLst>
              <a:ext uri="{FF2B5EF4-FFF2-40B4-BE49-F238E27FC236}">
                <a16:creationId xmlns:a16="http://schemas.microsoft.com/office/drawing/2014/main" id="{2551CFEA-E0B9-808B-A7B0-A910933BD795}"/>
              </a:ext>
            </a:extLst>
          </p:cNvPr>
          <p:cNvSpPr>
            <a:spLocks noGrp="1"/>
          </p:cNvSpPr>
          <p:nvPr>
            <p:ph type="sldNum" sz="quarter" idx="5"/>
          </p:nvPr>
        </p:nvSpPr>
        <p:spPr/>
        <p:txBody>
          <a:bodyPr/>
          <a:lstStyle/>
          <a:p>
            <a:fld id="{67BD89B3-B9A9-BC4E-ACDE-A65ABD725109}" type="slidenum">
              <a:rPr lang="en-US" smtClean="0"/>
              <a:t>59</a:t>
            </a:fld>
            <a:endParaRPr lang="en-US"/>
          </a:p>
        </p:txBody>
      </p:sp>
    </p:spTree>
    <p:extLst>
      <p:ext uri="{BB962C8B-B14F-4D97-AF65-F5344CB8AC3E}">
        <p14:creationId xmlns:p14="http://schemas.microsoft.com/office/powerpoint/2010/main" val="2996649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BB00A-61CE-6D5A-826B-8B40D6C7D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30E9D-169D-1022-6A3B-2D66B26908CC}"/>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E3499121-F00A-888C-3E27-6DFFB3701E3B}"/>
                  </a:ext>
                </a:extLst>
              </p:cNvPr>
              <p:cNvSpPr>
                <a:spLocks noGrp="1"/>
              </p:cNvSpPr>
              <p:nvPr>
                <p:ph type="body" idx="1"/>
              </p:nvPr>
            </p:nvSpPr>
            <p:spPr/>
            <p:txBody>
              <a:bodyPr/>
              <a:lstStyle/>
              <a:p>
                <a:r>
                  <a:rPr lang="en-GB" b="1" dirty="0"/>
                  <a:t>Answer:</a:t>
                </a:r>
                <a:r>
                  <a:rPr lang="en-GB" dirty="0"/>
                  <a:t> Area is 36 cm</a:t>
                </a:r>
                <a:r>
                  <a:rPr lang="en-GB" baseline="30000" dirty="0"/>
                  <a:t>2</a:t>
                </a:r>
                <a:r>
                  <a:rPr lang="en-GB" dirty="0"/>
                  <a:t> as square side length is 6 cm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b="1" dirty="0"/>
              </a:p>
              <a:p>
                <a:r>
                  <a:rPr lang="en-GB" b="1" dirty="0"/>
                  <a:t>Year 5 – Measurement </a:t>
                </a:r>
                <a:r>
                  <a:rPr lang="en-GB" b="0" dirty="0"/>
                  <a:t>-</a:t>
                </a:r>
                <a:r>
                  <a:rPr lang="en-GB" dirty="0"/>
                  <a:t> measure and calculate the perimeter of composite (rectilinear) shapes in cm and m</a:t>
                </a:r>
                <a:endParaRPr lang="en-GB" b="1" dirty="0"/>
              </a:p>
              <a:p>
                <a:r>
                  <a:rPr lang="en-GB" b="1" dirty="0"/>
                  <a:t>Year 5 – Measurement - </a:t>
                </a:r>
                <a:r>
                  <a:rPr lang="en-GB" dirty="0"/>
                  <a:t>calculate and compare the are of rectangles (including squares) and including using standard units (</a:t>
                </a:r>
                <a14:m>
                  <m:oMath xmlns:m="http://schemas.openxmlformats.org/officeDocument/2006/math">
                    <m:sSup>
                      <m:sSupPr>
                        <m:ctrlPr>
                          <a:rPr lang="en-GB" i="1" smtClean="0">
                            <a:latin typeface="Cambria Math" panose="02040503050406030204" pitchFamily="18" charset="0"/>
                          </a:rPr>
                        </m:ctrlPr>
                      </m:sSupPr>
                      <m:e>
                        <m:r>
                          <m:rPr>
                            <m:sty m:val="p"/>
                          </m:rPr>
                          <a:rPr lang="en-GB" b="0" i="0" smtClean="0">
                            <a:latin typeface="Cambria Math" panose="02040503050406030204" pitchFamily="18" charset="0"/>
                          </a:rPr>
                          <m:t>cm</m:t>
                        </m:r>
                      </m:e>
                      <m:sup>
                        <m:r>
                          <a:rPr lang="en-GB" i="1" smtClean="0">
                            <a:latin typeface="Cambria Math" panose="02040503050406030204" pitchFamily="18" charset="0"/>
                          </a:rPr>
                          <m:t>2</m:t>
                        </m:r>
                      </m:sup>
                    </m:sSup>
                  </m:oMath>
                </a14:m>
                <a:r>
                  <a:rPr lang="en-GB" dirty="0"/>
                  <a:t> and </a:t>
                </a:r>
                <a14:m>
                  <m:oMath xmlns:m="http://schemas.openxmlformats.org/officeDocument/2006/math">
                    <m:sSup>
                      <m:sSupPr>
                        <m:ctrlPr>
                          <a:rPr lang="en-GB" i="1" smtClean="0">
                            <a:latin typeface="Cambria Math" panose="02040503050406030204" pitchFamily="18" charset="0"/>
                          </a:rPr>
                        </m:ctrlPr>
                      </m:sSupPr>
                      <m:e>
                        <m:r>
                          <m:rPr>
                            <m:sty m:val="p"/>
                          </m:rPr>
                          <a:rPr lang="en-GB" b="0" i="0" smtClean="0">
                            <a:latin typeface="Cambria Math" panose="02040503050406030204" pitchFamily="18" charset="0"/>
                          </a:rPr>
                          <m:t>m</m:t>
                        </m:r>
                      </m:e>
                      <m:sup>
                        <m:r>
                          <a:rPr lang="en-GB" i="1" smtClean="0">
                            <a:latin typeface="Cambria Math" panose="02040503050406030204" pitchFamily="18" charset="0"/>
                          </a:rPr>
                          <m:t>2</m:t>
                        </m:r>
                      </m:sup>
                    </m:sSup>
                  </m:oMath>
                </a14:m>
                <a:r>
                  <a:rPr lang="en-GB" dirty="0"/>
                  <a:t>)</a:t>
                </a:r>
              </a:p>
            </p:txBody>
          </p:sp>
        </mc:Choice>
        <mc:Fallback xmlns="">
          <p:sp>
            <p:nvSpPr>
              <p:cNvPr id="3" name="Notes Placeholder 2">
                <a:extLst>
                  <a:ext uri="{FF2B5EF4-FFF2-40B4-BE49-F238E27FC236}">
                    <a16:creationId xmlns:a16="http://schemas.microsoft.com/office/drawing/2014/main" id="{C3310AEA-FEED-DD7F-B171-B3A33A7247C7}"/>
                  </a:ext>
                </a:extLst>
              </p:cNvPr>
              <p:cNvSpPr>
                <a:spLocks noGrp="1"/>
              </p:cNvSpPr>
              <p:nvPr>
                <p:ph type="body" idx="1"/>
              </p:nvPr>
            </p:nvSpPr>
            <p:spPr/>
            <p:txBody>
              <a:bodyPr/>
              <a:lstStyle/>
              <a:p>
                <a:r>
                  <a:rPr lang="en-GB"/>
                  <a:t>Answer: Perimeter of the shape is 30 cm as all the side lengths of the shapes are 6 cm</a:t>
                </a:r>
              </a:p>
              <a:p>
                <a:endParaRPr lang="en-GB"/>
              </a:p>
              <a:p>
                <a:r>
                  <a:rPr lang="en-GB"/>
                  <a:t>NC Link:</a:t>
                </a:r>
              </a:p>
              <a:p>
                <a:r>
                  <a:rPr lang="en-GB"/>
                  <a:t>Year 5 – Measurement: measure and calculate the perimeter of composite (rectilinear) shapes in cm and m</a:t>
                </a:r>
              </a:p>
              <a:p>
                <a:r>
                  <a:rPr lang="en-GB" b="1"/>
                  <a:t>and</a:t>
                </a:r>
              </a:p>
              <a:p>
                <a:r>
                  <a:rPr lang="en-GB"/>
                  <a:t>calculate and compare the are of rectangles (including squares) and including using standard units (</a:t>
                </a:r>
                <a:r>
                  <a:rPr lang="en-GB" b="0" i="0">
                    <a:latin typeface="Cambria Math" panose="02040503050406030204" pitchFamily="18" charset="0"/>
                  </a:rPr>
                  <a:t>cm^</a:t>
                </a:r>
                <a:r>
                  <a:rPr lang="en-GB" i="0">
                    <a:latin typeface="Cambria Math" panose="02040503050406030204" pitchFamily="18" charset="0"/>
                  </a:rPr>
                  <a:t>2</a:t>
                </a:r>
                <a:r>
                  <a:rPr lang="en-GB"/>
                  <a:t> and </a:t>
                </a:r>
                <a:r>
                  <a:rPr lang="en-GB" b="0" i="0">
                    <a:latin typeface="Cambria Math" panose="02040503050406030204" pitchFamily="18" charset="0"/>
                  </a:rPr>
                  <a:t>m^</a:t>
                </a:r>
                <a:r>
                  <a:rPr lang="en-GB" i="0">
                    <a:latin typeface="Cambria Math" panose="02040503050406030204" pitchFamily="18" charset="0"/>
                  </a:rPr>
                  <a:t>2</a:t>
                </a:r>
                <a:r>
                  <a:rPr lang="en-GB"/>
                  <a:t>)</a:t>
                </a:r>
              </a:p>
            </p:txBody>
          </p:sp>
        </mc:Fallback>
      </mc:AlternateContent>
      <p:sp>
        <p:nvSpPr>
          <p:cNvPr id="4" name="Slide Number Placeholder 3">
            <a:extLst>
              <a:ext uri="{FF2B5EF4-FFF2-40B4-BE49-F238E27FC236}">
                <a16:creationId xmlns:a16="http://schemas.microsoft.com/office/drawing/2014/main" id="{AC86E037-F7D1-2A33-67B2-E4D2D115EE5A}"/>
              </a:ext>
            </a:extLst>
          </p:cNvPr>
          <p:cNvSpPr>
            <a:spLocks noGrp="1"/>
          </p:cNvSpPr>
          <p:nvPr>
            <p:ph type="sldNum" sz="quarter" idx="5"/>
          </p:nvPr>
        </p:nvSpPr>
        <p:spPr/>
        <p:txBody>
          <a:bodyPr/>
          <a:lstStyle/>
          <a:p>
            <a:fld id="{65EFFA93-4D76-4434-BAEB-C2CC90F4162E}" type="slidenum">
              <a:rPr lang="en-GB" smtClean="0"/>
              <a:t>6</a:t>
            </a:fld>
            <a:endParaRPr lang="en-GB"/>
          </a:p>
        </p:txBody>
      </p:sp>
    </p:spTree>
    <p:extLst>
      <p:ext uri="{BB962C8B-B14F-4D97-AF65-F5344CB8AC3E}">
        <p14:creationId xmlns:p14="http://schemas.microsoft.com/office/powerpoint/2010/main" val="8268998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4F6FD-04D8-BD0B-3610-8A3D2C2581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B7833-FE68-DA7C-EB27-45D9A259E4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3853A8-EDD7-9300-E89D-2DFF9859157C}"/>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(4, 4)</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dirty="0"/>
              <a:t>Divide a given quantity into two parts in a given </a:t>
            </a:r>
            <a:r>
              <a:rPr lang="en-GB" dirty="0" err="1"/>
              <a:t>part:part</a:t>
            </a:r>
            <a:r>
              <a:rPr lang="en-GB" dirty="0"/>
              <a:t> or </a:t>
            </a:r>
            <a:r>
              <a:rPr lang="en-GB" dirty="0" err="1"/>
              <a:t>part:whole</a:t>
            </a:r>
            <a:r>
              <a:rPr lang="en-GB" dirty="0"/>
              <a:t> ratio; express the division of a quantity into two parts as a ratio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Relate the language of ratios and the associated calculations to the arithmetic of fractions and to linear functions </a:t>
            </a:r>
            <a:endParaRPr lang="en-US" dirty="0"/>
          </a:p>
          <a:p>
            <a:endParaRPr lang="en-US" dirty="0"/>
          </a:p>
        </p:txBody>
      </p:sp>
      <p:sp>
        <p:nvSpPr>
          <p:cNvPr id="4" name="Slide Number Placeholder 3">
            <a:extLst>
              <a:ext uri="{FF2B5EF4-FFF2-40B4-BE49-F238E27FC236}">
                <a16:creationId xmlns:a16="http://schemas.microsoft.com/office/drawing/2014/main" id="{2E724F63-4404-4E47-2D4A-4DEF395D6474}"/>
              </a:ext>
            </a:extLst>
          </p:cNvPr>
          <p:cNvSpPr>
            <a:spLocks noGrp="1"/>
          </p:cNvSpPr>
          <p:nvPr>
            <p:ph type="sldNum" sz="quarter" idx="5"/>
          </p:nvPr>
        </p:nvSpPr>
        <p:spPr/>
        <p:txBody>
          <a:bodyPr/>
          <a:lstStyle/>
          <a:p>
            <a:fld id="{67BD89B3-B9A9-BC4E-ACDE-A65ABD725109}" type="slidenum">
              <a:rPr lang="en-US" smtClean="0"/>
              <a:t>60</a:t>
            </a:fld>
            <a:endParaRPr lang="en-US"/>
          </a:p>
        </p:txBody>
      </p:sp>
    </p:spTree>
    <p:extLst>
      <p:ext uri="{BB962C8B-B14F-4D97-AF65-F5344CB8AC3E}">
        <p14:creationId xmlns:p14="http://schemas.microsoft.com/office/powerpoint/2010/main" val="305068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A2DEE-879F-6171-A2F6-87670B33DA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A7895-C06A-0DAB-D208-586D34E25D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94A80D-DA86-8E38-66C9-0CEE20907BD1}"/>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M = (0, 3); D = (-2, -1); B = (2, 7)</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dirty="0"/>
              <a:t>Divide a given quantity into two parts in a given </a:t>
            </a:r>
            <a:r>
              <a:rPr lang="en-GB" dirty="0" err="1"/>
              <a:t>part:part</a:t>
            </a:r>
            <a:r>
              <a:rPr lang="en-GB" dirty="0"/>
              <a:t> or </a:t>
            </a:r>
            <a:r>
              <a:rPr lang="en-GB" dirty="0" err="1"/>
              <a:t>part:whole</a:t>
            </a:r>
            <a:r>
              <a:rPr lang="en-GB" dirty="0"/>
              <a:t> ratio; express the division of a quantity into two parts as a ratio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Relate the language of ratios and the associated calculations to the arithmetic of fractions and to linear functions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Derive and illustrate properties of triangles, quadrilaterals, circles, and other plane figures [for example, equal lengths and angles] using appropriate language and technologies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the four operations, including formal written methods, applied to integers, decimals, proper and improper fractions, and mixed numbers, all both positive and negative </a:t>
            </a:r>
            <a:endParaRPr lang="en-US" dirty="0"/>
          </a:p>
          <a:p>
            <a:endParaRPr lang="en-US" dirty="0"/>
          </a:p>
        </p:txBody>
      </p:sp>
      <p:sp>
        <p:nvSpPr>
          <p:cNvPr id="4" name="Slide Number Placeholder 3">
            <a:extLst>
              <a:ext uri="{FF2B5EF4-FFF2-40B4-BE49-F238E27FC236}">
                <a16:creationId xmlns:a16="http://schemas.microsoft.com/office/drawing/2014/main" id="{18696AD3-F545-BC6B-EDBD-2587917BAAD6}"/>
              </a:ext>
            </a:extLst>
          </p:cNvPr>
          <p:cNvSpPr>
            <a:spLocks noGrp="1"/>
          </p:cNvSpPr>
          <p:nvPr>
            <p:ph type="sldNum" sz="quarter" idx="5"/>
          </p:nvPr>
        </p:nvSpPr>
        <p:spPr/>
        <p:txBody>
          <a:bodyPr/>
          <a:lstStyle/>
          <a:p>
            <a:fld id="{67BD89B3-B9A9-BC4E-ACDE-A65ABD725109}" type="slidenum">
              <a:rPr lang="en-US" smtClean="0"/>
              <a:t>61</a:t>
            </a:fld>
            <a:endParaRPr lang="en-US"/>
          </a:p>
        </p:txBody>
      </p:sp>
    </p:spTree>
    <p:extLst>
      <p:ext uri="{BB962C8B-B14F-4D97-AF65-F5344CB8AC3E}">
        <p14:creationId xmlns:p14="http://schemas.microsoft.com/office/powerpoint/2010/main" val="8571381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5A6FE-EB2D-4EAA-0F76-F83FF6D4F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C1D5E-9B18-F235-21FE-3074087527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714B31-596B-41DB-9E06-DD953312981A}"/>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Answer: 100</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 term is 530 (5n + 30)</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r>
              <a:rPr lang="en-US" sz="1200" b="0" i="0" u="none" strike="noStrike" kern="1200" dirty="0">
                <a:solidFill>
                  <a:schemeClr val="tx1"/>
                </a:solidFill>
                <a:effectLst/>
                <a:latin typeface="+mn-lt"/>
                <a:ea typeface="+mn-ea"/>
                <a:cs typeface="+mn-cs"/>
              </a:rPr>
              <a:t>:</a:t>
            </a:r>
            <a:br>
              <a:rPr lang="en-US" sz="1200" b="0" i="0" u="none" strike="noStrike" kern="1200" dirty="0">
                <a:solidFill>
                  <a:schemeClr val="tx1"/>
                </a:solidFill>
                <a:effectLst/>
                <a:latin typeface="+mn-lt"/>
                <a:ea typeface="+mn-ea"/>
                <a:cs typeface="+mn-cs"/>
              </a:rPr>
            </a:br>
            <a:r>
              <a:rPr lang="en-US" b="1" dirty="0"/>
              <a:t>KS3:</a:t>
            </a:r>
            <a:r>
              <a:rPr lang="en-US" dirty="0"/>
              <a:t> </a:t>
            </a:r>
            <a:r>
              <a:rPr lang="en-US" sz="1200" b="0" i="0" u="none" strike="noStrike" kern="1200" dirty="0" err="1">
                <a:solidFill>
                  <a:schemeClr val="tx1"/>
                </a:solidFill>
                <a:effectLst/>
                <a:latin typeface="+mn-lt"/>
                <a:ea typeface="+mn-ea"/>
                <a:cs typeface="+mn-cs"/>
              </a:rPr>
              <a:t>Recognise</a:t>
            </a:r>
            <a:r>
              <a:rPr lang="en-US" sz="1200" b="0" i="0" u="none" strike="noStrike" kern="1200" dirty="0">
                <a:solidFill>
                  <a:schemeClr val="tx1"/>
                </a:solidFill>
                <a:effectLst/>
                <a:latin typeface="+mn-lt"/>
                <a:ea typeface="+mn-ea"/>
                <a:cs typeface="+mn-cs"/>
              </a:rPr>
              <a:t> arithmetic sequences and find the nth term </a:t>
            </a:r>
            <a:endParaRPr lang="en-US" dirty="0"/>
          </a:p>
        </p:txBody>
      </p:sp>
      <p:sp>
        <p:nvSpPr>
          <p:cNvPr id="4" name="Slide Number Placeholder 3">
            <a:extLst>
              <a:ext uri="{FF2B5EF4-FFF2-40B4-BE49-F238E27FC236}">
                <a16:creationId xmlns:a16="http://schemas.microsoft.com/office/drawing/2014/main" id="{7E3582C0-6E61-6451-C29E-D03AE971F4BC}"/>
              </a:ext>
            </a:extLst>
          </p:cNvPr>
          <p:cNvSpPr>
            <a:spLocks noGrp="1"/>
          </p:cNvSpPr>
          <p:nvPr>
            <p:ph type="sldNum" sz="quarter" idx="5"/>
          </p:nvPr>
        </p:nvSpPr>
        <p:spPr/>
        <p:txBody>
          <a:bodyPr/>
          <a:lstStyle/>
          <a:p>
            <a:fld id="{67BD89B3-B9A9-BC4E-ACDE-A65ABD725109}" type="slidenum">
              <a:rPr lang="en-US" smtClean="0"/>
              <a:t>62</a:t>
            </a:fld>
            <a:endParaRPr lang="en-US"/>
          </a:p>
        </p:txBody>
      </p:sp>
    </p:spTree>
    <p:extLst>
      <p:ext uri="{BB962C8B-B14F-4D97-AF65-F5344CB8AC3E}">
        <p14:creationId xmlns:p14="http://schemas.microsoft.com/office/powerpoint/2010/main" val="40695860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3CACE-9E4C-18F2-F970-C57315E0F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48650-5B48-61EA-9AFD-F39C1F3347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DC494F-E904-0ED7-DE87-C0F3360420C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y = 9</a:t>
            </a:r>
          </a:p>
          <a:p>
            <a:endParaRPr lang="en-US" sz="1200" b="0" i="0" u="none" strike="sng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sngStrike" kern="1200" dirty="0">
                <a:solidFill>
                  <a:schemeClr val="tx1"/>
                </a:solidFill>
                <a:effectLst/>
                <a:latin typeface="+mn-lt"/>
                <a:ea typeface="+mn-ea"/>
                <a:cs typeface="+mn-cs"/>
              </a:rPr>
            </a:br>
            <a:r>
              <a:rPr lang="en-US" b="1" dirty="0"/>
              <a:t>KS3:</a:t>
            </a:r>
            <a:r>
              <a:rPr lang="en-US" dirty="0"/>
              <a:t> </a:t>
            </a:r>
            <a:r>
              <a:rPr lang="en-US" sz="1200" b="0" i="0" u="none" strike="noStrike" kern="1200" dirty="0">
                <a:solidFill>
                  <a:schemeClr val="tx1"/>
                </a:solidFill>
                <a:effectLst/>
                <a:latin typeface="+mn-lt"/>
                <a:ea typeface="+mn-ea"/>
                <a:cs typeface="+mn-cs"/>
              </a:rPr>
              <a:t>order positive and negative integers, decimals and fractions; use the number line as a model for ordering of the real numbers; use the symbols =, ≠, &lt;, &gt;, ≤,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t>Work interchangeably with terminating decimals and their corresponding fractions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6B5E840B-CF4D-5264-428A-659B88E5D3F6}"/>
              </a:ext>
            </a:extLst>
          </p:cNvPr>
          <p:cNvSpPr>
            <a:spLocks noGrp="1"/>
          </p:cNvSpPr>
          <p:nvPr>
            <p:ph type="sldNum" sz="quarter" idx="5"/>
          </p:nvPr>
        </p:nvSpPr>
        <p:spPr/>
        <p:txBody>
          <a:bodyPr/>
          <a:lstStyle/>
          <a:p>
            <a:fld id="{67BD89B3-B9A9-BC4E-ACDE-A65ABD725109}" type="slidenum">
              <a:rPr lang="en-US" smtClean="0"/>
              <a:t>63</a:t>
            </a:fld>
            <a:endParaRPr lang="en-US"/>
          </a:p>
        </p:txBody>
      </p:sp>
    </p:spTree>
    <p:extLst>
      <p:ext uri="{BB962C8B-B14F-4D97-AF65-F5344CB8AC3E}">
        <p14:creationId xmlns:p14="http://schemas.microsoft.com/office/powerpoint/2010/main" val="366311093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553CE-0EF8-3C1E-33FB-C2195E1F0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9EF68-6B3B-8180-7756-FEEC5510DD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BE1D2EB-4EC1-3118-8298-1A2F7D86C7BC}"/>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a:t>
            </a:r>
          </a:p>
          <a:p>
            <a:r>
              <a:rPr lang="en-GB" dirty="0"/>
              <a:t>​2+2+3+23</a:t>
            </a:r>
          </a:p>
          <a:p>
            <a:r>
              <a:rPr lang="en-GB" dirty="0"/>
              <a:t>2+2+7+19</a:t>
            </a:r>
          </a:p>
          <a:p>
            <a:r>
              <a:rPr lang="en-GB" dirty="0"/>
              <a:t>2+2+13+13</a:t>
            </a:r>
          </a:p>
          <a:p>
            <a:r>
              <a:rPr lang="en-GB" dirty="0"/>
              <a:t>3+3+5+19</a:t>
            </a:r>
          </a:p>
          <a:p>
            <a:r>
              <a:rPr lang="en-GB" dirty="0"/>
              <a:t>3+3+7+17</a:t>
            </a:r>
          </a:p>
          <a:p>
            <a:r>
              <a:rPr lang="en-GB" dirty="0"/>
              <a:t>3+3+11+13</a:t>
            </a:r>
          </a:p>
          <a:p>
            <a:r>
              <a:rPr lang="en-GB" dirty="0"/>
              <a:t>3+5+5+17</a:t>
            </a:r>
          </a:p>
          <a:p>
            <a:r>
              <a:rPr lang="en-GB" dirty="0"/>
              <a:t>3+5+11+11</a:t>
            </a:r>
          </a:p>
          <a:p>
            <a:r>
              <a:rPr lang="en-GB" dirty="0"/>
              <a:t>3+7+7+13</a:t>
            </a:r>
          </a:p>
          <a:p>
            <a:r>
              <a:rPr lang="en-GB" dirty="0"/>
              <a:t>5+5+7+13</a:t>
            </a:r>
          </a:p>
          <a:p>
            <a:r>
              <a:rPr lang="en-GB" dirty="0"/>
              <a:t>5+7+7+11​ </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noStrike" kern="1200" dirty="0">
                <a:solidFill>
                  <a:schemeClr val="tx1"/>
                </a:solidFill>
                <a:effectLst/>
                <a:latin typeface="+mn-lt"/>
                <a:ea typeface="+mn-ea"/>
                <a:cs typeface="+mn-cs"/>
              </a:rPr>
            </a:br>
            <a:r>
              <a:rPr lang="en-US" b="1" dirty="0"/>
              <a:t>KS3:</a:t>
            </a:r>
            <a:r>
              <a:rPr lang="en-US" dirty="0"/>
              <a:t> </a:t>
            </a:r>
            <a:r>
              <a:rPr lang="en-GB" dirty="0"/>
              <a:t>use the concepts and vocabulary of prime numbers, factors (or divisors), multiples, common factors, common multiples, highest common factor, lowest common multiple, prime factorisation, including using product notation and the unique factorisation property </a:t>
            </a:r>
            <a:endParaRPr lang="en-US" dirty="0"/>
          </a:p>
        </p:txBody>
      </p:sp>
      <p:sp>
        <p:nvSpPr>
          <p:cNvPr id="4" name="Slide Number Placeholder 3">
            <a:extLst>
              <a:ext uri="{FF2B5EF4-FFF2-40B4-BE49-F238E27FC236}">
                <a16:creationId xmlns:a16="http://schemas.microsoft.com/office/drawing/2014/main" id="{C80219F0-65FF-73B8-A69C-A04DBE9A4044}"/>
              </a:ext>
            </a:extLst>
          </p:cNvPr>
          <p:cNvSpPr>
            <a:spLocks noGrp="1"/>
          </p:cNvSpPr>
          <p:nvPr>
            <p:ph type="sldNum" sz="quarter" idx="5"/>
          </p:nvPr>
        </p:nvSpPr>
        <p:spPr/>
        <p:txBody>
          <a:bodyPr/>
          <a:lstStyle/>
          <a:p>
            <a:fld id="{67BD89B3-B9A9-BC4E-ACDE-A65ABD725109}" type="slidenum">
              <a:rPr lang="en-US" smtClean="0"/>
              <a:t>64</a:t>
            </a:fld>
            <a:endParaRPr lang="en-US"/>
          </a:p>
        </p:txBody>
      </p:sp>
    </p:spTree>
    <p:extLst>
      <p:ext uri="{BB962C8B-B14F-4D97-AF65-F5344CB8AC3E}">
        <p14:creationId xmlns:p14="http://schemas.microsoft.com/office/powerpoint/2010/main" val="41024598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CB23B-93B1-89AF-CCCC-05F65C889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66CAD-6B15-59C8-7242-65902A69C7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8F29BE-C926-209F-FD5D-73FD6AF2366A}"/>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a = 1, b = -5</a:t>
            </a:r>
          </a:p>
          <a:p>
            <a:r>
              <a:rPr lang="en-US" sz="1200" b="0" i="0" u="none" strike="noStrike" kern="1200" dirty="0">
                <a:solidFill>
                  <a:schemeClr val="tx1"/>
                </a:solidFill>
                <a:effectLst/>
                <a:latin typeface="+mn-lt"/>
                <a:ea typeface="+mn-ea"/>
                <a:cs typeface="+mn-cs"/>
              </a:rPr>
              <a:t>a = 5, b = -5</a:t>
            </a:r>
          </a:p>
          <a:p>
            <a:endParaRPr lang="en-US" sz="1200" b="0" i="0" u="none" strike="sng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br>
              <a:rPr lang="en-US" sz="1200" b="0" i="0" u="none" strike="sngStrike" kern="1200" dirty="0">
                <a:solidFill>
                  <a:schemeClr val="tx1"/>
                </a:solidFill>
                <a:effectLst/>
                <a:latin typeface="+mn-lt"/>
                <a:ea typeface="+mn-ea"/>
                <a:cs typeface="+mn-cs"/>
              </a:rPr>
            </a:br>
            <a:r>
              <a:rPr lang="en-US" b="1" dirty="0"/>
              <a:t>KS3:</a:t>
            </a:r>
            <a:r>
              <a:rPr lang="en-US" dirty="0"/>
              <a:t> </a:t>
            </a:r>
            <a:r>
              <a:rPr lang="en-US" sz="1200" b="0" i="0" u="none" strike="noStrike" kern="1200" dirty="0">
                <a:solidFill>
                  <a:schemeClr val="tx1"/>
                </a:solidFill>
                <a:effectLst/>
                <a:latin typeface="+mn-lt"/>
                <a:ea typeface="+mn-ea"/>
                <a:cs typeface="+mn-cs"/>
              </a:rPr>
              <a:t>order positive and negative integers, decimals and fractions; use the number line as a model for ordering of the real numbers; use the symbols =, ≠, &lt;, &gt;, ≤,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t>work interchangeably with terminating decimals and their corresponding fractions </a:t>
            </a:r>
          </a:p>
        </p:txBody>
      </p:sp>
      <p:sp>
        <p:nvSpPr>
          <p:cNvPr id="4" name="Slide Number Placeholder 3">
            <a:extLst>
              <a:ext uri="{FF2B5EF4-FFF2-40B4-BE49-F238E27FC236}">
                <a16:creationId xmlns:a16="http://schemas.microsoft.com/office/drawing/2014/main" id="{23B316EF-D770-8F97-28C9-E23F1E372D42}"/>
              </a:ext>
            </a:extLst>
          </p:cNvPr>
          <p:cNvSpPr>
            <a:spLocks noGrp="1"/>
          </p:cNvSpPr>
          <p:nvPr>
            <p:ph type="sldNum" sz="quarter" idx="5"/>
          </p:nvPr>
        </p:nvSpPr>
        <p:spPr/>
        <p:txBody>
          <a:bodyPr/>
          <a:lstStyle/>
          <a:p>
            <a:fld id="{67BD89B3-B9A9-BC4E-ACDE-A65ABD725109}" type="slidenum">
              <a:rPr lang="en-US" smtClean="0"/>
              <a:t>65</a:t>
            </a:fld>
            <a:endParaRPr lang="en-US"/>
          </a:p>
        </p:txBody>
      </p:sp>
    </p:spTree>
    <p:extLst>
      <p:ext uri="{BB962C8B-B14F-4D97-AF65-F5344CB8AC3E}">
        <p14:creationId xmlns:p14="http://schemas.microsoft.com/office/powerpoint/2010/main" val="624074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5F98-3FAB-3EEA-2D2C-D9DA9B215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5E10C-5031-750E-79EE-C2BAB25251B6}"/>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2F08821C-D47C-8A02-98E6-B4E924E1A171}"/>
                  </a:ext>
                </a:extLst>
              </p:cNvPr>
              <p:cNvSpPr>
                <a:spLocks noGrp="1"/>
              </p:cNvSpPr>
              <p:nvPr>
                <p:ph type="body" idx="1"/>
              </p:nvPr>
            </p:nvSpPr>
            <p:spPr/>
            <p:txBody>
              <a:bodyPr/>
              <a:lstStyle/>
              <a:p>
                <a:r>
                  <a:rPr lang="en-GB" b="1" dirty="0"/>
                  <a:t>Answer: </a:t>
                </a:r>
                <a:r>
                  <a:rPr lang="en-GB" dirty="0"/>
                  <a:t>Each side is 6cm, the triangle must have a vertex aligned with the midpoint of a side of the square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b="1" dirty="0"/>
              </a:p>
              <a:p>
                <a:r>
                  <a:rPr lang="en-GB" b="1" dirty="0"/>
                  <a:t>Year 5 – Measurement </a:t>
                </a:r>
                <a:r>
                  <a:rPr lang="en-GB" b="0" dirty="0"/>
                  <a:t>-</a:t>
                </a:r>
                <a:r>
                  <a:rPr lang="en-GB" dirty="0"/>
                  <a:t> measure and calculate the perimeter of composite (rectilinear) shapes in cm and m</a:t>
                </a:r>
                <a:endParaRPr lang="en-GB" b="1" dirty="0"/>
              </a:p>
              <a:p>
                <a:r>
                  <a:rPr lang="en-GB" b="1" dirty="0"/>
                  <a:t>Year 5 – Measurement - </a:t>
                </a:r>
                <a:r>
                  <a:rPr lang="en-GB" dirty="0"/>
                  <a:t>calculate and compare the are of rectangles (including squares) and including using standard units (</a:t>
                </a:r>
                <a14:m>
                  <m:oMath xmlns:m="http://schemas.openxmlformats.org/officeDocument/2006/math">
                    <m:sSup>
                      <m:sSupPr>
                        <m:ctrlPr>
                          <a:rPr lang="en-GB" i="1" smtClean="0">
                            <a:latin typeface="Cambria Math" panose="02040503050406030204" pitchFamily="18" charset="0"/>
                          </a:rPr>
                        </m:ctrlPr>
                      </m:sSupPr>
                      <m:e>
                        <m:r>
                          <m:rPr>
                            <m:sty m:val="p"/>
                          </m:rPr>
                          <a:rPr lang="en-GB" b="0" i="0" smtClean="0">
                            <a:latin typeface="Cambria Math" panose="02040503050406030204" pitchFamily="18" charset="0"/>
                          </a:rPr>
                          <m:t>cm</m:t>
                        </m:r>
                      </m:e>
                      <m:sup>
                        <m:r>
                          <a:rPr lang="en-GB" i="1" smtClean="0">
                            <a:latin typeface="Cambria Math" panose="02040503050406030204" pitchFamily="18" charset="0"/>
                          </a:rPr>
                          <m:t>2</m:t>
                        </m:r>
                      </m:sup>
                    </m:sSup>
                  </m:oMath>
                </a14:m>
                <a:r>
                  <a:rPr lang="en-GB" dirty="0"/>
                  <a:t> and </a:t>
                </a:r>
                <a14:m>
                  <m:oMath xmlns:m="http://schemas.openxmlformats.org/officeDocument/2006/math">
                    <m:sSup>
                      <m:sSupPr>
                        <m:ctrlPr>
                          <a:rPr lang="en-GB" i="1" smtClean="0">
                            <a:latin typeface="Cambria Math" panose="02040503050406030204" pitchFamily="18" charset="0"/>
                          </a:rPr>
                        </m:ctrlPr>
                      </m:sSupPr>
                      <m:e>
                        <m:r>
                          <m:rPr>
                            <m:sty m:val="p"/>
                          </m:rPr>
                          <a:rPr lang="en-GB" b="0" i="0" smtClean="0">
                            <a:latin typeface="Cambria Math" panose="02040503050406030204" pitchFamily="18" charset="0"/>
                          </a:rPr>
                          <m:t>m</m:t>
                        </m:r>
                      </m:e>
                      <m:sup>
                        <m:r>
                          <a:rPr lang="en-GB" i="1" smtClean="0">
                            <a:latin typeface="Cambria Math" panose="02040503050406030204" pitchFamily="18" charset="0"/>
                          </a:rPr>
                          <m:t>2</m:t>
                        </m:r>
                      </m:sup>
                    </m:sSup>
                  </m:oMath>
                </a14:m>
                <a:r>
                  <a:rPr lang="en-GB" dirty="0"/>
                  <a:t>)</a:t>
                </a:r>
              </a:p>
            </p:txBody>
          </p:sp>
        </mc:Choice>
        <mc:Fallback xmlns="">
          <p:sp>
            <p:nvSpPr>
              <p:cNvPr id="3" name="Notes Placeholder 2">
                <a:extLst>
                  <a:ext uri="{FF2B5EF4-FFF2-40B4-BE49-F238E27FC236}">
                    <a16:creationId xmlns:a16="http://schemas.microsoft.com/office/drawing/2014/main" id="{C3310AEA-FEED-DD7F-B171-B3A33A7247C7}"/>
                  </a:ext>
                </a:extLst>
              </p:cNvPr>
              <p:cNvSpPr>
                <a:spLocks noGrp="1"/>
              </p:cNvSpPr>
              <p:nvPr>
                <p:ph type="body" idx="1"/>
              </p:nvPr>
            </p:nvSpPr>
            <p:spPr/>
            <p:txBody>
              <a:bodyPr/>
              <a:lstStyle/>
              <a:p>
                <a:r>
                  <a:rPr lang="en-GB"/>
                  <a:t>Answer: Perimeter of the shape is 30 cm as all the side lengths of the shapes are 6 cm</a:t>
                </a:r>
              </a:p>
              <a:p>
                <a:endParaRPr lang="en-GB"/>
              </a:p>
              <a:p>
                <a:r>
                  <a:rPr lang="en-GB"/>
                  <a:t>NC Link:</a:t>
                </a:r>
              </a:p>
              <a:p>
                <a:r>
                  <a:rPr lang="en-GB"/>
                  <a:t>Year 5 – Measurement: measure and calculate the perimeter of composite (rectilinear) shapes in cm and m</a:t>
                </a:r>
              </a:p>
              <a:p>
                <a:r>
                  <a:rPr lang="en-GB" b="1"/>
                  <a:t>and</a:t>
                </a:r>
              </a:p>
              <a:p>
                <a:r>
                  <a:rPr lang="en-GB"/>
                  <a:t>calculate and compare the are of rectangles (including squares) and including using standard units (</a:t>
                </a:r>
                <a:r>
                  <a:rPr lang="en-GB" b="0" i="0">
                    <a:latin typeface="Cambria Math" panose="02040503050406030204" pitchFamily="18" charset="0"/>
                  </a:rPr>
                  <a:t>cm^</a:t>
                </a:r>
                <a:r>
                  <a:rPr lang="en-GB" i="0">
                    <a:latin typeface="Cambria Math" panose="02040503050406030204" pitchFamily="18" charset="0"/>
                  </a:rPr>
                  <a:t>2</a:t>
                </a:r>
                <a:r>
                  <a:rPr lang="en-GB"/>
                  <a:t> and </a:t>
                </a:r>
                <a:r>
                  <a:rPr lang="en-GB" b="0" i="0">
                    <a:latin typeface="Cambria Math" panose="02040503050406030204" pitchFamily="18" charset="0"/>
                  </a:rPr>
                  <a:t>m^</a:t>
                </a:r>
                <a:r>
                  <a:rPr lang="en-GB" i="0">
                    <a:latin typeface="Cambria Math" panose="02040503050406030204" pitchFamily="18" charset="0"/>
                  </a:rPr>
                  <a:t>2</a:t>
                </a:r>
                <a:r>
                  <a:rPr lang="en-GB"/>
                  <a:t>)</a:t>
                </a:r>
              </a:p>
            </p:txBody>
          </p:sp>
        </mc:Fallback>
      </mc:AlternateContent>
      <p:sp>
        <p:nvSpPr>
          <p:cNvPr id="4" name="Slide Number Placeholder 3">
            <a:extLst>
              <a:ext uri="{FF2B5EF4-FFF2-40B4-BE49-F238E27FC236}">
                <a16:creationId xmlns:a16="http://schemas.microsoft.com/office/drawing/2014/main" id="{D00EE7EE-EF03-8A24-47B5-FDFA466D0570}"/>
              </a:ext>
            </a:extLst>
          </p:cNvPr>
          <p:cNvSpPr>
            <a:spLocks noGrp="1"/>
          </p:cNvSpPr>
          <p:nvPr>
            <p:ph type="sldNum" sz="quarter" idx="5"/>
          </p:nvPr>
        </p:nvSpPr>
        <p:spPr/>
        <p:txBody>
          <a:bodyPr/>
          <a:lstStyle/>
          <a:p>
            <a:fld id="{65EFFA93-4D76-4434-BAEB-C2CC90F4162E}" type="slidenum">
              <a:rPr lang="en-GB" smtClean="0"/>
              <a:t>7</a:t>
            </a:fld>
            <a:endParaRPr lang="en-GB"/>
          </a:p>
        </p:txBody>
      </p:sp>
    </p:spTree>
    <p:extLst>
      <p:ext uri="{BB962C8B-B14F-4D97-AF65-F5344CB8AC3E}">
        <p14:creationId xmlns:p14="http://schemas.microsoft.com/office/powerpoint/2010/main" val="1210233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48B4F-49A0-1C66-A5EF-046713F2D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E3E21-7BFF-BDBF-F588-0639E22BB9DF}"/>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C3310AEA-FEED-DD7F-B171-B3A33A7247C7}"/>
                  </a:ext>
                </a:extLst>
              </p:cNvPr>
              <p:cNvSpPr>
                <a:spLocks noGrp="1"/>
              </p:cNvSpPr>
              <p:nvPr>
                <p:ph type="body" idx="1"/>
              </p:nvPr>
            </p:nvSpPr>
            <p:spPr/>
            <p:txBody>
              <a:bodyPr/>
              <a:lstStyle/>
              <a:p>
                <a:r>
                  <a:rPr lang="en-GB" b="1" dirty="0"/>
                  <a:t>Answer: </a:t>
                </a:r>
              </a:p>
              <a:p>
                <a:r>
                  <a:rPr lang="en-GB" dirty="0"/>
                  <a:t>Perimeter of the shape is 30 cm as all the side lengths of the shapes are 6 cm</a:t>
                </a:r>
              </a:p>
              <a:p>
                <a:endParaRPr lang="en-GB" dirty="0"/>
              </a:p>
              <a:p>
                <a:r>
                  <a:rPr lang="en-US" sz="1200" b="1" i="0" u="none" strike="noStrike" kern="1200" dirty="0">
                    <a:solidFill>
                      <a:schemeClr val="tx1"/>
                    </a:solidFill>
                    <a:effectLst/>
                    <a:latin typeface="+mn-lt"/>
                    <a:ea typeface="+mn-ea"/>
                    <a:cs typeface="+mn-cs"/>
                  </a:rPr>
                  <a:t>Recommended NC Statements:</a:t>
                </a:r>
              </a:p>
              <a:p>
                <a:r>
                  <a:rPr lang="en-GB" b="1" dirty="0"/>
                  <a:t>Year 5 </a:t>
                </a:r>
                <a:r>
                  <a:rPr lang="en-GB" dirty="0"/>
                  <a:t>– </a:t>
                </a:r>
                <a:r>
                  <a:rPr lang="en-GB" b="1" dirty="0"/>
                  <a:t>Measurement </a:t>
                </a:r>
                <a:r>
                  <a:rPr lang="en-GB" b="0" dirty="0"/>
                  <a:t>-</a:t>
                </a:r>
                <a:r>
                  <a:rPr lang="en-GB" b="1" dirty="0"/>
                  <a:t> </a:t>
                </a:r>
                <a:r>
                  <a:rPr lang="en-GB" dirty="0"/>
                  <a:t>measure and calculate the perimeter of composite (rectilinear) shapes in cm and m</a:t>
                </a:r>
              </a:p>
              <a:p>
                <a:r>
                  <a:rPr lang="en-GB" b="1" dirty="0"/>
                  <a:t>Year 5 </a:t>
                </a:r>
                <a:r>
                  <a:rPr lang="en-GB" dirty="0"/>
                  <a:t>– </a:t>
                </a:r>
                <a:r>
                  <a:rPr lang="en-GB" b="1" dirty="0"/>
                  <a:t>Measurement </a:t>
                </a:r>
                <a:r>
                  <a:rPr lang="en-GB" b="0" dirty="0"/>
                  <a:t>-</a:t>
                </a:r>
                <a:r>
                  <a:rPr lang="en-GB" b="1" dirty="0"/>
                  <a:t> </a:t>
                </a:r>
                <a:r>
                  <a:rPr lang="en-GB" dirty="0"/>
                  <a:t>calculate and compare the are of rectangles (including squares) and including using standard units (</a:t>
                </a:r>
                <a14:m>
                  <m:oMath xmlns:m="http://schemas.openxmlformats.org/officeDocument/2006/math">
                    <m:sSup>
                      <m:sSupPr>
                        <m:ctrlPr>
                          <a:rPr lang="en-GB" i="1" smtClean="0">
                            <a:latin typeface="Cambria Math" panose="02040503050406030204" pitchFamily="18" charset="0"/>
                          </a:rPr>
                        </m:ctrlPr>
                      </m:sSupPr>
                      <m:e>
                        <m:r>
                          <m:rPr>
                            <m:sty m:val="p"/>
                          </m:rPr>
                          <a:rPr lang="en-GB" b="0" i="0" smtClean="0">
                            <a:latin typeface="Cambria Math" panose="02040503050406030204" pitchFamily="18" charset="0"/>
                          </a:rPr>
                          <m:t>cm</m:t>
                        </m:r>
                      </m:e>
                      <m:sup>
                        <m:r>
                          <a:rPr lang="en-GB" i="1" smtClean="0">
                            <a:latin typeface="Cambria Math" panose="02040503050406030204" pitchFamily="18" charset="0"/>
                          </a:rPr>
                          <m:t>2</m:t>
                        </m:r>
                      </m:sup>
                    </m:sSup>
                  </m:oMath>
                </a14:m>
                <a:r>
                  <a:rPr lang="en-GB" dirty="0"/>
                  <a:t> and </a:t>
                </a:r>
                <a14:m>
                  <m:oMath xmlns:m="http://schemas.openxmlformats.org/officeDocument/2006/math">
                    <m:sSup>
                      <m:sSupPr>
                        <m:ctrlPr>
                          <a:rPr lang="en-GB" i="1" smtClean="0">
                            <a:latin typeface="Cambria Math" panose="02040503050406030204" pitchFamily="18" charset="0"/>
                          </a:rPr>
                        </m:ctrlPr>
                      </m:sSupPr>
                      <m:e>
                        <m:r>
                          <m:rPr>
                            <m:sty m:val="p"/>
                          </m:rPr>
                          <a:rPr lang="en-GB" b="0" i="0" smtClean="0">
                            <a:latin typeface="Cambria Math" panose="02040503050406030204" pitchFamily="18" charset="0"/>
                          </a:rPr>
                          <m:t>m</m:t>
                        </m:r>
                      </m:e>
                      <m:sup>
                        <m:r>
                          <a:rPr lang="en-GB" i="1" smtClean="0">
                            <a:latin typeface="Cambria Math" panose="02040503050406030204" pitchFamily="18" charset="0"/>
                          </a:rPr>
                          <m:t>2</m:t>
                        </m:r>
                      </m:sup>
                    </m:sSup>
                  </m:oMath>
                </a14:m>
                <a:r>
                  <a:rPr lang="en-GB" dirty="0"/>
                  <a:t>)</a:t>
                </a:r>
              </a:p>
            </p:txBody>
          </p:sp>
        </mc:Choice>
        <mc:Fallback xmlns="">
          <p:sp>
            <p:nvSpPr>
              <p:cNvPr id="3" name="Notes Placeholder 2">
                <a:extLst>
                  <a:ext uri="{FF2B5EF4-FFF2-40B4-BE49-F238E27FC236}">
                    <a16:creationId xmlns:a16="http://schemas.microsoft.com/office/drawing/2014/main" id="{C3310AEA-FEED-DD7F-B171-B3A33A7247C7}"/>
                  </a:ext>
                </a:extLst>
              </p:cNvPr>
              <p:cNvSpPr>
                <a:spLocks noGrp="1"/>
              </p:cNvSpPr>
              <p:nvPr>
                <p:ph type="body" idx="1"/>
              </p:nvPr>
            </p:nvSpPr>
            <p:spPr/>
            <p:txBody>
              <a:bodyPr/>
              <a:lstStyle/>
              <a:p>
                <a:r>
                  <a:rPr lang="en-GB"/>
                  <a:t>Answer: Perimeter of the shape is 30 cm as all the side lengths of the shapes are 6 cm</a:t>
                </a:r>
              </a:p>
              <a:p>
                <a:endParaRPr lang="en-GB"/>
              </a:p>
              <a:p>
                <a:r>
                  <a:rPr lang="en-GB"/>
                  <a:t>NC Link:</a:t>
                </a:r>
              </a:p>
              <a:p>
                <a:r>
                  <a:rPr lang="en-GB"/>
                  <a:t>Year 5 – Measurement: measure and calculate the perimeter of composite (rectilinear) shapes in cm and m</a:t>
                </a:r>
              </a:p>
              <a:p>
                <a:r>
                  <a:rPr lang="en-GB" b="1"/>
                  <a:t>and</a:t>
                </a:r>
              </a:p>
              <a:p>
                <a:r>
                  <a:rPr lang="en-GB"/>
                  <a:t>calculate and compare the are of rectangles (including squares) and including using standard units (</a:t>
                </a:r>
                <a:r>
                  <a:rPr lang="en-GB" b="0" i="0">
                    <a:latin typeface="Cambria Math" panose="02040503050406030204" pitchFamily="18" charset="0"/>
                  </a:rPr>
                  <a:t>cm^</a:t>
                </a:r>
                <a:r>
                  <a:rPr lang="en-GB" i="0">
                    <a:latin typeface="Cambria Math" panose="02040503050406030204" pitchFamily="18" charset="0"/>
                  </a:rPr>
                  <a:t>2</a:t>
                </a:r>
                <a:r>
                  <a:rPr lang="en-GB"/>
                  <a:t> and </a:t>
                </a:r>
                <a:r>
                  <a:rPr lang="en-GB" b="0" i="0">
                    <a:latin typeface="Cambria Math" panose="02040503050406030204" pitchFamily="18" charset="0"/>
                  </a:rPr>
                  <a:t>m^</a:t>
                </a:r>
                <a:r>
                  <a:rPr lang="en-GB" i="0">
                    <a:latin typeface="Cambria Math" panose="02040503050406030204" pitchFamily="18" charset="0"/>
                  </a:rPr>
                  <a:t>2</a:t>
                </a:r>
                <a:r>
                  <a:rPr lang="en-GB"/>
                  <a:t>)</a:t>
                </a:r>
              </a:p>
            </p:txBody>
          </p:sp>
        </mc:Fallback>
      </mc:AlternateContent>
      <p:sp>
        <p:nvSpPr>
          <p:cNvPr id="4" name="Slide Number Placeholder 3">
            <a:extLst>
              <a:ext uri="{FF2B5EF4-FFF2-40B4-BE49-F238E27FC236}">
                <a16:creationId xmlns:a16="http://schemas.microsoft.com/office/drawing/2014/main" id="{4F46AC76-ADF4-2568-8A8A-EC1B0AC08689}"/>
              </a:ext>
            </a:extLst>
          </p:cNvPr>
          <p:cNvSpPr>
            <a:spLocks noGrp="1"/>
          </p:cNvSpPr>
          <p:nvPr>
            <p:ph type="sldNum" sz="quarter" idx="5"/>
          </p:nvPr>
        </p:nvSpPr>
        <p:spPr/>
        <p:txBody>
          <a:bodyPr/>
          <a:lstStyle/>
          <a:p>
            <a:fld id="{65EFFA93-4D76-4434-BAEB-C2CC90F4162E}" type="slidenum">
              <a:rPr lang="en-GB" smtClean="0"/>
              <a:t>8</a:t>
            </a:fld>
            <a:endParaRPr lang="en-GB"/>
          </a:p>
        </p:txBody>
      </p:sp>
    </p:spTree>
    <p:extLst>
      <p:ext uri="{BB962C8B-B14F-4D97-AF65-F5344CB8AC3E}">
        <p14:creationId xmlns:p14="http://schemas.microsoft.com/office/powerpoint/2010/main" val="3913283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9E2EB-4F9C-519C-887B-19899AE76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24AB9-FB9F-17A1-2E31-BC3C02EC04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3CF7C2-6094-7781-A28C-45C81388FBE3}"/>
              </a:ext>
            </a:extLst>
          </p:cNvPr>
          <p:cNvSpPr>
            <a:spLocks noGrp="1"/>
          </p:cNvSpPr>
          <p:nvPr>
            <p:ph type="body" idx="1"/>
          </p:nvPr>
        </p:nvSpPr>
        <p:spPr/>
        <p:txBody>
          <a:bodyPr/>
          <a:lstStyle/>
          <a:p>
            <a:r>
              <a:rPr lang="en-GB" b="1" dirty="0"/>
              <a:t>Answer:</a:t>
            </a:r>
            <a:r>
              <a:rPr lang="en-GB" dirty="0"/>
              <a:t> Any three numbers with a total of 24 so they could be 3 eights.</a:t>
            </a:r>
          </a:p>
          <a:p>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Year 6 - Statistics</a:t>
            </a:r>
            <a:r>
              <a:rPr lang="en-GB" dirty="0"/>
              <a:t>: calculate and interpret the mean as an average</a:t>
            </a:r>
          </a:p>
        </p:txBody>
      </p:sp>
      <p:sp>
        <p:nvSpPr>
          <p:cNvPr id="4" name="Slide Number Placeholder 3">
            <a:extLst>
              <a:ext uri="{FF2B5EF4-FFF2-40B4-BE49-F238E27FC236}">
                <a16:creationId xmlns:a16="http://schemas.microsoft.com/office/drawing/2014/main" id="{D1CAB65D-6044-9F5F-7188-B00C33C7ECA9}"/>
              </a:ext>
            </a:extLst>
          </p:cNvPr>
          <p:cNvSpPr>
            <a:spLocks noGrp="1"/>
          </p:cNvSpPr>
          <p:nvPr>
            <p:ph type="sldNum" sz="quarter" idx="5"/>
          </p:nvPr>
        </p:nvSpPr>
        <p:spPr/>
        <p:txBody>
          <a:bodyPr/>
          <a:lstStyle/>
          <a:p>
            <a:fld id="{65EFFA93-4D76-4434-BAEB-C2CC90F4162E}" type="slidenum">
              <a:rPr lang="en-GB" smtClean="0"/>
              <a:t>9</a:t>
            </a:fld>
            <a:endParaRPr lang="en-GB"/>
          </a:p>
        </p:txBody>
      </p:sp>
    </p:spTree>
    <p:extLst>
      <p:ext uri="{BB962C8B-B14F-4D97-AF65-F5344CB8AC3E}">
        <p14:creationId xmlns:p14="http://schemas.microsoft.com/office/powerpoint/2010/main" val="165683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245A-4061-0EA0-7EA3-69DC0863D2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7A32325-9E40-ECA8-1433-E698B16AD1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8F779E-B8B6-0A6D-224C-B7DB9CF8183A}"/>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5" name="Footer Placeholder 4">
            <a:extLst>
              <a:ext uri="{FF2B5EF4-FFF2-40B4-BE49-F238E27FC236}">
                <a16:creationId xmlns:a16="http://schemas.microsoft.com/office/drawing/2014/main" id="{35A55B5B-0D9F-57F2-D21A-775489BA0B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67FCB2-FE69-507A-6DEC-E4961D19F89D}"/>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075024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80E7C-68E8-2CFC-2B0B-C0F3309D65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720099-C9E2-6CE3-B528-4438CE9296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698CB8-C490-991D-0B83-9B51A1F61EAA}"/>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5" name="Footer Placeholder 4">
            <a:extLst>
              <a:ext uri="{FF2B5EF4-FFF2-40B4-BE49-F238E27FC236}">
                <a16:creationId xmlns:a16="http://schemas.microsoft.com/office/drawing/2014/main" id="{A8D34D4D-3D8B-E994-86DC-3D9356DFC0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2B9830-B4C7-B91A-2E59-CC740E36F04B}"/>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196607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EEB835-C7F0-0614-780F-CF6DA529B9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C31578-46F8-3E10-E432-BD1A6E0B294E}"/>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F35746FF-2874-BEA3-B741-A36BE120BB1E}"/>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5" name="Footer Placeholder 4">
            <a:extLst>
              <a:ext uri="{FF2B5EF4-FFF2-40B4-BE49-F238E27FC236}">
                <a16:creationId xmlns:a16="http://schemas.microsoft.com/office/drawing/2014/main" id="{9826651B-7F61-3404-0D5F-C26D8A02CA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3C9231-6161-65A9-6D28-1B705405F8B5}"/>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195489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close up of a network">
            <a:extLst>
              <a:ext uri="{FF2B5EF4-FFF2-40B4-BE49-F238E27FC236}">
                <a16:creationId xmlns:a16="http://schemas.microsoft.com/office/drawing/2014/main" id="{66449D3C-7EF8-E60D-8A36-9F5C4DACCB1C}"/>
              </a:ext>
            </a:extLst>
          </p:cNvPr>
          <p:cNvPicPr>
            <a:picLocks noChangeAspect="1"/>
          </p:cNvPicPr>
          <p:nvPr userDrawn="1"/>
        </p:nvPicPr>
        <p:blipFill>
          <a:blip r:embed="rId2"/>
          <a:srcRect l="68362"/>
          <a:stretch>
            <a:fillRect/>
          </a:stretch>
        </p:blipFill>
        <p:spPr>
          <a:xfrm rot="5400000" flipV="1">
            <a:off x="2667001" y="-2666999"/>
            <a:ext cx="6858000" cy="12192002"/>
          </a:xfrm>
          <a:prstGeom prst="rect">
            <a:avLst/>
          </a:prstGeom>
          <a:ln>
            <a:noFill/>
          </a:ln>
        </p:spPr>
      </p:pic>
      <p:sp>
        <p:nvSpPr>
          <p:cNvPr id="2" name="Title 1"/>
          <p:cNvSpPr>
            <a:spLocks noGrp="1"/>
          </p:cNvSpPr>
          <p:nvPr>
            <p:ph type="ctrTitle" hasCustomPrompt="1"/>
          </p:nvPr>
        </p:nvSpPr>
        <p:spPr>
          <a:xfrm>
            <a:off x="801225" y="2711677"/>
            <a:ext cx="4423918" cy="2387600"/>
          </a:xfrm>
        </p:spPr>
        <p:txBody>
          <a:bodyPr anchor="b">
            <a:noAutofit/>
          </a:bodyPr>
          <a:lstStyle>
            <a:lvl1pPr algn="ctr">
              <a:defRPr sz="4800">
                <a:solidFill>
                  <a:schemeClr val="bg1"/>
                </a:solidFill>
              </a:defRPr>
            </a:lvl1pPr>
          </a:lstStyle>
          <a:p>
            <a:r>
              <a:rPr lang="en-US"/>
              <a:t>Resource Pack</a:t>
            </a:r>
            <a:br>
              <a:rPr lang="en-US"/>
            </a:br>
            <a:br>
              <a:rPr lang="en-US"/>
            </a:br>
            <a:r>
              <a:rPr lang="en-US"/>
              <a:t>[age group]</a:t>
            </a:r>
          </a:p>
        </p:txBody>
      </p:sp>
      <p:pic>
        <p:nvPicPr>
          <p:cNvPr id="11" name="Graphic 10">
            <a:extLst>
              <a:ext uri="{FF2B5EF4-FFF2-40B4-BE49-F238E27FC236}">
                <a16:creationId xmlns:a16="http://schemas.microsoft.com/office/drawing/2014/main" id="{579CB7CA-9D61-3D5E-A92D-7F37C5B132B2}"/>
              </a:ext>
            </a:extLst>
          </p:cNvPr>
          <p:cNvPicPr>
            <a:picLocks noChangeAspect="1"/>
          </p:cNvPicPr>
          <p:nvPr userDrawn="1"/>
        </p:nvPicPr>
        <p:blipFill>
          <a:blip>
            <a:extLst>
              <a:ext uri="{96DAC541-7B7A-43D3-8B79-37D633B846F1}">
                <asvg:svgBlip xmlns:asvg="http://schemas.microsoft.com/office/drawing/2016/SVG/main" r:embed="rId3"/>
              </a:ext>
            </a:extLst>
          </a:blip>
          <a:srcRect t="5858" r="6772" b="6773"/>
          <a:stretch>
            <a:fillRect/>
          </a:stretch>
        </p:blipFill>
        <p:spPr>
          <a:xfrm>
            <a:off x="5401341" y="0"/>
            <a:ext cx="6790659" cy="6857998"/>
          </a:xfrm>
          <a:prstGeom prst="rect">
            <a:avLst/>
          </a:prstGeom>
        </p:spPr>
      </p:pic>
      <p:pic>
        <p:nvPicPr>
          <p:cNvPr id="12" name="Picture 11" descr="A black background with white letters&#10;&#10;AI-generated content may be incorrect.">
            <a:extLst>
              <a:ext uri="{FF2B5EF4-FFF2-40B4-BE49-F238E27FC236}">
                <a16:creationId xmlns:a16="http://schemas.microsoft.com/office/drawing/2014/main" id="{A71924B0-8F9F-E874-B09A-4F07CF7753BB}"/>
              </a:ext>
            </a:extLst>
          </p:cNvPr>
          <p:cNvPicPr>
            <a:picLocks noChangeAspect="1"/>
          </p:cNvPicPr>
          <p:nvPr userDrawn="1"/>
        </p:nvPicPr>
        <p:blipFill>
          <a:blip r:embed="rId4"/>
          <a:stretch>
            <a:fillRect/>
          </a:stretch>
        </p:blipFill>
        <p:spPr>
          <a:xfrm>
            <a:off x="511075" y="438235"/>
            <a:ext cx="4243806" cy="889989"/>
          </a:xfrm>
          <a:prstGeom prst="rect">
            <a:avLst/>
          </a:prstGeom>
        </p:spPr>
      </p:pic>
    </p:spTree>
    <p:extLst>
      <p:ext uri="{BB962C8B-B14F-4D97-AF65-F5344CB8AC3E}">
        <p14:creationId xmlns:p14="http://schemas.microsoft.com/office/powerpoint/2010/main" val="427034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4192" y="1084960"/>
            <a:ext cx="10515600" cy="46774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8B8C49A4-C1BF-4EE9-79FB-1DAA7ECC1EAE}"/>
              </a:ext>
            </a:extLst>
          </p:cNvPr>
          <p:cNvPicPr>
            <a:picLocks noChangeAspect="1"/>
          </p:cNvPicPr>
          <p:nvPr userDrawn="1"/>
        </p:nvPicPr>
        <p:blipFill>
          <a:blip r:embed="rId2"/>
          <a:stretch>
            <a:fillRect/>
          </a:stretch>
        </p:blipFill>
        <p:spPr>
          <a:xfrm>
            <a:off x="9369961" y="5897879"/>
            <a:ext cx="2310584" cy="487722"/>
          </a:xfrm>
          <a:prstGeom prst="rect">
            <a:avLst/>
          </a:prstGeom>
        </p:spPr>
      </p:pic>
      <p:sp>
        <p:nvSpPr>
          <p:cNvPr id="9" name="Rectangle 8">
            <a:extLst>
              <a:ext uri="{FF2B5EF4-FFF2-40B4-BE49-F238E27FC236}">
                <a16:creationId xmlns:a16="http://schemas.microsoft.com/office/drawing/2014/main" id="{C14F709D-31D9-543D-47F3-AC5E5921C1B1}"/>
              </a:ext>
            </a:extLst>
          </p:cNvPr>
          <p:cNvSpPr/>
          <p:nvPr userDrawn="1"/>
        </p:nvSpPr>
        <p:spPr>
          <a:xfrm>
            <a:off x="0" y="-17124"/>
            <a:ext cx="12192000" cy="381000"/>
          </a:xfrm>
          <a:prstGeom prst="rect">
            <a:avLst/>
          </a:prstGeom>
          <a:solidFill>
            <a:srgbClr val="3FE6A0"/>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3532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close up of a network">
            <a:extLst>
              <a:ext uri="{FF2B5EF4-FFF2-40B4-BE49-F238E27FC236}">
                <a16:creationId xmlns:a16="http://schemas.microsoft.com/office/drawing/2014/main" id="{66449D3C-7EF8-E60D-8A36-9F5C4DACCB1C}"/>
              </a:ext>
            </a:extLst>
          </p:cNvPr>
          <p:cNvPicPr>
            <a:picLocks noChangeAspect="1"/>
          </p:cNvPicPr>
          <p:nvPr userDrawn="1"/>
        </p:nvPicPr>
        <p:blipFill>
          <a:blip r:embed="rId2"/>
          <a:srcRect l="68362"/>
          <a:stretch>
            <a:fillRect/>
          </a:stretch>
        </p:blipFill>
        <p:spPr>
          <a:xfrm rot="5400000" flipV="1">
            <a:off x="2667001" y="-2666999"/>
            <a:ext cx="6858000" cy="12192002"/>
          </a:xfrm>
          <a:prstGeom prst="rect">
            <a:avLst/>
          </a:prstGeom>
          <a:ln>
            <a:noFill/>
          </a:ln>
        </p:spPr>
      </p:pic>
      <p:sp>
        <p:nvSpPr>
          <p:cNvPr id="2" name="Title 1"/>
          <p:cNvSpPr>
            <a:spLocks noGrp="1"/>
          </p:cNvSpPr>
          <p:nvPr>
            <p:ph type="ctrTitle" hasCustomPrompt="1"/>
          </p:nvPr>
        </p:nvSpPr>
        <p:spPr>
          <a:xfrm>
            <a:off x="801225" y="2711677"/>
            <a:ext cx="4423918" cy="2387600"/>
          </a:xfrm>
        </p:spPr>
        <p:txBody>
          <a:bodyPr anchor="b">
            <a:noAutofit/>
          </a:bodyPr>
          <a:lstStyle>
            <a:lvl1pPr algn="ctr">
              <a:defRPr sz="4800">
                <a:solidFill>
                  <a:schemeClr val="bg1"/>
                </a:solidFill>
              </a:defRPr>
            </a:lvl1pPr>
          </a:lstStyle>
          <a:p>
            <a:r>
              <a:rPr lang="en-US"/>
              <a:t>Resource Pack</a:t>
            </a:r>
            <a:br>
              <a:rPr lang="en-US"/>
            </a:br>
            <a:br>
              <a:rPr lang="en-US"/>
            </a:br>
            <a:r>
              <a:rPr lang="en-US"/>
              <a:t>[age group]</a:t>
            </a:r>
          </a:p>
        </p:txBody>
      </p:sp>
      <p:pic>
        <p:nvPicPr>
          <p:cNvPr id="11" name="Graphic 10">
            <a:extLst>
              <a:ext uri="{FF2B5EF4-FFF2-40B4-BE49-F238E27FC236}">
                <a16:creationId xmlns:a16="http://schemas.microsoft.com/office/drawing/2014/main" id="{579CB7CA-9D61-3D5E-A92D-7F37C5B132B2}"/>
              </a:ext>
            </a:extLst>
          </p:cNvPr>
          <p:cNvPicPr>
            <a:picLocks noChangeAspect="1"/>
          </p:cNvPicPr>
          <p:nvPr userDrawn="1"/>
        </p:nvPicPr>
        <p:blipFill>
          <a:blip>
            <a:extLst>
              <a:ext uri="{96DAC541-7B7A-43D3-8B79-37D633B846F1}">
                <asvg:svgBlip xmlns:asvg="http://schemas.microsoft.com/office/drawing/2016/SVG/main" r:embed="rId3"/>
              </a:ext>
            </a:extLst>
          </a:blip>
          <a:srcRect t="5858" r="6772" b="6773"/>
          <a:stretch>
            <a:fillRect/>
          </a:stretch>
        </p:blipFill>
        <p:spPr>
          <a:xfrm>
            <a:off x="5401341" y="0"/>
            <a:ext cx="6790659" cy="6857998"/>
          </a:xfrm>
          <a:prstGeom prst="rect">
            <a:avLst/>
          </a:prstGeom>
        </p:spPr>
      </p:pic>
      <p:pic>
        <p:nvPicPr>
          <p:cNvPr id="12" name="Picture 11" descr="A black background with white letters&#10;&#10;AI-generated content may be incorrect.">
            <a:extLst>
              <a:ext uri="{FF2B5EF4-FFF2-40B4-BE49-F238E27FC236}">
                <a16:creationId xmlns:a16="http://schemas.microsoft.com/office/drawing/2014/main" id="{A71924B0-8F9F-E874-B09A-4F07CF7753BB}"/>
              </a:ext>
            </a:extLst>
          </p:cNvPr>
          <p:cNvPicPr>
            <a:picLocks noChangeAspect="1"/>
          </p:cNvPicPr>
          <p:nvPr userDrawn="1"/>
        </p:nvPicPr>
        <p:blipFill>
          <a:blip r:embed="rId4"/>
          <a:stretch>
            <a:fillRect/>
          </a:stretch>
        </p:blipFill>
        <p:spPr>
          <a:xfrm>
            <a:off x="511075" y="438235"/>
            <a:ext cx="4243806" cy="889989"/>
          </a:xfrm>
          <a:prstGeom prst="rect">
            <a:avLst/>
          </a:prstGeom>
        </p:spPr>
      </p:pic>
    </p:spTree>
    <p:extLst>
      <p:ext uri="{BB962C8B-B14F-4D97-AF65-F5344CB8AC3E}">
        <p14:creationId xmlns:p14="http://schemas.microsoft.com/office/powerpoint/2010/main" val="2385387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4192" y="1084960"/>
            <a:ext cx="10515600" cy="4677485"/>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8B8C49A4-C1BF-4EE9-79FB-1DAA7ECC1EAE}"/>
              </a:ext>
            </a:extLst>
          </p:cNvPr>
          <p:cNvPicPr>
            <a:picLocks noChangeAspect="1"/>
          </p:cNvPicPr>
          <p:nvPr userDrawn="1"/>
        </p:nvPicPr>
        <p:blipFill>
          <a:blip r:embed="rId2"/>
          <a:stretch>
            <a:fillRect/>
          </a:stretch>
        </p:blipFill>
        <p:spPr>
          <a:xfrm>
            <a:off x="9369961" y="5897879"/>
            <a:ext cx="2310584" cy="487722"/>
          </a:xfrm>
          <a:prstGeom prst="rect">
            <a:avLst/>
          </a:prstGeom>
        </p:spPr>
      </p:pic>
      <p:sp>
        <p:nvSpPr>
          <p:cNvPr id="9" name="Rectangle 8">
            <a:extLst>
              <a:ext uri="{FF2B5EF4-FFF2-40B4-BE49-F238E27FC236}">
                <a16:creationId xmlns:a16="http://schemas.microsoft.com/office/drawing/2014/main" id="{C14F709D-31D9-543D-47F3-AC5E5921C1B1}"/>
              </a:ext>
            </a:extLst>
          </p:cNvPr>
          <p:cNvSpPr/>
          <p:nvPr userDrawn="1"/>
        </p:nvSpPr>
        <p:spPr>
          <a:xfrm>
            <a:off x="0" y="-17124"/>
            <a:ext cx="12192000" cy="381000"/>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close up of a network">
            <a:extLst>
              <a:ext uri="{FF2B5EF4-FFF2-40B4-BE49-F238E27FC236}">
                <a16:creationId xmlns:a16="http://schemas.microsoft.com/office/drawing/2014/main" id="{3D5F4B75-FDA3-8BD7-43AC-1CBDA9224B13}"/>
              </a:ext>
            </a:extLst>
          </p:cNvPr>
          <p:cNvPicPr>
            <a:picLocks noChangeAspect="1"/>
          </p:cNvPicPr>
          <p:nvPr userDrawn="1"/>
        </p:nvPicPr>
        <p:blipFill>
          <a:blip r:embed="rId2"/>
          <a:srcRect l="68362"/>
          <a:stretch>
            <a:fillRect/>
          </a:stretch>
        </p:blipFill>
        <p:spPr>
          <a:xfrm rot="5400000" flipV="1">
            <a:off x="2666999" y="-2676335"/>
            <a:ext cx="6858000" cy="12192002"/>
          </a:xfrm>
          <a:prstGeom prst="rect">
            <a:avLst/>
          </a:prstGeom>
          <a:ln>
            <a:noFill/>
          </a:ln>
        </p:spPr>
      </p:pic>
      <p:sp>
        <p:nvSpPr>
          <p:cNvPr id="2" name="Title 1"/>
          <p:cNvSpPr>
            <a:spLocks noGrp="1"/>
          </p:cNvSpPr>
          <p:nvPr>
            <p:ph type="title" hasCustomPrompt="1"/>
          </p:nvPr>
        </p:nvSpPr>
        <p:spPr>
          <a:xfrm>
            <a:off x="840994" y="2002630"/>
            <a:ext cx="4316222" cy="2852737"/>
          </a:xfrm>
        </p:spPr>
        <p:txBody>
          <a:bodyPr anchor="b"/>
          <a:lstStyle>
            <a:lvl1pPr>
              <a:defRPr sz="6000">
                <a:solidFill>
                  <a:schemeClr val="bg1"/>
                </a:solidFill>
              </a:defRPr>
            </a:lvl1pPr>
          </a:lstStyle>
          <a:p>
            <a:r>
              <a:rPr lang="en-US" dirty="0"/>
              <a:t>Sub domain</a:t>
            </a:r>
          </a:p>
        </p:txBody>
      </p:sp>
      <p:pic>
        <p:nvPicPr>
          <p:cNvPr id="8" name="Graphic 7">
            <a:extLst>
              <a:ext uri="{FF2B5EF4-FFF2-40B4-BE49-F238E27FC236}">
                <a16:creationId xmlns:a16="http://schemas.microsoft.com/office/drawing/2014/main" id="{4D69D171-FC3B-9FB9-7778-A093D30E93B4}"/>
              </a:ext>
            </a:extLst>
          </p:cNvPr>
          <p:cNvPicPr>
            <a:picLocks noChangeAspect="1"/>
          </p:cNvPicPr>
          <p:nvPr userDrawn="1"/>
        </p:nvPicPr>
        <p:blipFill>
          <a:blip>
            <a:extLst>
              <a:ext uri="{96DAC541-7B7A-43D3-8B79-37D633B846F1}">
                <asvg:svgBlip xmlns:asvg="http://schemas.microsoft.com/office/drawing/2016/SVG/main" r:embed="rId3"/>
              </a:ext>
            </a:extLst>
          </a:blip>
          <a:srcRect t="5858" r="6772" b="6773"/>
          <a:stretch>
            <a:fillRect/>
          </a:stretch>
        </p:blipFill>
        <p:spPr>
          <a:xfrm>
            <a:off x="5401341" y="0"/>
            <a:ext cx="6790659" cy="6857998"/>
          </a:xfrm>
          <a:prstGeom prst="rect">
            <a:avLst/>
          </a:prstGeom>
        </p:spPr>
      </p:pic>
      <p:pic>
        <p:nvPicPr>
          <p:cNvPr id="9" name="Picture 8" descr="A black background with white letters&#10;&#10;AI-generated content may be incorrect.">
            <a:extLst>
              <a:ext uri="{FF2B5EF4-FFF2-40B4-BE49-F238E27FC236}">
                <a16:creationId xmlns:a16="http://schemas.microsoft.com/office/drawing/2014/main" id="{DE33A2FE-DD6C-F1AE-4CAB-CDB785C53787}"/>
              </a:ext>
            </a:extLst>
          </p:cNvPr>
          <p:cNvPicPr>
            <a:picLocks noChangeAspect="1"/>
          </p:cNvPicPr>
          <p:nvPr userDrawn="1"/>
        </p:nvPicPr>
        <p:blipFill>
          <a:blip r:embed="rId4"/>
          <a:stretch>
            <a:fillRect/>
          </a:stretch>
        </p:blipFill>
        <p:spPr>
          <a:xfrm>
            <a:off x="511075" y="438235"/>
            <a:ext cx="4243806" cy="889989"/>
          </a:xfrm>
          <a:prstGeom prst="rect">
            <a:avLst/>
          </a:prstGeom>
        </p:spPr>
      </p:pic>
    </p:spTree>
    <p:extLst>
      <p:ext uri="{BB962C8B-B14F-4D97-AF65-F5344CB8AC3E}">
        <p14:creationId xmlns:p14="http://schemas.microsoft.com/office/powerpoint/2010/main" val="2591524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pyright ">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B29243-1BE5-5131-B565-9E2AF62FC07D}"/>
              </a:ext>
            </a:extLst>
          </p:cNvPr>
          <p:cNvSpPr txBox="1"/>
          <p:nvPr userDrawn="1"/>
        </p:nvSpPr>
        <p:spPr>
          <a:xfrm>
            <a:off x="943583" y="1912044"/>
            <a:ext cx="4134385" cy="3170099"/>
          </a:xfrm>
          <a:prstGeom prst="rect">
            <a:avLst/>
          </a:prstGeom>
          <a:noFill/>
        </p:spPr>
        <p:txBody>
          <a:bodyPr wrap="square" rtlCol="0">
            <a:spAutoFit/>
          </a:bodyPr>
          <a:lstStyle/>
          <a:p>
            <a:pPr marL="0" indent="0">
              <a:buNone/>
            </a:pPr>
            <a:r>
              <a:rPr lang="en-US" sz="2000" dirty="0">
                <a:solidFill>
                  <a:schemeClr val="tx1"/>
                </a:solidFill>
                <a:latin typeface="Aptos" panose="020B0004020202020204" pitchFamily="34" charset="0"/>
                <a:ea typeface="Arial" pitchFamily="34" charset="-122"/>
                <a:cs typeface="Arial" pitchFamily="34" charset="-120"/>
              </a:rPr>
              <a:t>Copyright notice</a:t>
            </a:r>
          </a:p>
          <a:p>
            <a:pPr marL="0" indent="0">
              <a:buNone/>
            </a:pPr>
            <a:endParaRPr lang="en-US" sz="2000" dirty="0">
              <a:solidFill>
                <a:schemeClr val="tx1"/>
              </a:solidFill>
              <a:latin typeface="Aptos" panose="020B0004020202020204" pitchFamily="34" charset="0"/>
              <a:ea typeface="Arial" pitchFamily="34" charset="-122"/>
              <a:cs typeface="Arial" pitchFamily="34" charset="-120"/>
            </a:endParaRPr>
          </a:p>
          <a:p>
            <a:pPr marL="0" indent="0">
              <a:buNone/>
            </a:pPr>
            <a:r>
              <a:rPr lang="en-US" sz="2000" dirty="0">
                <a:solidFill>
                  <a:schemeClr val="tx1"/>
                </a:solidFill>
                <a:latin typeface="Aptos" panose="020B0004020202020204" pitchFamily="34" charset="0"/>
                <a:ea typeface="Arial" pitchFamily="34" charset="-122"/>
                <a:cs typeface="Arial" pitchFamily="34" charset="-120"/>
              </a:rPr>
              <a:t>This resource is published under the Creative Commons Zero (CC0) license.</a:t>
            </a:r>
          </a:p>
          <a:p>
            <a:pPr marL="0" indent="0">
              <a:buNone/>
            </a:pPr>
            <a:endParaRPr lang="en-US" sz="2000" dirty="0">
              <a:solidFill>
                <a:schemeClr val="tx1"/>
              </a:solidFill>
              <a:latin typeface="Aptos" panose="020B0004020202020204" pitchFamily="34" charset="0"/>
            </a:endParaRPr>
          </a:p>
          <a:p>
            <a:pPr marL="0" indent="0">
              <a:buNone/>
            </a:pPr>
            <a:r>
              <a:rPr lang="en-US" sz="2000" dirty="0">
                <a:solidFill>
                  <a:schemeClr val="tx1"/>
                </a:solidFill>
                <a:latin typeface="Aptos" panose="020B0004020202020204" pitchFamily="34" charset="0"/>
                <a:ea typeface="Arial" pitchFamily="34" charset="-122"/>
                <a:cs typeface="Arial" pitchFamily="34" charset="-120"/>
              </a:rPr>
              <a:t>You are free to copy, modify, distribute and use this work, even for commercial purposes, without asking permission.</a:t>
            </a:r>
            <a:endParaRPr lang="en-US" sz="2000" dirty="0">
              <a:solidFill>
                <a:schemeClr val="tx1"/>
              </a:solidFill>
              <a:latin typeface="Aptos" panose="020B0004020202020204" pitchFamily="34" charset="0"/>
            </a:endParaRPr>
          </a:p>
        </p:txBody>
      </p:sp>
      <p:pic>
        <p:nvPicPr>
          <p:cNvPr id="6" name="Picture 5" descr="A black background with white letters&#10;&#10;AI-generated content may be incorrect.">
            <a:extLst>
              <a:ext uri="{FF2B5EF4-FFF2-40B4-BE49-F238E27FC236}">
                <a16:creationId xmlns:a16="http://schemas.microsoft.com/office/drawing/2014/main" id="{1E876802-7E37-093C-A954-13B0583FD366}"/>
              </a:ext>
            </a:extLst>
          </p:cNvPr>
          <p:cNvPicPr>
            <a:picLocks noChangeAspect="1"/>
          </p:cNvPicPr>
          <p:nvPr userDrawn="1"/>
        </p:nvPicPr>
        <p:blipFill>
          <a:blip r:embed="rId2"/>
          <a:stretch>
            <a:fillRect/>
          </a:stretch>
        </p:blipFill>
        <p:spPr>
          <a:xfrm>
            <a:off x="511075" y="438235"/>
            <a:ext cx="4243806" cy="889989"/>
          </a:xfrm>
          <a:prstGeom prst="rect">
            <a:avLst/>
          </a:prstGeom>
        </p:spPr>
      </p:pic>
      <p:pic>
        <p:nvPicPr>
          <p:cNvPr id="2" name="Picture 1">
            <a:extLst>
              <a:ext uri="{FF2B5EF4-FFF2-40B4-BE49-F238E27FC236}">
                <a16:creationId xmlns:a16="http://schemas.microsoft.com/office/drawing/2014/main" id="{1D5704FE-9E0F-0F25-E092-81E6D297AC16}"/>
              </a:ext>
            </a:extLst>
          </p:cNvPr>
          <p:cNvPicPr>
            <a:picLocks noChangeAspect="1"/>
          </p:cNvPicPr>
          <p:nvPr userDrawn="1"/>
        </p:nvPicPr>
        <p:blipFill>
          <a:blip r:embed="rId3"/>
          <a:stretch>
            <a:fillRect/>
          </a:stretch>
        </p:blipFill>
        <p:spPr>
          <a:xfrm>
            <a:off x="5401055" y="0"/>
            <a:ext cx="6790945" cy="6858000"/>
          </a:xfrm>
          <a:prstGeom prst="rect">
            <a:avLst/>
          </a:prstGeom>
        </p:spPr>
      </p:pic>
      <p:pic>
        <p:nvPicPr>
          <p:cNvPr id="4" name="Picture 3">
            <a:extLst>
              <a:ext uri="{FF2B5EF4-FFF2-40B4-BE49-F238E27FC236}">
                <a16:creationId xmlns:a16="http://schemas.microsoft.com/office/drawing/2014/main" id="{758ADCBB-30D9-45DD-BF65-B897D80397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996" y="438234"/>
            <a:ext cx="4256025" cy="889989"/>
          </a:xfrm>
          <a:prstGeom prst="rect">
            <a:avLst/>
          </a:prstGeom>
        </p:spPr>
      </p:pic>
    </p:spTree>
    <p:extLst>
      <p:ext uri="{BB962C8B-B14F-4D97-AF65-F5344CB8AC3E}">
        <p14:creationId xmlns:p14="http://schemas.microsoft.com/office/powerpoint/2010/main" val="1667404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1084-5B8C-5E8F-02BF-65D0C71B5F6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3B5B14A-CE50-937E-A52A-E5B8A27FB6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6F8902B-0242-9957-98C2-A2B3BEB2BBD5}"/>
              </a:ext>
            </a:extLst>
          </p:cNvPr>
          <p:cNvSpPr>
            <a:spLocks noGrp="1"/>
          </p:cNvSpPr>
          <p:nvPr>
            <p:ph type="dt" sz="half" idx="10"/>
          </p:nvPr>
        </p:nvSpPr>
        <p:spPr/>
        <p:txBody>
          <a:bodyPr/>
          <a:lstStyle/>
          <a:p>
            <a:fld id="{9595C7D3-3FF9-D841-9A2E-7F17DFE52733}" type="datetimeFigureOut">
              <a:rPr lang="en-US" smtClean="0"/>
              <a:t>7/20/2026</a:t>
            </a:fld>
            <a:endParaRPr lang="en-US"/>
          </a:p>
        </p:txBody>
      </p:sp>
      <p:sp>
        <p:nvSpPr>
          <p:cNvPr id="5" name="Footer Placeholder 4">
            <a:extLst>
              <a:ext uri="{FF2B5EF4-FFF2-40B4-BE49-F238E27FC236}">
                <a16:creationId xmlns:a16="http://schemas.microsoft.com/office/drawing/2014/main" id="{80180097-B8DD-428A-93A5-CC2826BED6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31AEF8-B03E-85B5-98ED-080F74A654D6}"/>
              </a:ext>
            </a:extLst>
          </p:cNvPr>
          <p:cNvSpPr>
            <a:spLocks noGrp="1"/>
          </p:cNvSpPr>
          <p:nvPr>
            <p:ph type="sldNum" sz="quarter" idx="12"/>
          </p:nvPr>
        </p:nvSpPr>
        <p:spPr/>
        <p:txBody>
          <a:bodyPr/>
          <a:lstStyle/>
          <a:p>
            <a:fld id="{D8BF67AE-C4E5-2E43-AD02-52F499FA0758}" type="slidenum">
              <a:rPr lang="en-US" smtClean="0"/>
              <a:t>‹#›</a:t>
            </a:fld>
            <a:endParaRPr lang="en-US"/>
          </a:p>
        </p:txBody>
      </p:sp>
    </p:spTree>
    <p:extLst>
      <p:ext uri="{BB962C8B-B14F-4D97-AF65-F5344CB8AC3E}">
        <p14:creationId xmlns:p14="http://schemas.microsoft.com/office/powerpoint/2010/main" val="3284579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9960-E04D-21F4-160C-2753A153DE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559417-3346-165A-F615-8D0522267D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0F9861-A784-501F-D553-98C19B782818}"/>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5" name="Footer Placeholder 4">
            <a:extLst>
              <a:ext uri="{FF2B5EF4-FFF2-40B4-BE49-F238E27FC236}">
                <a16:creationId xmlns:a16="http://schemas.microsoft.com/office/drawing/2014/main" id="{92FEF2C6-D145-0FD4-17F7-38160DFF0D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F409F-0CD4-4A3F-38B0-E673E1568585}"/>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21174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D25C7-1E70-B42F-30DE-A31BAD9186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845F530-9B79-38C7-80BF-A5D3FF8149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DB0A7C-9BDE-2AB7-D982-9F9760998AE0}"/>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5" name="Footer Placeholder 4">
            <a:extLst>
              <a:ext uri="{FF2B5EF4-FFF2-40B4-BE49-F238E27FC236}">
                <a16:creationId xmlns:a16="http://schemas.microsoft.com/office/drawing/2014/main" id="{A196151F-9990-9CFD-F233-23F82BC25C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79A82E-7F56-265D-57EA-A32AD5EE8037}"/>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936815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A1AB6-D751-7920-8C4D-CB69CBF480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AF56F7-1D9B-CA4F-E44E-A0D0B7059E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565F32F-4CA6-A7E3-308F-3665BDCD8F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0EC3038-4811-8867-58CB-BB6174F1FDEA}"/>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6" name="Footer Placeholder 5">
            <a:extLst>
              <a:ext uri="{FF2B5EF4-FFF2-40B4-BE49-F238E27FC236}">
                <a16:creationId xmlns:a16="http://schemas.microsoft.com/office/drawing/2014/main" id="{D796B65E-18BE-310B-14FA-9D87D22178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EC0348-CBEF-0992-EAED-5002E0F66EFA}"/>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4239542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2F3BF-59D2-0CCB-0877-5EEA7E44159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885AA6-F153-4F5D-A0C8-DD905B24C4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5A628-EF6D-B73D-CB39-85E6975593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4EA659D-3A97-B5FC-A7F1-5EF2E96DDF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2BD0F6-DC47-3AAC-DFA3-038AA0E81E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9C2014-3D1F-C76B-1FD4-813896B61988}"/>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8" name="Footer Placeholder 7">
            <a:extLst>
              <a:ext uri="{FF2B5EF4-FFF2-40B4-BE49-F238E27FC236}">
                <a16:creationId xmlns:a16="http://schemas.microsoft.com/office/drawing/2014/main" id="{CCE62800-D122-0B39-200E-E6ED34AF22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27F318F-F070-1116-1261-F1E2DC82BA28}"/>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174165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8A71-9BA6-C3C6-3CBC-A13757F17D8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6F660A-0205-C285-D3D6-BC863FBD47CD}"/>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4" name="Footer Placeholder 3">
            <a:extLst>
              <a:ext uri="{FF2B5EF4-FFF2-40B4-BE49-F238E27FC236}">
                <a16:creationId xmlns:a16="http://schemas.microsoft.com/office/drawing/2014/main" id="{ACDF856E-D4F7-ECDB-B6F1-D7626D92DB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3B37977-B08B-8AED-E186-D0457831F35C}"/>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340083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172D8F-CD2F-D12B-4772-5516C7CA98BA}"/>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3" name="Footer Placeholder 2">
            <a:extLst>
              <a:ext uri="{FF2B5EF4-FFF2-40B4-BE49-F238E27FC236}">
                <a16:creationId xmlns:a16="http://schemas.microsoft.com/office/drawing/2014/main" id="{FA662A72-356F-1752-A4C6-C453BF19E36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A80BAA-D610-BFF4-FE0E-0F1AF4EA29D6}"/>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058553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0A240-E0E7-C4A8-5E17-81AA60B226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0AAB02D-2F41-CF70-BE1F-886BCD5A50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EF10E6B-E5FB-3067-CB7F-104A4AABC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084638-56DA-032D-D91A-663D6E5DD4E4}"/>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6" name="Footer Placeholder 5">
            <a:extLst>
              <a:ext uri="{FF2B5EF4-FFF2-40B4-BE49-F238E27FC236}">
                <a16:creationId xmlns:a16="http://schemas.microsoft.com/office/drawing/2014/main" id="{167CCF39-7C14-7017-04DF-89BBAE8C2F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F40F58-DF3F-B717-4CBD-64DAA6DD5AF6}"/>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44518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1EF4A-7170-8CDF-F0C3-F8882B40C6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FEA239-295B-7788-3DCB-C58800EB7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748BC5-26AC-8167-0C98-246A579EB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E1D2D-6935-FA82-0ACB-3BCA1AF969D9}"/>
              </a:ext>
            </a:extLst>
          </p:cNvPr>
          <p:cNvSpPr>
            <a:spLocks noGrp="1"/>
          </p:cNvSpPr>
          <p:nvPr>
            <p:ph type="dt" sz="half" idx="10"/>
          </p:nvPr>
        </p:nvSpPr>
        <p:spPr/>
        <p:txBody>
          <a:bodyPr/>
          <a:lstStyle/>
          <a:p>
            <a:fld id="{1506C5B4-E622-4DE7-949C-459E505696CE}" type="datetimeFigureOut">
              <a:rPr lang="en-GB" smtClean="0"/>
              <a:t>20/07/2026</a:t>
            </a:fld>
            <a:endParaRPr lang="en-GB"/>
          </a:p>
        </p:txBody>
      </p:sp>
      <p:sp>
        <p:nvSpPr>
          <p:cNvPr id="6" name="Footer Placeholder 5">
            <a:extLst>
              <a:ext uri="{FF2B5EF4-FFF2-40B4-BE49-F238E27FC236}">
                <a16:creationId xmlns:a16="http://schemas.microsoft.com/office/drawing/2014/main" id="{4BF0C73B-F173-AC2E-4DE6-619839F6D9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EC6A3D-AD4E-8F4F-3407-4F4BA844164E}"/>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3378049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60D0A5-EDBD-F30A-71E5-68C3981357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E176AF-7CFF-BDF5-C00C-0767BDD449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D68A74-F6CC-A6A6-318B-D27B3A53B8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06C5B4-E622-4DE7-949C-459E505696CE}" type="datetimeFigureOut">
              <a:rPr lang="en-GB" smtClean="0"/>
              <a:t>20/07/2026</a:t>
            </a:fld>
            <a:endParaRPr lang="en-GB"/>
          </a:p>
        </p:txBody>
      </p:sp>
      <p:sp>
        <p:nvSpPr>
          <p:cNvPr id="5" name="Footer Placeholder 4">
            <a:extLst>
              <a:ext uri="{FF2B5EF4-FFF2-40B4-BE49-F238E27FC236}">
                <a16:creationId xmlns:a16="http://schemas.microsoft.com/office/drawing/2014/main" id="{A9047C17-A6C0-C445-24F7-12DB98373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5090214-C019-7872-425C-6461864C14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94DB39-19E1-41E5-A028-D73D306271E9}" type="slidenum">
              <a:rPr lang="en-GB" smtClean="0"/>
              <a:t>‹#›</a:t>
            </a:fld>
            <a:endParaRPr lang="en-GB"/>
          </a:p>
        </p:txBody>
      </p:sp>
    </p:spTree>
    <p:extLst>
      <p:ext uri="{BB962C8B-B14F-4D97-AF65-F5344CB8AC3E}">
        <p14:creationId xmlns:p14="http://schemas.microsoft.com/office/powerpoint/2010/main" val="902132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2" r:id="rId4"/>
    <p:sldLayoutId id="214748367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15.xml"/><Relationship Id="rId5" Type="http://schemas.openxmlformats.org/officeDocument/2006/relationships/image" Target="../media/image62.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15.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4.xm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5.xml"/><Relationship Id="rId1" Type="http://schemas.openxmlformats.org/officeDocument/2006/relationships/slideLayout" Target="../slideLayouts/slideLayout15.xml"/><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15.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23230-A33E-CEF0-1661-E525D3423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71F21-695F-01C4-6F52-8E994AD94EF6}"/>
              </a:ext>
            </a:extLst>
          </p:cNvPr>
          <p:cNvSpPr>
            <a:spLocks noGrp="1"/>
          </p:cNvSpPr>
          <p:nvPr>
            <p:ph type="ctrTitle"/>
          </p:nvPr>
        </p:nvSpPr>
        <p:spPr/>
        <p:txBody>
          <a:bodyPr/>
          <a:lstStyle/>
          <a:p>
            <a:r>
              <a:rPr lang="en-GB" sz="4400" dirty="0"/>
              <a:t>Resource Pack</a:t>
            </a:r>
            <a:br>
              <a:rPr lang="en-GB" sz="4400" dirty="0"/>
            </a:br>
            <a:r>
              <a:rPr lang="en-GB" sz="2800" dirty="0"/>
              <a:t>(Years 5 - 9)</a:t>
            </a:r>
          </a:p>
        </p:txBody>
      </p:sp>
    </p:spTree>
    <p:extLst>
      <p:ext uri="{BB962C8B-B14F-4D97-AF65-F5344CB8AC3E}">
        <p14:creationId xmlns:p14="http://schemas.microsoft.com/office/powerpoint/2010/main" val="3445967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1896-94C4-FD3C-448C-857E5D2939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417633-57D8-33ED-DAFB-7977F8437AEE}"/>
              </a:ext>
            </a:extLst>
          </p:cNvPr>
          <p:cNvSpPr>
            <a:spLocks noGrp="1"/>
          </p:cNvSpPr>
          <p:nvPr>
            <p:ph idx="1"/>
          </p:nvPr>
        </p:nvSpPr>
        <p:spPr>
          <a:xfrm>
            <a:off x="776990" y="1429734"/>
            <a:ext cx="10515600" cy="4677485"/>
          </a:xfrm>
        </p:spPr>
        <p:txBody>
          <a:bodyPr vert="horz" lIns="91440" tIns="45720" rIns="91440" bIns="45720" rtlCol="0" anchor="t">
            <a:normAutofit/>
          </a:bodyPr>
          <a:lstStyle/>
          <a:p>
            <a:pPr marL="0" indent="0">
              <a:buNone/>
            </a:pPr>
            <a:r>
              <a:rPr lang="en-GB" dirty="0"/>
              <a:t>The mean average of the data set below is 10</a:t>
            </a:r>
          </a:p>
          <a:p>
            <a:pPr marL="0" indent="0">
              <a:buNone/>
            </a:pPr>
            <a:endParaRPr lang="en-GB" dirty="0"/>
          </a:p>
          <a:p>
            <a:pPr marL="0" indent="0">
              <a:buNone/>
            </a:pPr>
            <a:r>
              <a:rPr lang="en-GB" dirty="0"/>
              <a:t>9, 10, 11, ___, </a:t>
            </a:r>
          </a:p>
          <a:p>
            <a:pPr marL="0" indent="0">
              <a:buNone/>
            </a:pPr>
            <a:endParaRPr lang="en-GB" dirty="0"/>
          </a:p>
          <a:p>
            <a:pPr marL="0" indent="0">
              <a:buNone/>
            </a:pPr>
            <a:r>
              <a:rPr lang="en-GB" dirty="0"/>
              <a:t>What is the missing value?</a:t>
            </a:r>
          </a:p>
          <a:p>
            <a:pPr marL="0" indent="0">
              <a:buNone/>
            </a:pPr>
            <a:endParaRPr lang="en-GB" dirty="0"/>
          </a:p>
          <a:p>
            <a:pPr marL="0" indent="0">
              <a:buNone/>
            </a:pPr>
            <a:r>
              <a:rPr lang="en-GB" dirty="0"/>
              <a:t>Is there only one answer?</a:t>
            </a:r>
          </a:p>
          <a:p>
            <a:pPr marL="0" indent="0">
              <a:buNone/>
            </a:pPr>
            <a:endParaRPr lang="en-GB" dirty="0"/>
          </a:p>
        </p:txBody>
      </p:sp>
      <p:sp>
        <p:nvSpPr>
          <p:cNvPr id="3" name="Title 1">
            <a:extLst>
              <a:ext uri="{FF2B5EF4-FFF2-40B4-BE49-F238E27FC236}">
                <a16:creationId xmlns:a16="http://schemas.microsoft.com/office/drawing/2014/main" id="{383F801B-E4D7-F526-1D40-76CB12F24E85}"/>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6.1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935790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61759-92C8-AA8D-5A91-5208FAA0114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2A1D33-F896-FFEA-C8C6-E77D1F9945A6}"/>
              </a:ext>
            </a:extLst>
          </p:cNvPr>
          <p:cNvSpPr>
            <a:spLocks noGrp="1"/>
          </p:cNvSpPr>
          <p:nvPr>
            <p:ph idx="1"/>
          </p:nvPr>
        </p:nvSpPr>
        <p:spPr>
          <a:xfrm>
            <a:off x="776990" y="1429733"/>
            <a:ext cx="10515600" cy="4677485"/>
          </a:xfrm>
        </p:spPr>
        <p:txBody>
          <a:bodyPr vert="horz" lIns="91440" tIns="45720" rIns="91440" bIns="45720" rtlCol="0" anchor="t">
            <a:normAutofit/>
          </a:bodyPr>
          <a:lstStyle/>
          <a:p>
            <a:pPr marL="0" indent="0">
              <a:buNone/>
            </a:pPr>
            <a:r>
              <a:rPr lang="en-GB" dirty="0"/>
              <a:t>Five positive integers have a mean average of 7</a:t>
            </a:r>
          </a:p>
          <a:p>
            <a:pPr marL="0" indent="0">
              <a:buNone/>
            </a:pPr>
            <a:r>
              <a:rPr lang="en-GB" dirty="0"/>
              <a:t>Two of the numbers are the same.</a:t>
            </a:r>
          </a:p>
          <a:p>
            <a:pPr marL="0" indent="0">
              <a:buNone/>
            </a:pPr>
            <a:r>
              <a:rPr lang="en-GB" dirty="0"/>
              <a:t>What could the five numbers be?</a:t>
            </a:r>
          </a:p>
        </p:txBody>
      </p:sp>
      <p:sp>
        <p:nvSpPr>
          <p:cNvPr id="3" name="Title 1">
            <a:extLst>
              <a:ext uri="{FF2B5EF4-FFF2-40B4-BE49-F238E27FC236}">
                <a16:creationId xmlns:a16="http://schemas.microsoft.com/office/drawing/2014/main" id="{6DF34626-11C7-0963-5C64-44ACF850A27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6.2</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841502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F34A-5992-F4A1-2AF2-1DA9A102D9E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56471E-B4FB-12B5-8E95-7458AC59C85E}"/>
              </a:ext>
            </a:extLst>
          </p:cNvPr>
          <p:cNvSpPr>
            <a:spLocks noGrp="1"/>
          </p:cNvSpPr>
          <p:nvPr>
            <p:ph idx="1"/>
          </p:nvPr>
        </p:nvSpPr>
        <p:spPr>
          <a:xfrm>
            <a:off x="790074" y="1427276"/>
            <a:ext cx="10515600" cy="4677485"/>
          </a:xfrm>
        </p:spPr>
        <p:txBody>
          <a:bodyPr vert="horz" lIns="91440" tIns="45720" rIns="91440" bIns="45720" rtlCol="0" anchor="t">
            <a:normAutofit/>
          </a:bodyPr>
          <a:lstStyle/>
          <a:p>
            <a:pPr marL="0" indent="0">
              <a:buNone/>
            </a:pPr>
            <a:r>
              <a:rPr lang="en-GB" dirty="0"/>
              <a:t>Drawing the diagonals in a rectangle makes two </a:t>
            </a:r>
          </a:p>
          <a:p>
            <a:pPr marL="0" indent="0">
              <a:buNone/>
            </a:pPr>
            <a:r>
              <a:rPr lang="en-GB" dirty="0"/>
              <a:t>pairs of identical isosceles triangles.</a:t>
            </a:r>
          </a:p>
        </p:txBody>
      </p:sp>
      <p:sp>
        <p:nvSpPr>
          <p:cNvPr id="3" name="Title 1">
            <a:extLst>
              <a:ext uri="{FF2B5EF4-FFF2-40B4-BE49-F238E27FC236}">
                <a16:creationId xmlns:a16="http://schemas.microsoft.com/office/drawing/2014/main" id="{B873D76F-D0E5-280E-81DE-A5A03423E56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a:latin typeface="+mn-lt"/>
              <a:cs typeface="Calibri" panose="020F0502020204030204" pitchFamily="34" charset="0"/>
            </a:endParaRPr>
          </a:p>
        </p:txBody>
      </p:sp>
      <p:grpSp>
        <p:nvGrpSpPr>
          <p:cNvPr id="13" name="Group 12">
            <a:extLst>
              <a:ext uri="{FF2B5EF4-FFF2-40B4-BE49-F238E27FC236}">
                <a16:creationId xmlns:a16="http://schemas.microsoft.com/office/drawing/2014/main" id="{49C5C265-C274-DE0E-9C8E-6172534E5822}"/>
              </a:ext>
            </a:extLst>
          </p:cNvPr>
          <p:cNvGrpSpPr/>
          <p:nvPr/>
        </p:nvGrpSpPr>
        <p:grpSpPr>
          <a:xfrm>
            <a:off x="8467561" y="1604814"/>
            <a:ext cx="3328621" cy="1463655"/>
            <a:chOff x="7869006" y="2774964"/>
            <a:chExt cx="1737963" cy="764214"/>
          </a:xfrm>
        </p:grpSpPr>
        <p:sp>
          <p:nvSpPr>
            <p:cNvPr id="12" name="Isosceles Triangle 11">
              <a:extLst>
                <a:ext uri="{FF2B5EF4-FFF2-40B4-BE49-F238E27FC236}">
                  <a16:creationId xmlns:a16="http://schemas.microsoft.com/office/drawing/2014/main" id="{B8638C4D-EA6D-C391-058E-6115CE51F519}"/>
                </a:ext>
              </a:extLst>
            </p:cNvPr>
            <p:cNvSpPr/>
            <p:nvPr/>
          </p:nvSpPr>
          <p:spPr>
            <a:xfrm rot="5400000" flipH="1">
              <a:off x="7921028" y="2724492"/>
              <a:ext cx="764213" cy="865158"/>
            </a:xfrm>
            <a:prstGeom prst="triangle">
              <a:avLst/>
            </a:prstGeom>
            <a:solidFill>
              <a:schemeClr val="accent4">
                <a:lumMod val="20000"/>
                <a:lumOff val="8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a:extLst>
                <a:ext uri="{FF2B5EF4-FFF2-40B4-BE49-F238E27FC236}">
                  <a16:creationId xmlns:a16="http://schemas.microsoft.com/office/drawing/2014/main" id="{B995F3EE-AACA-F644-C30A-2D32909F99A9}"/>
                </a:ext>
              </a:extLst>
            </p:cNvPr>
            <p:cNvSpPr/>
            <p:nvPr/>
          </p:nvSpPr>
          <p:spPr>
            <a:xfrm rot="16200000">
              <a:off x="8792283" y="2724492"/>
              <a:ext cx="764213" cy="865158"/>
            </a:xfrm>
            <a:prstGeom prst="triangle">
              <a:avLst/>
            </a:prstGeom>
            <a:solidFill>
              <a:schemeClr val="accent4">
                <a:lumMod val="20000"/>
                <a:lumOff val="8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9BBD2D74-0882-326A-8EF3-1AC85D9272E9}"/>
                </a:ext>
              </a:extLst>
            </p:cNvPr>
            <p:cNvSpPr/>
            <p:nvPr/>
          </p:nvSpPr>
          <p:spPr>
            <a:xfrm>
              <a:off x="7881198" y="3157071"/>
              <a:ext cx="1709032" cy="382107"/>
            </a:xfrm>
            <a:prstGeom prst="triangle">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54EF8D68-EBC4-C0F9-7E25-A4949C3422F8}"/>
                </a:ext>
              </a:extLst>
            </p:cNvPr>
            <p:cNvSpPr/>
            <p:nvPr/>
          </p:nvSpPr>
          <p:spPr>
            <a:xfrm rot="10800000">
              <a:off x="7881198" y="2774964"/>
              <a:ext cx="1709032" cy="382107"/>
            </a:xfrm>
            <a:prstGeom prst="triangle">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6EB892B-57C3-BD4D-67C8-60B73C296F14}"/>
                </a:ext>
              </a:extLst>
            </p:cNvPr>
            <p:cNvSpPr/>
            <p:nvPr/>
          </p:nvSpPr>
          <p:spPr>
            <a:xfrm>
              <a:off x="7881198" y="2774964"/>
              <a:ext cx="1721224" cy="7642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446ADB54-2633-381C-FBF5-88B9E5A95F2B}"/>
                </a:ext>
              </a:extLst>
            </p:cNvPr>
            <p:cNvCxnSpPr/>
            <p:nvPr/>
          </p:nvCxnSpPr>
          <p:spPr>
            <a:xfrm flipH="1">
              <a:off x="7881198" y="2774964"/>
              <a:ext cx="1721224" cy="764214"/>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D4928B88-BCCA-91A5-51DA-D9F59FD4485B}"/>
                </a:ext>
              </a:extLst>
            </p:cNvPr>
            <p:cNvCxnSpPr>
              <a:cxnSpLocks/>
            </p:cNvCxnSpPr>
            <p:nvPr/>
          </p:nvCxnSpPr>
          <p:spPr>
            <a:xfrm>
              <a:off x="7869006" y="2774964"/>
              <a:ext cx="1721224" cy="764214"/>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grpSp>
      <p:sp>
        <p:nvSpPr>
          <p:cNvPr id="15" name="Content Placeholder 1">
            <a:extLst>
              <a:ext uri="{FF2B5EF4-FFF2-40B4-BE49-F238E27FC236}">
                <a16:creationId xmlns:a16="http://schemas.microsoft.com/office/drawing/2014/main" id="{969589F3-F9AC-3261-E42D-E8DECBB6DB1F}"/>
              </a:ext>
            </a:extLst>
          </p:cNvPr>
          <p:cNvSpPr txBox="1">
            <a:spLocks/>
          </p:cNvSpPr>
          <p:nvPr/>
        </p:nvSpPr>
        <p:spPr>
          <a:xfrm>
            <a:off x="774192" y="3246007"/>
            <a:ext cx="10515600" cy="146365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Investigate what types of triangle are made by drawing diagonals in other quadrilaterals.</a:t>
            </a:r>
          </a:p>
        </p:txBody>
      </p:sp>
      <p:sp>
        <p:nvSpPr>
          <p:cNvPr id="16" name="Parallelogram 15">
            <a:extLst>
              <a:ext uri="{FF2B5EF4-FFF2-40B4-BE49-F238E27FC236}">
                <a16:creationId xmlns:a16="http://schemas.microsoft.com/office/drawing/2014/main" id="{648E0A55-81C2-40AF-79B1-8E397CC0762D}"/>
              </a:ext>
            </a:extLst>
          </p:cNvPr>
          <p:cNvSpPr/>
          <p:nvPr/>
        </p:nvSpPr>
        <p:spPr>
          <a:xfrm>
            <a:off x="1784968" y="4803424"/>
            <a:ext cx="2156346" cy="715925"/>
          </a:xfrm>
          <a:prstGeom prst="parallelogram">
            <a:avLst>
              <a:gd name="adj" fmla="val 68845"/>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rapezium 16">
            <a:extLst>
              <a:ext uri="{FF2B5EF4-FFF2-40B4-BE49-F238E27FC236}">
                <a16:creationId xmlns:a16="http://schemas.microsoft.com/office/drawing/2014/main" id="{3E94A6AB-D299-D268-9F76-3DB87D637AB2}"/>
              </a:ext>
            </a:extLst>
          </p:cNvPr>
          <p:cNvSpPr/>
          <p:nvPr/>
        </p:nvSpPr>
        <p:spPr>
          <a:xfrm rot="5400000">
            <a:off x="4134530" y="4679250"/>
            <a:ext cx="1501254" cy="837120"/>
          </a:xfrm>
          <a:prstGeom prst="trapezoid">
            <a:avLst>
              <a:gd name="adj" fmla="val 41303"/>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lowchart: Manual Input 17">
            <a:extLst>
              <a:ext uri="{FF2B5EF4-FFF2-40B4-BE49-F238E27FC236}">
                <a16:creationId xmlns:a16="http://schemas.microsoft.com/office/drawing/2014/main" id="{3CEF2757-2E01-1292-C6EE-7EA7E9BFD9CB}"/>
              </a:ext>
            </a:extLst>
          </p:cNvPr>
          <p:cNvSpPr/>
          <p:nvPr/>
        </p:nvSpPr>
        <p:spPr>
          <a:xfrm>
            <a:off x="5829000" y="4397820"/>
            <a:ext cx="1469065" cy="1090071"/>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28"/>
              <a:gd name="csY0" fmla="*/ 4654 h 12654"/>
              <a:gd name="csX1" fmla="*/ 10028 w 10028"/>
              <a:gd name="csY1" fmla="*/ 0 h 12654"/>
              <a:gd name="csX2" fmla="*/ 10000 w 10028"/>
              <a:gd name="csY2" fmla="*/ 12654 h 12654"/>
              <a:gd name="csX3" fmla="*/ 0 w 10028"/>
              <a:gd name="csY3" fmla="*/ 12654 h 12654"/>
              <a:gd name="csX4" fmla="*/ 0 w 10028"/>
              <a:gd name="csY4" fmla="*/ 4654 h 12654"/>
              <a:gd name="csX0" fmla="*/ 0 w 10028"/>
              <a:gd name="csY0" fmla="*/ 7123 h 12654"/>
              <a:gd name="csX1" fmla="*/ 10028 w 10028"/>
              <a:gd name="csY1" fmla="*/ 0 h 12654"/>
              <a:gd name="csX2" fmla="*/ 10000 w 10028"/>
              <a:gd name="csY2" fmla="*/ 12654 h 12654"/>
              <a:gd name="csX3" fmla="*/ 0 w 10028"/>
              <a:gd name="csY3" fmla="*/ 12654 h 12654"/>
              <a:gd name="csX4" fmla="*/ 0 w 10028"/>
              <a:gd name="csY4" fmla="*/ 7123 h 12654"/>
            </a:gdLst>
            <a:ahLst/>
            <a:cxnLst>
              <a:cxn ang="0">
                <a:pos x="csX0" y="csY0"/>
              </a:cxn>
              <a:cxn ang="0">
                <a:pos x="csX1" y="csY1"/>
              </a:cxn>
              <a:cxn ang="0">
                <a:pos x="csX2" y="csY2"/>
              </a:cxn>
              <a:cxn ang="0">
                <a:pos x="csX3" y="csY3"/>
              </a:cxn>
              <a:cxn ang="0">
                <a:pos x="csX4" y="csY4"/>
              </a:cxn>
            </a:cxnLst>
            <a:rect l="l" t="t" r="r" b="b"/>
            <a:pathLst>
              <a:path w="10028" h="12654">
                <a:moveTo>
                  <a:pt x="0" y="7123"/>
                </a:moveTo>
                <a:lnTo>
                  <a:pt x="10028" y="0"/>
                </a:lnTo>
                <a:cubicBezTo>
                  <a:pt x="10019" y="4218"/>
                  <a:pt x="10009" y="8436"/>
                  <a:pt x="10000" y="12654"/>
                </a:cubicBezTo>
                <a:lnTo>
                  <a:pt x="0" y="12654"/>
                </a:lnTo>
                <a:lnTo>
                  <a:pt x="0" y="7123"/>
                </a:lnTo>
                <a:close/>
              </a:path>
            </a:pathLst>
          </a:cu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iamond 18">
            <a:extLst>
              <a:ext uri="{FF2B5EF4-FFF2-40B4-BE49-F238E27FC236}">
                <a16:creationId xmlns:a16="http://schemas.microsoft.com/office/drawing/2014/main" id="{1DF5568D-9A09-307E-D0D8-7925F7D3C27E}"/>
              </a:ext>
            </a:extLst>
          </p:cNvPr>
          <p:cNvSpPr/>
          <p:nvPr/>
        </p:nvSpPr>
        <p:spPr>
          <a:xfrm>
            <a:off x="7823348" y="4289676"/>
            <a:ext cx="1288425" cy="1338448"/>
          </a:xfrm>
          <a:custGeom>
            <a:avLst/>
            <a:gdLst>
              <a:gd name="csX0" fmla="*/ 0 w 590107"/>
              <a:gd name="csY0" fmla="*/ 295054 h 590107"/>
              <a:gd name="csX1" fmla="*/ 295054 w 590107"/>
              <a:gd name="csY1" fmla="*/ 0 h 590107"/>
              <a:gd name="csX2" fmla="*/ 590107 w 590107"/>
              <a:gd name="csY2" fmla="*/ 295054 h 590107"/>
              <a:gd name="csX3" fmla="*/ 295054 w 590107"/>
              <a:gd name="csY3" fmla="*/ 590107 h 590107"/>
              <a:gd name="csX4" fmla="*/ 0 w 590107"/>
              <a:gd name="csY4" fmla="*/ 295054 h 590107"/>
              <a:gd name="csX0" fmla="*/ 0 w 590107"/>
              <a:gd name="csY0" fmla="*/ 295054 h 1089837"/>
              <a:gd name="csX1" fmla="*/ 295054 w 590107"/>
              <a:gd name="csY1" fmla="*/ 0 h 1089837"/>
              <a:gd name="csX2" fmla="*/ 590107 w 590107"/>
              <a:gd name="csY2" fmla="*/ 295054 h 1089837"/>
              <a:gd name="csX3" fmla="*/ 295054 w 590107"/>
              <a:gd name="csY3" fmla="*/ 1089837 h 1089837"/>
              <a:gd name="csX4" fmla="*/ 0 w 590107"/>
              <a:gd name="csY4" fmla="*/ 295054 h 1089837"/>
            </a:gdLst>
            <a:ahLst/>
            <a:cxnLst>
              <a:cxn ang="0">
                <a:pos x="csX0" y="csY0"/>
              </a:cxn>
              <a:cxn ang="0">
                <a:pos x="csX1" y="csY1"/>
              </a:cxn>
              <a:cxn ang="0">
                <a:pos x="csX2" y="csY2"/>
              </a:cxn>
              <a:cxn ang="0">
                <a:pos x="csX3" y="csY3"/>
              </a:cxn>
              <a:cxn ang="0">
                <a:pos x="csX4" y="csY4"/>
              </a:cxn>
            </a:cxnLst>
            <a:rect l="l" t="t" r="r" b="b"/>
            <a:pathLst>
              <a:path w="590107" h="1089837">
                <a:moveTo>
                  <a:pt x="0" y="295054"/>
                </a:moveTo>
                <a:lnTo>
                  <a:pt x="295054" y="0"/>
                </a:lnTo>
                <a:lnTo>
                  <a:pt x="590107" y="295054"/>
                </a:lnTo>
                <a:lnTo>
                  <a:pt x="295054" y="1089837"/>
                </a:lnTo>
                <a:lnTo>
                  <a:pt x="0" y="295054"/>
                </a:lnTo>
                <a:close/>
              </a:path>
            </a:pathLst>
          </a:cu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itle 1">
            <a:extLst>
              <a:ext uri="{FF2B5EF4-FFF2-40B4-BE49-F238E27FC236}">
                <a16:creationId xmlns:a16="http://schemas.microsoft.com/office/drawing/2014/main" id="{DF52DDD0-D249-9DEF-2818-46C8435F6F05}"/>
              </a:ext>
            </a:extLst>
          </p:cNvPr>
          <p:cNvSpPr txBox="1">
            <a:spLocks/>
          </p:cNvSpPr>
          <p:nvPr/>
        </p:nvSpPr>
        <p:spPr>
          <a:xfrm>
            <a:off x="762000" y="36389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7</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645607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76E4C-308B-1D2D-A49B-9929A012D87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4BDD74-14B2-EFEE-F91C-A7A2B99928B9}"/>
              </a:ext>
            </a:extLst>
          </p:cNvPr>
          <p:cNvSpPr>
            <a:spLocks noGrp="1"/>
          </p:cNvSpPr>
          <p:nvPr>
            <p:ph idx="1"/>
          </p:nvPr>
        </p:nvSpPr>
        <p:spPr>
          <a:xfrm>
            <a:off x="774192" y="1443318"/>
            <a:ext cx="10515600" cy="917745"/>
          </a:xfrm>
        </p:spPr>
        <p:txBody>
          <a:bodyPr vert="horz" lIns="91440" tIns="45720" rIns="91440" bIns="45720" rtlCol="0" anchor="t">
            <a:normAutofit/>
          </a:bodyPr>
          <a:lstStyle/>
          <a:p>
            <a:pPr marL="0" indent="0">
              <a:buNone/>
            </a:pPr>
            <a:r>
              <a:rPr lang="en-GB" dirty="0"/>
              <a:t>Complete the puzzle so that the inequalities are correct and unique values in the coloured boxes sum to 12.</a:t>
            </a:r>
          </a:p>
        </p:txBody>
      </p:sp>
      <p:sp>
        <p:nvSpPr>
          <p:cNvPr id="4" name="Rectangle 3">
            <a:extLst>
              <a:ext uri="{FF2B5EF4-FFF2-40B4-BE49-F238E27FC236}">
                <a16:creationId xmlns:a16="http://schemas.microsoft.com/office/drawing/2014/main" id="{34EFE2EB-7BAE-6B67-D1F5-AFC69492A433}"/>
              </a:ext>
            </a:extLst>
          </p:cNvPr>
          <p:cNvSpPr/>
          <p:nvPr/>
        </p:nvSpPr>
        <p:spPr>
          <a:xfrm>
            <a:off x="4955221" y="2699553"/>
            <a:ext cx="1832699" cy="724651"/>
          </a:xfrm>
          <a:prstGeom prst="rect">
            <a:avLst/>
          </a:prstGeom>
          <a:solidFill>
            <a:schemeClr val="tx2">
              <a:lumMod val="10000"/>
              <a:lumOff val="9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CE9AFB3-BD27-47FD-BA83-AD9CE623CB5A}"/>
              </a:ext>
            </a:extLst>
          </p:cNvPr>
          <p:cNvSpPr/>
          <p:nvPr/>
        </p:nvSpPr>
        <p:spPr>
          <a:xfrm>
            <a:off x="7102166" y="4002273"/>
            <a:ext cx="1832699" cy="724651"/>
          </a:xfrm>
          <a:prstGeom prst="rect">
            <a:avLst/>
          </a:prstGeom>
          <a:solidFill>
            <a:schemeClr val="tx2">
              <a:lumMod val="10000"/>
              <a:lumOff val="9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C4E2BFC-6B73-1D52-060F-6490621FC480}"/>
              </a:ext>
            </a:extLst>
          </p:cNvPr>
          <p:cNvSpPr/>
          <p:nvPr/>
        </p:nvSpPr>
        <p:spPr>
          <a:xfrm>
            <a:off x="2795321" y="4002273"/>
            <a:ext cx="1832699" cy="724651"/>
          </a:xfrm>
          <a:prstGeom prst="rect">
            <a:avLst/>
          </a:prstGeom>
          <a:solidFill>
            <a:schemeClr val="tx2">
              <a:lumMod val="10000"/>
              <a:lumOff val="9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716AA0E-24BF-4BFA-A075-46ECAC5CBB86}"/>
              </a:ext>
            </a:extLst>
          </p:cNvPr>
          <p:cNvSpPr/>
          <p:nvPr/>
        </p:nvSpPr>
        <p:spPr>
          <a:xfrm>
            <a:off x="4956398" y="5095539"/>
            <a:ext cx="1832699" cy="724651"/>
          </a:xfrm>
          <a:prstGeom prst="rect">
            <a:avLst/>
          </a:prstGeom>
          <a:solidFill>
            <a:schemeClr val="tx2">
              <a:lumMod val="10000"/>
              <a:lumOff val="9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92BEDC0-9B4F-CCC1-DD91-17F4BAA5BF18}"/>
              </a:ext>
            </a:extLst>
          </p:cNvPr>
          <p:cNvSpPr/>
          <p:nvPr/>
        </p:nvSpPr>
        <p:spPr>
          <a:xfrm>
            <a:off x="5246049" y="4034358"/>
            <a:ext cx="1251044" cy="494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3.67</a:t>
            </a:r>
          </a:p>
        </p:txBody>
      </p:sp>
      <p:sp>
        <p:nvSpPr>
          <p:cNvPr id="9" name="TextBox 8">
            <a:extLst>
              <a:ext uri="{FF2B5EF4-FFF2-40B4-BE49-F238E27FC236}">
                <a16:creationId xmlns:a16="http://schemas.microsoft.com/office/drawing/2014/main" id="{205E9987-A80E-9ABC-528F-57EDCF53140A}"/>
              </a:ext>
            </a:extLst>
          </p:cNvPr>
          <p:cNvSpPr txBox="1"/>
          <p:nvPr/>
        </p:nvSpPr>
        <p:spPr>
          <a:xfrm>
            <a:off x="4856199" y="3938106"/>
            <a:ext cx="458780" cy="707886"/>
          </a:xfrm>
          <a:prstGeom prst="rect">
            <a:avLst/>
          </a:prstGeom>
          <a:noFill/>
        </p:spPr>
        <p:txBody>
          <a:bodyPr wrap="none" rtlCol="0">
            <a:spAutoFit/>
          </a:bodyPr>
          <a:lstStyle/>
          <a:p>
            <a:r>
              <a:rPr lang="en-GB" sz="4000" dirty="0"/>
              <a:t>&lt;</a:t>
            </a:r>
          </a:p>
        </p:txBody>
      </p:sp>
      <p:sp>
        <p:nvSpPr>
          <p:cNvPr id="10" name="TextBox 9">
            <a:extLst>
              <a:ext uri="{FF2B5EF4-FFF2-40B4-BE49-F238E27FC236}">
                <a16:creationId xmlns:a16="http://schemas.microsoft.com/office/drawing/2014/main" id="{3D487E43-BF9A-9CF3-F1DC-C4EB50084149}"/>
              </a:ext>
            </a:extLst>
          </p:cNvPr>
          <p:cNvSpPr txBox="1"/>
          <p:nvPr/>
        </p:nvSpPr>
        <p:spPr>
          <a:xfrm rot="10800000">
            <a:off x="6497093" y="3938105"/>
            <a:ext cx="458780" cy="707886"/>
          </a:xfrm>
          <a:prstGeom prst="rect">
            <a:avLst/>
          </a:prstGeom>
          <a:noFill/>
        </p:spPr>
        <p:txBody>
          <a:bodyPr wrap="none" rtlCol="0">
            <a:spAutoFit/>
          </a:bodyPr>
          <a:lstStyle/>
          <a:p>
            <a:r>
              <a:rPr lang="en-GB" sz="4000" dirty="0"/>
              <a:t>&gt;</a:t>
            </a:r>
          </a:p>
        </p:txBody>
      </p:sp>
      <p:sp>
        <p:nvSpPr>
          <p:cNvPr id="11" name="TextBox 10">
            <a:extLst>
              <a:ext uri="{FF2B5EF4-FFF2-40B4-BE49-F238E27FC236}">
                <a16:creationId xmlns:a16="http://schemas.microsoft.com/office/drawing/2014/main" id="{1F0EF4C3-9865-7991-5DB0-E52D9689B058}"/>
              </a:ext>
            </a:extLst>
          </p:cNvPr>
          <p:cNvSpPr txBox="1"/>
          <p:nvPr/>
        </p:nvSpPr>
        <p:spPr>
          <a:xfrm rot="16200000">
            <a:off x="5629225" y="3396090"/>
            <a:ext cx="458780" cy="707886"/>
          </a:xfrm>
          <a:prstGeom prst="rect">
            <a:avLst/>
          </a:prstGeom>
          <a:noFill/>
        </p:spPr>
        <p:txBody>
          <a:bodyPr wrap="none" rtlCol="0">
            <a:spAutoFit/>
          </a:bodyPr>
          <a:lstStyle/>
          <a:p>
            <a:r>
              <a:rPr lang="en-GB" sz="4000" dirty="0"/>
              <a:t>&lt;</a:t>
            </a:r>
          </a:p>
        </p:txBody>
      </p:sp>
      <p:sp>
        <p:nvSpPr>
          <p:cNvPr id="12" name="TextBox 11">
            <a:extLst>
              <a:ext uri="{FF2B5EF4-FFF2-40B4-BE49-F238E27FC236}">
                <a16:creationId xmlns:a16="http://schemas.microsoft.com/office/drawing/2014/main" id="{002E92AA-A3C3-F44E-CD8F-6A95C8724841}"/>
              </a:ext>
            </a:extLst>
          </p:cNvPr>
          <p:cNvSpPr txBox="1"/>
          <p:nvPr/>
        </p:nvSpPr>
        <p:spPr>
          <a:xfrm rot="16200000">
            <a:off x="5642181" y="4395551"/>
            <a:ext cx="458780" cy="707886"/>
          </a:xfrm>
          <a:prstGeom prst="rect">
            <a:avLst/>
          </a:prstGeom>
          <a:noFill/>
        </p:spPr>
        <p:txBody>
          <a:bodyPr wrap="none" rtlCol="0">
            <a:spAutoFit/>
          </a:bodyPr>
          <a:lstStyle/>
          <a:p>
            <a:r>
              <a:rPr lang="en-GB" sz="4000" dirty="0"/>
              <a:t>&lt;</a:t>
            </a:r>
          </a:p>
        </p:txBody>
      </p:sp>
      <p:sp>
        <p:nvSpPr>
          <p:cNvPr id="13" name="Title 1">
            <a:extLst>
              <a:ext uri="{FF2B5EF4-FFF2-40B4-BE49-F238E27FC236}">
                <a16:creationId xmlns:a16="http://schemas.microsoft.com/office/drawing/2014/main" id="{4703C51E-0DCD-E513-BC69-B6A353C2036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8</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317928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0C7A2-7751-9018-5C89-2A5B5C7A9B3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ECF94B6-579E-9357-2347-F9D08C67E086}"/>
                  </a:ext>
                </a:extLst>
              </p:cNvPr>
              <p:cNvSpPr>
                <a:spLocks noGrp="1"/>
              </p:cNvSpPr>
              <p:nvPr>
                <p:ph idx="1"/>
              </p:nvPr>
            </p:nvSpPr>
            <p:spPr>
              <a:xfrm>
                <a:off x="774192" y="2791326"/>
                <a:ext cx="10515600" cy="2971119"/>
              </a:xfrm>
            </p:spPr>
            <p:txBody>
              <a:bodyPr vert="horz" lIns="91440" tIns="45720" rIns="91440" bIns="45720" rtlCol="0" anchor="t">
                <a:normAutofit/>
              </a:bodyPr>
              <a:lstStyle/>
              <a:p>
                <a:pPr marL="0" indent="0">
                  <a:buNone/>
                </a:pPr>
                <a:r>
                  <a:rPr lang="en-GB" dirty="0"/>
                  <a:t>Kamal spends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oMath>
                </a14:m>
                <a:r>
                  <a:rPr lang="en-GB" dirty="0"/>
                  <a:t> of his workday in meetings. How long is Kamal’s workday?</a:t>
                </a:r>
              </a:p>
              <a:p>
                <a:pPr marL="0" indent="0">
                  <a:buNone/>
                </a:pPr>
                <a:endParaRPr lang="en-GB" dirty="0"/>
              </a:p>
              <a:p>
                <a:pPr marL="0" indent="0">
                  <a:buNone/>
                </a:pPr>
                <a:r>
                  <a:rPr lang="en-GB" dirty="0"/>
                  <a:t>Kamal has a lunch break of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4</m:t>
                        </m:r>
                      </m:den>
                    </m:f>
                  </m:oMath>
                </a14:m>
                <a:r>
                  <a:rPr lang="en-GB" dirty="0"/>
                  <a:t> hour. Show this on his bar model.</a:t>
                </a:r>
              </a:p>
            </p:txBody>
          </p:sp>
        </mc:Choice>
        <mc:Fallback xmlns="">
          <p:sp>
            <p:nvSpPr>
              <p:cNvPr id="2" name="Content Placeholder 1">
                <a:extLst>
                  <a:ext uri="{FF2B5EF4-FFF2-40B4-BE49-F238E27FC236}">
                    <a16:creationId xmlns:a16="http://schemas.microsoft.com/office/drawing/2014/main" id="{DECF94B6-579E-9357-2347-F9D08C67E086}"/>
                  </a:ext>
                </a:extLst>
              </p:cNvPr>
              <p:cNvSpPr>
                <a:spLocks noGrp="1" noRot="1" noChangeAspect="1" noMove="1" noResize="1" noEditPoints="1" noAdjustHandles="1" noChangeArrowheads="1" noChangeShapeType="1" noTextEdit="1"/>
              </p:cNvSpPr>
              <p:nvPr>
                <p:ph idx="1"/>
              </p:nvPr>
            </p:nvSpPr>
            <p:spPr>
              <a:xfrm>
                <a:off x="774192" y="2791326"/>
                <a:ext cx="10515600" cy="2971119"/>
              </a:xfrm>
              <a:blipFill>
                <a:blip r:embed="rId3"/>
                <a:stretch>
                  <a:fillRect l="-1206" t="-426"/>
                </a:stretch>
              </a:blipFill>
            </p:spPr>
            <p:txBody>
              <a:bodyPr/>
              <a:lstStyle/>
              <a:p>
                <a:r>
                  <a:rPr lang="en-US">
                    <a:noFill/>
                  </a:rPr>
                  <a:t> </a:t>
                </a:r>
              </a:p>
            </p:txBody>
          </p:sp>
        </mc:Fallback>
      </mc:AlternateContent>
      <p:grpSp>
        <p:nvGrpSpPr>
          <p:cNvPr id="9" name="Group 8">
            <a:extLst>
              <a:ext uri="{FF2B5EF4-FFF2-40B4-BE49-F238E27FC236}">
                <a16:creationId xmlns:a16="http://schemas.microsoft.com/office/drawing/2014/main" id="{319A7F9F-FE4E-B493-BBAE-839FDB7E4708}"/>
              </a:ext>
            </a:extLst>
          </p:cNvPr>
          <p:cNvGrpSpPr/>
          <p:nvPr/>
        </p:nvGrpSpPr>
        <p:grpSpPr>
          <a:xfrm>
            <a:off x="2213809" y="1696184"/>
            <a:ext cx="7299160" cy="694090"/>
            <a:chOff x="1235242" y="1696184"/>
            <a:chExt cx="7299160" cy="694090"/>
          </a:xfrm>
        </p:grpSpPr>
        <p:sp>
          <p:nvSpPr>
            <p:cNvPr id="4" name="Rectangle 3">
              <a:extLst>
                <a:ext uri="{FF2B5EF4-FFF2-40B4-BE49-F238E27FC236}">
                  <a16:creationId xmlns:a16="http://schemas.microsoft.com/office/drawing/2014/main" id="{A94E3F05-ED18-0C25-7A0F-32AE6A96A32A}"/>
                </a:ext>
              </a:extLst>
            </p:cNvPr>
            <p:cNvSpPr/>
            <p:nvPr/>
          </p:nvSpPr>
          <p:spPr>
            <a:xfrm>
              <a:off x="1235242" y="1698019"/>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D543C1FA-EBE3-4F16-A51E-2953AF5111CD}"/>
                </a:ext>
              </a:extLst>
            </p:cNvPr>
            <p:cNvSpPr/>
            <p:nvPr/>
          </p:nvSpPr>
          <p:spPr>
            <a:xfrm>
              <a:off x="2695074" y="1696797"/>
              <a:ext cx="1459832" cy="692255"/>
            </a:xfrm>
            <a:prstGeom prst="rect">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Meetings</a:t>
              </a:r>
            </a:p>
            <a:p>
              <a:pPr algn="ctr"/>
              <a:r>
                <a:rPr lang="en-GB" b="1" dirty="0">
                  <a:solidFill>
                    <a:schemeClr val="tx1"/>
                  </a:solidFill>
                </a:rPr>
                <a:t>1 .5 hours</a:t>
              </a:r>
            </a:p>
          </p:txBody>
        </p:sp>
        <p:sp>
          <p:nvSpPr>
            <p:cNvPr id="6" name="Rectangle 5">
              <a:extLst>
                <a:ext uri="{FF2B5EF4-FFF2-40B4-BE49-F238E27FC236}">
                  <a16:creationId xmlns:a16="http://schemas.microsoft.com/office/drawing/2014/main" id="{59ED238F-E26E-71E8-4847-FE9718691E95}"/>
                </a:ext>
              </a:extLst>
            </p:cNvPr>
            <p:cNvSpPr/>
            <p:nvPr/>
          </p:nvSpPr>
          <p:spPr>
            <a:xfrm>
              <a:off x="4154906" y="1697407"/>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1F4E69E-9648-22DB-D57A-CA7F57218E14}"/>
                </a:ext>
              </a:extLst>
            </p:cNvPr>
            <p:cNvSpPr/>
            <p:nvPr/>
          </p:nvSpPr>
          <p:spPr>
            <a:xfrm>
              <a:off x="5614738" y="1696185"/>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C04912C-9609-D894-A33E-11553E11978B}"/>
                </a:ext>
              </a:extLst>
            </p:cNvPr>
            <p:cNvSpPr/>
            <p:nvPr/>
          </p:nvSpPr>
          <p:spPr>
            <a:xfrm>
              <a:off x="7074570" y="1696184"/>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itle 1">
            <a:extLst>
              <a:ext uri="{FF2B5EF4-FFF2-40B4-BE49-F238E27FC236}">
                <a16:creationId xmlns:a16="http://schemas.microsoft.com/office/drawing/2014/main" id="{3BDDDFCE-047E-6B8F-6F55-5834D07A835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9</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1809368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B0538-30A0-C404-57EE-FD2FD96C296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F6516FBE-8427-4F04-EDC5-6C7244239E3E}"/>
                  </a:ext>
                </a:extLst>
              </p:cNvPr>
              <p:cNvSpPr>
                <a:spLocks noGrp="1"/>
              </p:cNvSpPr>
              <p:nvPr>
                <p:ph idx="1"/>
              </p:nvPr>
            </p:nvSpPr>
            <p:spPr>
              <a:xfrm>
                <a:off x="774192" y="2791326"/>
                <a:ext cx="10515600" cy="2971119"/>
              </a:xfrm>
            </p:spPr>
            <p:txBody>
              <a:bodyPr vert="horz" lIns="91440" tIns="45720" rIns="91440" bIns="45720" rtlCol="0" anchor="t">
                <a:normAutofit lnSpcReduction="10000"/>
              </a:bodyPr>
              <a:lstStyle/>
              <a:p>
                <a:pPr marL="0" indent="0">
                  <a:buNone/>
                </a:pPr>
                <a:r>
                  <a:rPr lang="en-GB" dirty="0"/>
                  <a:t>Kamal represents his workday as a bar model. He spends 60 minutes in meetings.</a:t>
                </a:r>
              </a:p>
              <a:p>
                <a:pPr marL="0" indent="0">
                  <a:buNone/>
                </a:pPr>
                <a:endParaRPr lang="en-GB" dirty="0"/>
              </a:p>
              <a:p>
                <a:pPr marL="0" indent="0">
                  <a:buNone/>
                </a:pPr>
                <a:r>
                  <a:rPr lang="en-GB" dirty="0"/>
                  <a:t>How long is Kamal’s workday?</a:t>
                </a:r>
              </a:p>
              <a:p>
                <a:pPr marL="0" indent="0">
                  <a:buNone/>
                </a:pPr>
                <a:endParaRPr lang="en-GB" dirty="0"/>
              </a:p>
              <a:p>
                <a:pPr marL="0" indent="0">
                  <a:buNone/>
                </a:pPr>
                <a:r>
                  <a:rPr lang="en-GB" dirty="0"/>
                  <a:t>Kamal has a lunch break of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 </m:t>
                    </m:r>
                  </m:oMath>
                </a14:m>
                <a:r>
                  <a:rPr lang="en-GB" dirty="0"/>
                  <a:t>an hour. Show this on his bar model.</a:t>
                </a:r>
              </a:p>
            </p:txBody>
          </p:sp>
        </mc:Choice>
        <mc:Fallback xmlns="">
          <p:sp>
            <p:nvSpPr>
              <p:cNvPr id="2" name="Content Placeholder 1">
                <a:extLst>
                  <a:ext uri="{FF2B5EF4-FFF2-40B4-BE49-F238E27FC236}">
                    <a16:creationId xmlns:a16="http://schemas.microsoft.com/office/drawing/2014/main" id="{F6516FBE-8427-4F04-EDC5-6C7244239E3E}"/>
                  </a:ext>
                </a:extLst>
              </p:cNvPr>
              <p:cNvSpPr>
                <a:spLocks noGrp="1" noRot="1" noChangeAspect="1" noMove="1" noResize="1" noEditPoints="1" noAdjustHandles="1" noChangeArrowheads="1" noChangeShapeType="1" noTextEdit="1"/>
              </p:cNvSpPr>
              <p:nvPr>
                <p:ph idx="1"/>
              </p:nvPr>
            </p:nvSpPr>
            <p:spPr>
              <a:xfrm>
                <a:off x="774192" y="2791326"/>
                <a:ext cx="10515600" cy="2971119"/>
              </a:xfrm>
              <a:blipFill>
                <a:blip r:embed="rId3"/>
                <a:stretch>
                  <a:fillRect l="-1206" t="-4681"/>
                </a:stretch>
              </a:blipFill>
            </p:spPr>
            <p:txBody>
              <a:bodyPr/>
              <a:lstStyle/>
              <a:p>
                <a:r>
                  <a:rPr lang="en-US">
                    <a:noFill/>
                  </a:rPr>
                  <a:t> </a:t>
                </a:r>
              </a:p>
            </p:txBody>
          </p:sp>
        </mc:Fallback>
      </mc:AlternateContent>
      <p:grpSp>
        <p:nvGrpSpPr>
          <p:cNvPr id="9" name="Group 8">
            <a:extLst>
              <a:ext uri="{FF2B5EF4-FFF2-40B4-BE49-F238E27FC236}">
                <a16:creationId xmlns:a16="http://schemas.microsoft.com/office/drawing/2014/main" id="{AB36BB4B-32D2-16AC-CBE5-5508390F6B7C}"/>
              </a:ext>
            </a:extLst>
          </p:cNvPr>
          <p:cNvGrpSpPr/>
          <p:nvPr/>
        </p:nvGrpSpPr>
        <p:grpSpPr>
          <a:xfrm>
            <a:off x="2213809" y="1696184"/>
            <a:ext cx="7299160" cy="694090"/>
            <a:chOff x="1235242" y="1696184"/>
            <a:chExt cx="7299160" cy="694090"/>
          </a:xfrm>
        </p:grpSpPr>
        <p:sp>
          <p:nvSpPr>
            <p:cNvPr id="4" name="Rectangle 3">
              <a:extLst>
                <a:ext uri="{FF2B5EF4-FFF2-40B4-BE49-F238E27FC236}">
                  <a16:creationId xmlns:a16="http://schemas.microsoft.com/office/drawing/2014/main" id="{3C81D729-AAC7-3384-ED46-F6421649E342}"/>
                </a:ext>
              </a:extLst>
            </p:cNvPr>
            <p:cNvSpPr/>
            <p:nvPr/>
          </p:nvSpPr>
          <p:spPr>
            <a:xfrm>
              <a:off x="1235242" y="1698019"/>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5E00A133-BE7A-8C6A-6D9F-378790D57063}"/>
                </a:ext>
              </a:extLst>
            </p:cNvPr>
            <p:cNvSpPr/>
            <p:nvPr/>
          </p:nvSpPr>
          <p:spPr>
            <a:xfrm>
              <a:off x="2695074" y="1696797"/>
              <a:ext cx="1459832" cy="692255"/>
            </a:xfrm>
            <a:prstGeom prst="rect">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tx1"/>
                  </a:solidFill>
                </a:rPr>
                <a:t>Meetings</a:t>
              </a:r>
            </a:p>
          </p:txBody>
        </p:sp>
        <p:sp>
          <p:nvSpPr>
            <p:cNvPr id="6" name="Rectangle 5">
              <a:extLst>
                <a:ext uri="{FF2B5EF4-FFF2-40B4-BE49-F238E27FC236}">
                  <a16:creationId xmlns:a16="http://schemas.microsoft.com/office/drawing/2014/main" id="{082119D4-415B-1135-2CC0-E3D8B8BC1BA9}"/>
                </a:ext>
              </a:extLst>
            </p:cNvPr>
            <p:cNvSpPr/>
            <p:nvPr/>
          </p:nvSpPr>
          <p:spPr>
            <a:xfrm>
              <a:off x="4154906" y="1697407"/>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2AED9AA-AA78-4C29-72A8-1C1A3654463A}"/>
                </a:ext>
              </a:extLst>
            </p:cNvPr>
            <p:cNvSpPr/>
            <p:nvPr/>
          </p:nvSpPr>
          <p:spPr>
            <a:xfrm>
              <a:off x="5614738" y="1696185"/>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0F9544-F9A7-287E-4D80-1A8F2E838723}"/>
                </a:ext>
              </a:extLst>
            </p:cNvPr>
            <p:cNvSpPr/>
            <p:nvPr/>
          </p:nvSpPr>
          <p:spPr>
            <a:xfrm>
              <a:off x="7074570" y="1696184"/>
              <a:ext cx="1459832" cy="6922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itle 1">
            <a:extLst>
              <a:ext uri="{FF2B5EF4-FFF2-40B4-BE49-F238E27FC236}">
                <a16:creationId xmlns:a16="http://schemas.microsoft.com/office/drawing/2014/main" id="{994DF3BF-99D2-EF55-F443-F0A66EA229C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9.1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664842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DC6B-91AE-80F4-9F14-B413D5DAF68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E7C528-1D69-504E-5604-28FFD732D4E3}"/>
              </a:ext>
            </a:extLst>
          </p:cNvPr>
          <p:cNvSpPr>
            <a:spLocks noGrp="1"/>
          </p:cNvSpPr>
          <p:nvPr>
            <p:ph idx="1"/>
          </p:nvPr>
        </p:nvSpPr>
        <p:spPr>
          <a:xfrm>
            <a:off x="774192" y="2791326"/>
            <a:ext cx="10515600" cy="2971119"/>
          </a:xfrm>
        </p:spPr>
        <p:txBody>
          <a:bodyPr vert="horz" lIns="91440" tIns="45720" rIns="91440" bIns="45720" rtlCol="0" anchor="t">
            <a:noAutofit/>
          </a:bodyPr>
          <a:lstStyle/>
          <a:p>
            <a:pPr marL="0" indent="0">
              <a:buNone/>
            </a:pPr>
            <a:r>
              <a:rPr lang="en-GB" dirty="0"/>
              <a:t>Kamal represents his workday as a bar model. He spends a third of the day in meetings. </a:t>
            </a:r>
          </a:p>
          <a:p>
            <a:pPr marL="0" indent="0">
              <a:buNone/>
            </a:pPr>
            <a:endParaRPr lang="en-GB" dirty="0"/>
          </a:p>
          <a:p>
            <a:pPr marL="0" indent="0">
              <a:buNone/>
            </a:pPr>
            <a:r>
              <a:rPr lang="en-GB" dirty="0"/>
              <a:t>Two fifths of those meetings are online and last a total of 50 minutes</a:t>
            </a:r>
          </a:p>
          <a:p>
            <a:pPr marL="0" indent="0">
              <a:buNone/>
            </a:pPr>
            <a:endParaRPr lang="en-GB" dirty="0"/>
          </a:p>
          <a:p>
            <a:pPr marL="0" indent="0">
              <a:buNone/>
            </a:pPr>
            <a:r>
              <a:rPr lang="en-GB" dirty="0"/>
              <a:t>How long is Kamal’s workday?</a:t>
            </a:r>
          </a:p>
          <a:p>
            <a:pPr marL="0" indent="0">
              <a:buNone/>
            </a:pPr>
            <a:endParaRPr lang="en-GB" dirty="0"/>
          </a:p>
        </p:txBody>
      </p:sp>
      <p:grpSp>
        <p:nvGrpSpPr>
          <p:cNvPr id="9" name="Group 8">
            <a:extLst>
              <a:ext uri="{FF2B5EF4-FFF2-40B4-BE49-F238E27FC236}">
                <a16:creationId xmlns:a16="http://schemas.microsoft.com/office/drawing/2014/main" id="{524FBA01-9C24-D677-844B-3F65D1555ECF}"/>
              </a:ext>
            </a:extLst>
          </p:cNvPr>
          <p:cNvGrpSpPr/>
          <p:nvPr/>
        </p:nvGrpSpPr>
        <p:grpSpPr>
          <a:xfrm>
            <a:off x="2403688" y="1570056"/>
            <a:ext cx="7384624" cy="983954"/>
            <a:chOff x="4154906" y="1696184"/>
            <a:chExt cx="4379496" cy="693478"/>
          </a:xfrm>
        </p:grpSpPr>
        <p:sp>
          <p:nvSpPr>
            <p:cNvPr id="6" name="Rectangle 5">
              <a:extLst>
                <a:ext uri="{FF2B5EF4-FFF2-40B4-BE49-F238E27FC236}">
                  <a16:creationId xmlns:a16="http://schemas.microsoft.com/office/drawing/2014/main" id="{4943C835-056A-66AF-6FFE-54EC93955100}"/>
                </a:ext>
              </a:extLst>
            </p:cNvPr>
            <p:cNvSpPr/>
            <p:nvPr/>
          </p:nvSpPr>
          <p:spPr>
            <a:xfrm>
              <a:off x="4154906" y="1697407"/>
              <a:ext cx="1459832" cy="69225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A270E96-B506-4F86-63C7-31E4E1FDC75B}"/>
                </a:ext>
              </a:extLst>
            </p:cNvPr>
            <p:cNvSpPr/>
            <p:nvPr/>
          </p:nvSpPr>
          <p:spPr>
            <a:xfrm>
              <a:off x="5614738" y="1696185"/>
              <a:ext cx="1459832" cy="69225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A3B802-1E12-259C-5F96-BEE8E230E56B}"/>
                </a:ext>
              </a:extLst>
            </p:cNvPr>
            <p:cNvSpPr/>
            <p:nvPr/>
          </p:nvSpPr>
          <p:spPr>
            <a:xfrm>
              <a:off x="7074570" y="1696184"/>
              <a:ext cx="1459832" cy="69225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itle 1">
            <a:extLst>
              <a:ext uri="{FF2B5EF4-FFF2-40B4-BE49-F238E27FC236}">
                <a16:creationId xmlns:a16="http://schemas.microsoft.com/office/drawing/2014/main" id="{6CDEEEE9-A98B-77B1-2AE3-ECA2F05278D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9.2</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77909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362F7-07CA-1C0E-406C-4D07139EBED2}"/>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B2D15BE-3972-C7A8-A594-F2C650DA03ED}"/>
              </a:ext>
            </a:extLst>
          </p:cNvPr>
          <p:cNvGraphicFramePr>
            <a:graphicFrameLocks noGrp="1"/>
          </p:cNvGraphicFramePr>
          <p:nvPr>
            <p:extLst>
              <p:ext uri="{D42A27DB-BD31-4B8C-83A1-F6EECF244321}">
                <p14:modId xmlns:p14="http://schemas.microsoft.com/office/powerpoint/2010/main" val="1214822107"/>
              </p:ext>
            </p:extLst>
          </p:nvPr>
        </p:nvGraphicFramePr>
        <p:xfrm>
          <a:off x="795718" y="3131436"/>
          <a:ext cx="10626258" cy="2284326"/>
        </p:xfrm>
        <a:graphic>
          <a:graphicData uri="http://schemas.openxmlformats.org/drawingml/2006/table">
            <a:tbl>
              <a:tblPr firstRow="1" bandRow="1">
                <a:tableStyleId>{5940675A-B579-460E-94D1-54222C63F5DA}</a:tableStyleId>
              </a:tblPr>
              <a:tblGrid>
                <a:gridCol w="3542086">
                  <a:extLst>
                    <a:ext uri="{9D8B030D-6E8A-4147-A177-3AD203B41FA5}">
                      <a16:colId xmlns:a16="http://schemas.microsoft.com/office/drawing/2014/main" val="3751709001"/>
                    </a:ext>
                  </a:extLst>
                </a:gridCol>
                <a:gridCol w="3542086">
                  <a:extLst>
                    <a:ext uri="{9D8B030D-6E8A-4147-A177-3AD203B41FA5}">
                      <a16:colId xmlns:a16="http://schemas.microsoft.com/office/drawing/2014/main" val="2477314477"/>
                    </a:ext>
                  </a:extLst>
                </a:gridCol>
                <a:gridCol w="3542086">
                  <a:extLst>
                    <a:ext uri="{9D8B030D-6E8A-4147-A177-3AD203B41FA5}">
                      <a16:colId xmlns:a16="http://schemas.microsoft.com/office/drawing/2014/main" val="1878846240"/>
                    </a:ext>
                  </a:extLst>
                </a:gridCol>
              </a:tblGrid>
              <a:tr h="468545">
                <a:tc>
                  <a:txBody>
                    <a:bodyPr/>
                    <a:lstStyle/>
                    <a:p>
                      <a:pPr algn="ctr"/>
                      <a:r>
                        <a:rPr lang="en-GB" sz="2000" b="1" dirty="0"/>
                        <a:t>&lt; 6 Factors</a:t>
                      </a:r>
                    </a:p>
                  </a:txBody>
                  <a:tcPr>
                    <a:solidFill>
                      <a:schemeClr val="bg2"/>
                    </a:solidFill>
                  </a:tcPr>
                </a:tc>
                <a:tc>
                  <a:txBody>
                    <a:bodyPr/>
                    <a:lstStyle/>
                    <a:p>
                      <a:pPr algn="ctr"/>
                      <a:r>
                        <a:rPr lang="en-GB" sz="2000" b="1"/>
                        <a:t>6 Factors</a:t>
                      </a:r>
                    </a:p>
                  </a:txBody>
                  <a:tcPr>
                    <a:solidFill>
                      <a:schemeClr val="bg2"/>
                    </a:solidFill>
                  </a:tcPr>
                </a:tc>
                <a:tc>
                  <a:txBody>
                    <a:bodyPr/>
                    <a:lstStyle/>
                    <a:p>
                      <a:pPr algn="ctr"/>
                      <a:r>
                        <a:rPr lang="en-GB" sz="2000" b="1"/>
                        <a:t>&gt; 6 Factors</a:t>
                      </a:r>
                    </a:p>
                  </a:txBody>
                  <a:tcPr>
                    <a:solidFill>
                      <a:schemeClr val="bg2"/>
                    </a:solidFill>
                  </a:tcPr>
                </a:tc>
                <a:extLst>
                  <a:ext uri="{0D108BD9-81ED-4DB2-BD59-A6C34878D82A}">
                    <a16:rowId xmlns:a16="http://schemas.microsoft.com/office/drawing/2014/main" val="79636122"/>
                  </a:ext>
                </a:extLst>
              </a:tr>
              <a:tr h="1815781">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858000746"/>
                  </a:ext>
                </a:extLst>
              </a:tr>
            </a:tbl>
          </a:graphicData>
        </a:graphic>
      </p:graphicFrame>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B17723F-E14A-02C7-31CB-FC1B8162BCB0}"/>
                  </a:ext>
                </a:extLst>
              </p:cNvPr>
              <p:cNvSpPr txBox="1"/>
              <p:nvPr/>
            </p:nvSpPr>
            <p:spPr>
              <a:xfrm>
                <a:off x="8823091" y="2228486"/>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53</m:t>
                      </m:r>
                    </m:oMath>
                  </m:oMathPara>
                </a14:m>
                <a:endParaRPr lang="en-GB" sz="3000"/>
              </a:p>
            </p:txBody>
          </p:sp>
        </mc:Choice>
        <mc:Fallback xmlns="">
          <p:sp>
            <p:nvSpPr>
              <p:cNvPr id="4" name="TextBox 3">
                <a:extLst>
                  <a:ext uri="{FF2B5EF4-FFF2-40B4-BE49-F238E27FC236}">
                    <a16:creationId xmlns:a16="http://schemas.microsoft.com/office/drawing/2014/main" id="{2B17723F-E14A-02C7-31CB-FC1B8162BCB0}"/>
                  </a:ext>
                </a:extLst>
              </p:cNvPr>
              <p:cNvSpPr txBox="1">
                <a:spLocks noRot="1" noChangeAspect="1" noMove="1" noResize="1" noEditPoints="1" noAdjustHandles="1" noChangeArrowheads="1" noChangeShapeType="1" noTextEdit="1"/>
              </p:cNvSpPr>
              <p:nvPr/>
            </p:nvSpPr>
            <p:spPr>
              <a:xfrm>
                <a:off x="8823091" y="2228486"/>
                <a:ext cx="689612" cy="553998"/>
              </a:xfrm>
              <a:prstGeom prst="rect">
                <a:avLst/>
              </a:prstGeom>
              <a:blipFill>
                <a:blip r:embed="rId3"/>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8273458-6193-19ED-A532-02A42CD04E0F}"/>
                  </a:ext>
                </a:extLst>
              </p:cNvPr>
              <p:cNvSpPr txBox="1"/>
              <p:nvPr/>
            </p:nvSpPr>
            <p:spPr>
              <a:xfrm>
                <a:off x="6173740" y="2219920"/>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30</m:t>
                      </m:r>
                    </m:oMath>
                  </m:oMathPara>
                </a14:m>
                <a:endParaRPr lang="en-GB" sz="3000"/>
              </a:p>
            </p:txBody>
          </p:sp>
        </mc:Choice>
        <mc:Fallback xmlns="">
          <p:sp>
            <p:nvSpPr>
              <p:cNvPr id="5" name="TextBox 4">
                <a:extLst>
                  <a:ext uri="{FF2B5EF4-FFF2-40B4-BE49-F238E27FC236}">
                    <a16:creationId xmlns:a16="http://schemas.microsoft.com/office/drawing/2014/main" id="{58273458-6193-19ED-A532-02A42CD04E0F}"/>
                  </a:ext>
                </a:extLst>
              </p:cNvPr>
              <p:cNvSpPr txBox="1">
                <a:spLocks noRot="1" noChangeAspect="1" noMove="1" noResize="1" noEditPoints="1" noAdjustHandles="1" noChangeArrowheads="1" noChangeShapeType="1" noTextEdit="1"/>
              </p:cNvSpPr>
              <p:nvPr/>
            </p:nvSpPr>
            <p:spPr>
              <a:xfrm>
                <a:off x="6173740" y="2219920"/>
                <a:ext cx="689612" cy="553998"/>
              </a:xfrm>
              <a:prstGeom prst="rect">
                <a:avLst/>
              </a:prstGeom>
              <a:blipFill>
                <a:blip r:embed="rId4"/>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4E0EC31-FD15-69AA-69D0-2BC439B74A87}"/>
                  </a:ext>
                </a:extLst>
              </p:cNvPr>
              <p:cNvSpPr txBox="1"/>
              <p:nvPr/>
            </p:nvSpPr>
            <p:spPr>
              <a:xfrm>
                <a:off x="3524389" y="2222717"/>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19</m:t>
                      </m:r>
                    </m:oMath>
                  </m:oMathPara>
                </a14:m>
                <a:endParaRPr lang="en-GB" sz="3000"/>
              </a:p>
            </p:txBody>
          </p:sp>
        </mc:Choice>
        <mc:Fallback xmlns="">
          <p:sp>
            <p:nvSpPr>
              <p:cNvPr id="6" name="TextBox 5">
                <a:extLst>
                  <a:ext uri="{FF2B5EF4-FFF2-40B4-BE49-F238E27FC236}">
                    <a16:creationId xmlns:a16="http://schemas.microsoft.com/office/drawing/2014/main" id="{94E0EC31-FD15-69AA-69D0-2BC439B74A87}"/>
                  </a:ext>
                </a:extLst>
              </p:cNvPr>
              <p:cNvSpPr txBox="1">
                <a:spLocks noRot="1" noChangeAspect="1" noMove="1" noResize="1" noEditPoints="1" noAdjustHandles="1" noChangeArrowheads="1" noChangeShapeType="1" noTextEdit="1"/>
              </p:cNvSpPr>
              <p:nvPr/>
            </p:nvSpPr>
            <p:spPr>
              <a:xfrm>
                <a:off x="3524389" y="2222717"/>
                <a:ext cx="689612" cy="553998"/>
              </a:xfrm>
              <a:prstGeom prst="rect">
                <a:avLst/>
              </a:prstGeom>
              <a:blipFill>
                <a:blip r:embed="rId5"/>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753139B-31F1-5599-A7A4-D45ECCC0D026}"/>
                  </a:ext>
                </a:extLst>
              </p:cNvPr>
              <p:cNvSpPr txBox="1"/>
              <p:nvPr/>
            </p:nvSpPr>
            <p:spPr>
              <a:xfrm>
                <a:off x="7056857" y="2219920"/>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36</m:t>
                      </m:r>
                    </m:oMath>
                  </m:oMathPara>
                </a14:m>
                <a:endParaRPr lang="en-GB" sz="3000"/>
              </a:p>
            </p:txBody>
          </p:sp>
        </mc:Choice>
        <mc:Fallback xmlns="">
          <p:sp>
            <p:nvSpPr>
              <p:cNvPr id="7" name="TextBox 6">
                <a:extLst>
                  <a:ext uri="{FF2B5EF4-FFF2-40B4-BE49-F238E27FC236}">
                    <a16:creationId xmlns:a16="http://schemas.microsoft.com/office/drawing/2014/main" id="{E753139B-31F1-5599-A7A4-D45ECCC0D026}"/>
                  </a:ext>
                </a:extLst>
              </p:cNvPr>
              <p:cNvSpPr txBox="1">
                <a:spLocks noRot="1" noChangeAspect="1" noMove="1" noResize="1" noEditPoints="1" noAdjustHandles="1" noChangeArrowheads="1" noChangeShapeType="1" noTextEdit="1"/>
              </p:cNvSpPr>
              <p:nvPr/>
            </p:nvSpPr>
            <p:spPr>
              <a:xfrm>
                <a:off x="7056857" y="2219920"/>
                <a:ext cx="689612" cy="553998"/>
              </a:xfrm>
              <a:prstGeom prst="rect">
                <a:avLst/>
              </a:prstGeom>
              <a:blipFill>
                <a:blip r:embed="rId6"/>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2F83D62-662B-5A86-270F-EC7604F58445}"/>
                  </a:ext>
                </a:extLst>
              </p:cNvPr>
              <p:cNvSpPr txBox="1"/>
              <p:nvPr/>
            </p:nvSpPr>
            <p:spPr>
              <a:xfrm>
                <a:off x="4407506" y="2226418"/>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20</m:t>
                      </m:r>
                    </m:oMath>
                  </m:oMathPara>
                </a14:m>
                <a:endParaRPr lang="en-GB" sz="3000"/>
              </a:p>
            </p:txBody>
          </p:sp>
        </mc:Choice>
        <mc:Fallback xmlns="">
          <p:sp>
            <p:nvSpPr>
              <p:cNvPr id="8" name="TextBox 7">
                <a:extLst>
                  <a:ext uri="{FF2B5EF4-FFF2-40B4-BE49-F238E27FC236}">
                    <a16:creationId xmlns:a16="http://schemas.microsoft.com/office/drawing/2014/main" id="{62F83D62-662B-5A86-270F-EC7604F58445}"/>
                  </a:ext>
                </a:extLst>
              </p:cNvPr>
              <p:cNvSpPr txBox="1">
                <a:spLocks noRot="1" noChangeAspect="1" noMove="1" noResize="1" noEditPoints="1" noAdjustHandles="1" noChangeArrowheads="1" noChangeShapeType="1" noTextEdit="1"/>
              </p:cNvSpPr>
              <p:nvPr/>
            </p:nvSpPr>
            <p:spPr>
              <a:xfrm>
                <a:off x="4407506" y="2226418"/>
                <a:ext cx="689612" cy="553998"/>
              </a:xfrm>
              <a:prstGeom prst="rect">
                <a:avLst/>
              </a:prstGeom>
              <a:blipFill>
                <a:blip r:embed="rId7"/>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38BC25D-BC5F-4CC3-737E-85420568DFE9}"/>
                  </a:ext>
                </a:extLst>
              </p:cNvPr>
              <p:cNvSpPr txBox="1"/>
              <p:nvPr/>
            </p:nvSpPr>
            <p:spPr>
              <a:xfrm>
                <a:off x="7939974" y="2228486"/>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45</m:t>
                      </m:r>
                    </m:oMath>
                  </m:oMathPara>
                </a14:m>
                <a:endParaRPr lang="en-GB" sz="3000"/>
              </a:p>
            </p:txBody>
          </p:sp>
        </mc:Choice>
        <mc:Fallback xmlns="">
          <p:sp>
            <p:nvSpPr>
              <p:cNvPr id="9" name="TextBox 8">
                <a:extLst>
                  <a:ext uri="{FF2B5EF4-FFF2-40B4-BE49-F238E27FC236}">
                    <a16:creationId xmlns:a16="http://schemas.microsoft.com/office/drawing/2014/main" id="{338BC25D-BC5F-4CC3-737E-85420568DFE9}"/>
                  </a:ext>
                </a:extLst>
              </p:cNvPr>
              <p:cNvSpPr txBox="1">
                <a:spLocks noRot="1" noChangeAspect="1" noMove="1" noResize="1" noEditPoints="1" noAdjustHandles="1" noChangeArrowheads="1" noChangeShapeType="1" noTextEdit="1"/>
              </p:cNvSpPr>
              <p:nvPr/>
            </p:nvSpPr>
            <p:spPr>
              <a:xfrm>
                <a:off x="7939974" y="2228486"/>
                <a:ext cx="689612" cy="553998"/>
              </a:xfrm>
              <a:prstGeom prst="rect">
                <a:avLst/>
              </a:prstGeom>
              <a:blipFill>
                <a:blip r:embed="rId8"/>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16BEBB6-AA5B-8371-04C9-385968738F39}"/>
                  </a:ext>
                </a:extLst>
              </p:cNvPr>
              <p:cNvSpPr txBox="1"/>
              <p:nvPr/>
            </p:nvSpPr>
            <p:spPr>
              <a:xfrm>
                <a:off x="5290623" y="2219920"/>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24</m:t>
                      </m:r>
                    </m:oMath>
                  </m:oMathPara>
                </a14:m>
                <a:endParaRPr lang="en-GB" sz="3000"/>
              </a:p>
            </p:txBody>
          </p:sp>
        </mc:Choice>
        <mc:Fallback xmlns="">
          <p:sp>
            <p:nvSpPr>
              <p:cNvPr id="10" name="TextBox 9">
                <a:extLst>
                  <a:ext uri="{FF2B5EF4-FFF2-40B4-BE49-F238E27FC236}">
                    <a16:creationId xmlns:a16="http://schemas.microsoft.com/office/drawing/2014/main" id="{416BEBB6-AA5B-8371-04C9-385968738F39}"/>
                  </a:ext>
                </a:extLst>
              </p:cNvPr>
              <p:cNvSpPr txBox="1">
                <a:spLocks noRot="1" noChangeAspect="1" noMove="1" noResize="1" noEditPoints="1" noAdjustHandles="1" noChangeArrowheads="1" noChangeShapeType="1" noTextEdit="1"/>
              </p:cNvSpPr>
              <p:nvPr/>
            </p:nvSpPr>
            <p:spPr>
              <a:xfrm>
                <a:off x="5290623" y="2219920"/>
                <a:ext cx="689612" cy="553998"/>
              </a:xfrm>
              <a:prstGeom prst="rect">
                <a:avLst/>
              </a:prstGeom>
              <a:blipFill>
                <a:blip r:embed="rId9"/>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B6F0330-D1DF-7958-1A2D-D8BFBECE504D}"/>
                  </a:ext>
                </a:extLst>
              </p:cNvPr>
              <p:cNvSpPr txBox="1"/>
              <p:nvPr/>
            </p:nvSpPr>
            <p:spPr>
              <a:xfrm>
                <a:off x="1752831" y="2219017"/>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9</m:t>
                      </m:r>
                    </m:oMath>
                  </m:oMathPara>
                </a14:m>
                <a:endParaRPr lang="en-GB" sz="3000"/>
              </a:p>
            </p:txBody>
          </p:sp>
        </mc:Choice>
        <mc:Fallback xmlns="">
          <p:sp>
            <p:nvSpPr>
              <p:cNvPr id="11" name="TextBox 10">
                <a:extLst>
                  <a:ext uri="{FF2B5EF4-FFF2-40B4-BE49-F238E27FC236}">
                    <a16:creationId xmlns:a16="http://schemas.microsoft.com/office/drawing/2014/main" id="{CB6F0330-D1DF-7958-1A2D-D8BFBECE504D}"/>
                  </a:ext>
                </a:extLst>
              </p:cNvPr>
              <p:cNvSpPr txBox="1">
                <a:spLocks noRot="1" noChangeAspect="1" noMove="1" noResize="1" noEditPoints="1" noAdjustHandles="1" noChangeArrowheads="1" noChangeShapeType="1" noTextEdit="1"/>
              </p:cNvSpPr>
              <p:nvPr/>
            </p:nvSpPr>
            <p:spPr>
              <a:xfrm>
                <a:off x="1752831" y="2219017"/>
                <a:ext cx="689612" cy="553998"/>
              </a:xfrm>
              <a:prstGeom prst="rect">
                <a:avLst/>
              </a:prstGeom>
              <a:blipFill>
                <a:blip r:embed="rId10"/>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8E142F2-1592-58C9-6A3F-CE87711F8EF9}"/>
                  </a:ext>
                </a:extLst>
              </p:cNvPr>
              <p:cNvSpPr txBox="1"/>
              <p:nvPr/>
            </p:nvSpPr>
            <p:spPr>
              <a:xfrm>
                <a:off x="2641272" y="2219017"/>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15</m:t>
                      </m:r>
                    </m:oMath>
                  </m:oMathPara>
                </a14:m>
                <a:endParaRPr lang="en-GB" sz="3000"/>
              </a:p>
            </p:txBody>
          </p:sp>
        </mc:Choice>
        <mc:Fallback xmlns="">
          <p:sp>
            <p:nvSpPr>
              <p:cNvPr id="12" name="TextBox 11">
                <a:extLst>
                  <a:ext uri="{FF2B5EF4-FFF2-40B4-BE49-F238E27FC236}">
                    <a16:creationId xmlns:a16="http://schemas.microsoft.com/office/drawing/2014/main" id="{18E142F2-1592-58C9-6A3F-CE87711F8EF9}"/>
                  </a:ext>
                </a:extLst>
              </p:cNvPr>
              <p:cNvSpPr txBox="1">
                <a:spLocks noRot="1" noChangeAspect="1" noMove="1" noResize="1" noEditPoints="1" noAdjustHandles="1" noChangeArrowheads="1" noChangeShapeType="1" noTextEdit="1"/>
              </p:cNvSpPr>
              <p:nvPr/>
            </p:nvSpPr>
            <p:spPr>
              <a:xfrm>
                <a:off x="2641272" y="2219017"/>
                <a:ext cx="689612" cy="553998"/>
              </a:xfrm>
              <a:prstGeom prst="rect">
                <a:avLst/>
              </a:prstGeom>
              <a:blipFill>
                <a:blip r:embed="rId11"/>
                <a:stretch>
                  <a:fillRect/>
                </a:stretch>
              </a:blipFill>
              <a:ln w="28575">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4808A05-F1FD-C56A-8E11-240C1AB6903F}"/>
                  </a:ext>
                </a:extLst>
              </p:cNvPr>
              <p:cNvSpPr txBox="1"/>
              <p:nvPr/>
            </p:nvSpPr>
            <p:spPr>
              <a:xfrm>
                <a:off x="4549707" y="3665694"/>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12</m:t>
                      </m:r>
                    </m:oMath>
                  </m:oMathPara>
                </a14:m>
                <a:endParaRPr lang="en-GB" sz="3000"/>
              </a:p>
            </p:txBody>
          </p:sp>
        </mc:Choice>
        <mc:Fallback xmlns="">
          <p:sp>
            <p:nvSpPr>
              <p:cNvPr id="13" name="TextBox 12">
                <a:extLst>
                  <a:ext uri="{FF2B5EF4-FFF2-40B4-BE49-F238E27FC236}">
                    <a16:creationId xmlns:a16="http://schemas.microsoft.com/office/drawing/2014/main" id="{A4808A05-F1FD-C56A-8E11-240C1AB6903F}"/>
                  </a:ext>
                </a:extLst>
              </p:cNvPr>
              <p:cNvSpPr txBox="1">
                <a:spLocks noRot="1" noChangeAspect="1" noMove="1" noResize="1" noEditPoints="1" noAdjustHandles="1" noChangeArrowheads="1" noChangeShapeType="1" noTextEdit="1"/>
              </p:cNvSpPr>
              <p:nvPr/>
            </p:nvSpPr>
            <p:spPr>
              <a:xfrm>
                <a:off x="4549707" y="3665694"/>
                <a:ext cx="689612" cy="553998"/>
              </a:xfrm>
              <a:prstGeom prst="rect">
                <a:avLst/>
              </a:prstGeom>
              <a:blipFill>
                <a:blip r:embed="rId12"/>
                <a:stretch>
                  <a:fillRect/>
                </a:stretch>
              </a:blipFill>
              <a:ln w="28575">
                <a:solidFill>
                  <a:schemeClr val="tx1"/>
                </a:solidFill>
              </a:ln>
            </p:spPr>
            <p:txBody>
              <a:bodyPr/>
              <a:lstStyle/>
              <a:p>
                <a:r>
                  <a:rPr lang="en-US">
                    <a:noFill/>
                  </a:rPr>
                  <a:t> </a:t>
                </a:r>
              </a:p>
            </p:txBody>
          </p:sp>
        </mc:Fallback>
      </mc:AlternateContent>
      <p:sp>
        <p:nvSpPr>
          <p:cNvPr id="14" name="TextBox 13">
            <a:extLst>
              <a:ext uri="{FF2B5EF4-FFF2-40B4-BE49-F238E27FC236}">
                <a16:creationId xmlns:a16="http://schemas.microsoft.com/office/drawing/2014/main" id="{DE4089B9-EC63-B807-3304-71793C2DF458}"/>
              </a:ext>
            </a:extLst>
          </p:cNvPr>
          <p:cNvSpPr txBox="1"/>
          <p:nvPr/>
        </p:nvSpPr>
        <p:spPr>
          <a:xfrm>
            <a:off x="784936" y="1427248"/>
            <a:ext cx="10800892" cy="523220"/>
          </a:xfrm>
          <a:prstGeom prst="rect">
            <a:avLst/>
          </a:prstGeom>
          <a:noFill/>
        </p:spPr>
        <p:txBody>
          <a:bodyPr wrap="square" rtlCol="0">
            <a:spAutoFit/>
          </a:bodyPr>
          <a:lstStyle/>
          <a:p>
            <a:r>
              <a:rPr lang="en-GB" sz="2800" dirty="0"/>
              <a:t>Sort the numbers.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53E5A14-A1EC-515B-592B-4FD764B8A83B}"/>
                  </a:ext>
                </a:extLst>
              </p:cNvPr>
              <p:cNvSpPr txBox="1"/>
              <p:nvPr/>
            </p:nvSpPr>
            <p:spPr>
              <a:xfrm>
                <a:off x="9706208" y="2228486"/>
                <a:ext cx="689612" cy="553998"/>
              </a:xfrm>
              <a:prstGeom prst="rect">
                <a:avLst/>
              </a:prstGeom>
              <a:ln w="28575">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latin typeface="Cambria Math" panose="02040503050406030204" pitchFamily="18" charset="0"/>
                        </a:rPr>
                        <m:t>66</m:t>
                      </m:r>
                    </m:oMath>
                  </m:oMathPara>
                </a14:m>
                <a:endParaRPr lang="en-GB" sz="3000"/>
              </a:p>
            </p:txBody>
          </p:sp>
        </mc:Choice>
        <mc:Fallback xmlns="">
          <p:sp>
            <p:nvSpPr>
              <p:cNvPr id="15" name="TextBox 14">
                <a:extLst>
                  <a:ext uri="{FF2B5EF4-FFF2-40B4-BE49-F238E27FC236}">
                    <a16:creationId xmlns:a16="http://schemas.microsoft.com/office/drawing/2014/main" id="{053E5A14-A1EC-515B-592B-4FD764B8A83B}"/>
                  </a:ext>
                </a:extLst>
              </p:cNvPr>
              <p:cNvSpPr txBox="1">
                <a:spLocks noRot="1" noChangeAspect="1" noMove="1" noResize="1" noEditPoints="1" noAdjustHandles="1" noChangeArrowheads="1" noChangeShapeType="1" noTextEdit="1"/>
              </p:cNvSpPr>
              <p:nvPr/>
            </p:nvSpPr>
            <p:spPr>
              <a:xfrm>
                <a:off x="9706208" y="2228486"/>
                <a:ext cx="689612" cy="553998"/>
              </a:xfrm>
              <a:prstGeom prst="rect">
                <a:avLst/>
              </a:prstGeom>
              <a:blipFill>
                <a:blip r:embed="rId13"/>
                <a:stretch>
                  <a:fillRect/>
                </a:stretch>
              </a:blipFill>
              <a:ln w="28575">
                <a:solidFill>
                  <a:schemeClr val="tx1"/>
                </a:solidFill>
              </a:ln>
            </p:spPr>
            <p:txBody>
              <a:bodyPr/>
              <a:lstStyle/>
              <a:p>
                <a:r>
                  <a:rPr lang="en-US">
                    <a:noFill/>
                  </a:rPr>
                  <a:t> </a:t>
                </a:r>
              </a:p>
            </p:txBody>
          </p:sp>
        </mc:Fallback>
      </mc:AlternateContent>
      <p:sp>
        <p:nvSpPr>
          <p:cNvPr id="18" name="Title 1">
            <a:extLst>
              <a:ext uri="{FF2B5EF4-FFF2-40B4-BE49-F238E27FC236}">
                <a16:creationId xmlns:a16="http://schemas.microsoft.com/office/drawing/2014/main" id="{D8C08B22-1A52-64ED-B293-B549C461E85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408673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D3A43-2D2E-478B-2324-234A6B5D4B48}"/>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86448F1B-64C2-9325-628C-F32CF6E50610}"/>
              </a:ext>
            </a:extLst>
          </p:cNvPr>
          <p:cNvSpPr>
            <a:spLocks noGrp="1"/>
          </p:cNvSpPr>
          <p:nvPr>
            <p:ph idx="1"/>
          </p:nvPr>
        </p:nvSpPr>
        <p:spPr>
          <a:xfrm>
            <a:off x="778240" y="1418477"/>
            <a:ext cx="10515600" cy="4879975"/>
          </a:xfrm>
        </p:spPr>
        <p:txBody>
          <a:bodyPr>
            <a:normAutofit/>
          </a:bodyPr>
          <a:lstStyle/>
          <a:p>
            <a:pPr marL="0" indent="0">
              <a:buNone/>
            </a:pPr>
            <a:r>
              <a:rPr lang="en-US" dirty="0"/>
              <a:t>Find the value of each shape.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Create your own number sentences to 10 using these shapes.</a:t>
            </a:r>
          </a:p>
          <a:p>
            <a:pPr marL="0" indent="0">
              <a:buNone/>
            </a:pPr>
            <a:endParaRPr lang="en-US" dirty="0"/>
          </a:p>
        </p:txBody>
      </p:sp>
      <p:pic>
        <p:nvPicPr>
          <p:cNvPr id="3" name="Picture 2" descr="A red circle and triangle shapes&#10;&#10;AI-generated content may be incorrect.">
            <a:extLst>
              <a:ext uri="{FF2B5EF4-FFF2-40B4-BE49-F238E27FC236}">
                <a16:creationId xmlns:a16="http://schemas.microsoft.com/office/drawing/2014/main" id="{587374AB-4A18-6823-407E-55F577BA86B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8200" y="2251526"/>
            <a:ext cx="5814954" cy="273050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D1DE8F4-CAE5-ABE0-51C5-60422C0B4993}"/>
                  </a:ext>
                </a:extLst>
              </p:cNvPr>
              <p:cNvSpPr txBox="1"/>
              <p:nvPr/>
            </p:nvSpPr>
            <p:spPr>
              <a:xfrm>
                <a:off x="3094264" y="2437886"/>
                <a:ext cx="913520"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000" b="0" i="1" smtClean="0">
                          <a:latin typeface="Cambria Math" panose="02040503050406030204" pitchFamily="18" charset="0"/>
                        </a:rPr>
                        <m:t>=8</m:t>
                      </m:r>
                    </m:oMath>
                  </m:oMathPara>
                </a14:m>
                <a:endParaRPr lang="en-US" sz="4000"/>
              </a:p>
            </p:txBody>
          </p:sp>
        </mc:Choice>
        <mc:Fallback xmlns="">
          <p:sp>
            <p:nvSpPr>
              <p:cNvPr id="6" name="TextBox 5">
                <a:extLst>
                  <a:ext uri="{FF2B5EF4-FFF2-40B4-BE49-F238E27FC236}">
                    <a16:creationId xmlns:a16="http://schemas.microsoft.com/office/drawing/2014/main" id="{9D1DE8F4-CAE5-ABE0-51C5-60422C0B4993}"/>
                  </a:ext>
                </a:extLst>
              </p:cNvPr>
              <p:cNvSpPr txBox="1">
                <a:spLocks noRot="1" noChangeAspect="1" noMove="1" noResize="1" noEditPoints="1" noAdjustHandles="1" noChangeArrowheads="1" noChangeShapeType="1" noTextEdit="1"/>
              </p:cNvSpPr>
              <p:nvPr/>
            </p:nvSpPr>
            <p:spPr>
              <a:xfrm>
                <a:off x="3094264" y="2437886"/>
                <a:ext cx="913520" cy="61555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BB52FA6-F7C0-F803-3CF5-1D466E82FD90}"/>
                  </a:ext>
                </a:extLst>
              </p:cNvPr>
              <p:cNvSpPr txBox="1"/>
              <p:nvPr/>
            </p:nvSpPr>
            <p:spPr>
              <a:xfrm>
                <a:off x="3094264" y="3290827"/>
                <a:ext cx="913520"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000" b="0" i="1" smtClean="0">
                          <a:latin typeface="Cambria Math" panose="02040503050406030204" pitchFamily="18" charset="0"/>
                        </a:rPr>
                        <m:t>=8</m:t>
                      </m:r>
                    </m:oMath>
                  </m:oMathPara>
                </a14:m>
                <a:endParaRPr lang="en-US" sz="4000"/>
              </a:p>
            </p:txBody>
          </p:sp>
        </mc:Choice>
        <mc:Fallback xmlns="">
          <p:sp>
            <p:nvSpPr>
              <p:cNvPr id="7" name="TextBox 6">
                <a:extLst>
                  <a:ext uri="{FF2B5EF4-FFF2-40B4-BE49-F238E27FC236}">
                    <a16:creationId xmlns:a16="http://schemas.microsoft.com/office/drawing/2014/main" id="{9BB52FA6-F7C0-F803-3CF5-1D466E82FD90}"/>
                  </a:ext>
                </a:extLst>
              </p:cNvPr>
              <p:cNvSpPr txBox="1">
                <a:spLocks noRot="1" noChangeAspect="1" noMove="1" noResize="1" noEditPoints="1" noAdjustHandles="1" noChangeArrowheads="1" noChangeShapeType="1" noTextEdit="1"/>
              </p:cNvSpPr>
              <p:nvPr/>
            </p:nvSpPr>
            <p:spPr>
              <a:xfrm>
                <a:off x="3094264" y="3290827"/>
                <a:ext cx="913520" cy="61555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BC9712F-9953-DE78-6E27-CF997D00F865}"/>
                  </a:ext>
                </a:extLst>
              </p:cNvPr>
              <p:cNvSpPr txBox="1"/>
              <p:nvPr/>
            </p:nvSpPr>
            <p:spPr>
              <a:xfrm>
                <a:off x="6196394" y="4129027"/>
                <a:ext cx="913520"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000" b="0" i="1" smtClean="0">
                          <a:latin typeface="Cambria Math" panose="02040503050406030204" pitchFamily="18" charset="0"/>
                        </a:rPr>
                        <m:t>=8</m:t>
                      </m:r>
                    </m:oMath>
                  </m:oMathPara>
                </a14:m>
                <a:endParaRPr lang="en-US" sz="4000"/>
              </a:p>
            </p:txBody>
          </p:sp>
        </mc:Choice>
        <mc:Fallback xmlns="">
          <p:sp>
            <p:nvSpPr>
              <p:cNvPr id="8" name="TextBox 7">
                <a:extLst>
                  <a:ext uri="{FF2B5EF4-FFF2-40B4-BE49-F238E27FC236}">
                    <a16:creationId xmlns:a16="http://schemas.microsoft.com/office/drawing/2014/main" id="{2BC9712F-9953-DE78-6E27-CF997D00F865}"/>
                  </a:ext>
                </a:extLst>
              </p:cNvPr>
              <p:cNvSpPr txBox="1">
                <a:spLocks noRot="1" noChangeAspect="1" noMove="1" noResize="1" noEditPoints="1" noAdjustHandles="1" noChangeArrowheads="1" noChangeShapeType="1" noTextEdit="1"/>
              </p:cNvSpPr>
              <p:nvPr/>
            </p:nvSpPr>
            <p:spPr>
              <a:xfrm>
                <a:off x="6196394" y="4129027"/>
                <a:ext cx="913520" cy="615553"/>
              </a:xfrm>
              <a:prstGeom prst="rect">
                <a:avLst/>
              </a:prstGeom>
              <a:blipFill>
                <a:blip r:embed="rId7"/>
                <a:stretch>
                  <a:fillRect/>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8F351C27-756B-93A5-8AAC-6A9FC14C5DD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601576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CD944-094C-DBD1-9235-BFF9DBFDABB4}"/>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0CBA398E-7E2A-E78E-8368-50681291C1B6}"/>
              </a:ext>
            </a:extLst>
          </p:cNvPr>
          <p:cNvSpPr>
            <a:spLocks noGrp="1"/>
          </p:cNvSpPr>
          <p:nvPr>
            <p:ph idx="1"/>
          </p:nvPr>
        </p:nvSpPr>
        <p:spPr>
          <a:xfrm>
            <a:off x="776990" y="1420891"/>
            <a:ext cx="10515600" cy="4351338"/>
          </a:xfrm>
        </p:spPr>
        <p:txBody>
          <a:bodyPr/>
          <a:lstStyle/>
          <a:p>
            <a:pPr marL="0" indent="0">
              <a:buNone/>
            </a:pPr>
            <a:r>
              <a:rPr lang="en-US" dirty="0"/>
              <a:t>Find 4 possible fractions that could go in the box.</a:t>
            </a:r>
          </a:p>
        </p:txBody>
      </p:sp>
      <p:pic>
        <p:nvPicPr>
          <p:cNvPr id="10" name="Picture 9" descr="A black square with a white square and a black arrow&#10;&#10;AI-generated content may be incorrect.">
            <a:extLst>
              <a:ext uri="{FF2B5EF4-FFF2-40B4-BE49-F238E27FC236}">
                <a16:creationId xmlns:a16="http://schemas.microsoft.com/office/drawing/2014/main" id="{CF1EE577-CAC8-2251-75C5-8F40E9CA7C24}"/>
              </a:ext>
            </a:extLst>
          </p:cNvPr>
          <p:cNvPicPr>
            <a:picLocks noChangeAspect="1"/>
          </p:cNvPicPr>
          <p:nvPr/>
        </p:nvPicPr>
        <p:blipFill>
          <a:blip r:embed="rId3"/>
          <a:stretch>
            <a:fillRect/>
          </a:stretch>
        </p:blipFill>
        <p:spPr>
          <a:xfrm>
            <a:off x="3060700" y="2895599"/>
            <a:ext cx="5918200" cy="2219325"/>
          </a:xfrm>
          <a:prstGeom prst="rect">
            <a:avLst/>
          </a:prstGeom>
        </p:spPr>
      </p:pic>
      <p:sp>
        <p:nvSpPr>
          <p:cNvPr id="2" name="Title 1">
            <a:extLst>
              <a:ext uri="{FF2B5EF4-FFF2-40B4-BE49-F238E27FC236}">
                <a16:creationId xmlns:a16="http://schemas.microsoft.com/office/drawing/2014/main" id="{CCFCC5BC-1CE9-8762-D2C4-44638B12814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30414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B2591-BFCD-74DA-E820-D50E70E3083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C45241E-F51C-9633-4736-6F1CB1F6EDC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1</a:t>
            </a:r>
            <a:endParaRPr lang="en-US" b="1" dirty="0">
              <a:latin typeface="+mn-lt"/>
              <a:cs typeface="Calibri" panose="020F0502020204030204" pitchFamily="34" charset="0"/>
            </a:endParaRPr>
          </a:p>
        </p:txBody>
      </p:sp>
      <p:sp>
        <p:nvSpPr>
          <p:cNvPr id="14" name="Content Placeholder 1">
            <a:extLst>
              <a:ext uri="{FF2B5EF4-FFF2-40B4-BE49-F238E27FC236}">
                <a16:creationId xmlns:a16="http://schemas.microsoft.com/office/drawing/2014/main" id="{8855C264-EFD7-2749-EE6B-0D473EF26333}"/>
              </a:ext>
            </a:extLst>
          </p:cNvPr>
          <p:cNvSpPr txBox="1">
            <a:spLocks/>
          </p:cNvSpPr>
          <p:nvPr/>
        </p:nvSpPr>
        <p:spPr>
          <a:xfrm>
            <a:off x="762000" y="1410962"/>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latin typeface="Aptos" panose="020B0004020202020204" pitchFamily="34" charset="0"/>
              </a:rPr>
              <a:t>Sam partitions 504 into 400 + 100 + 4 to show that 504 is divisible by 4.</a:t>
            </a:r>
          </a:p>
          <a:p>
            <a:pPr marL="0" indent="0">
              <a:buNone/>
            </a:pPr>
            <a:endParaRPr lang="en-GB" sz="2400" dirty="0">
              <a:latin typeface="Aptos" panose="020B0004020202020204" pitchFamily="34" charset="0"/>
            </a:endParaRPr>
          </a:p>
          <a:p>
            <a:pPr marL="0" indent="0">
              <a:buNone/>
            </a:pPr>
            <a:endParaRPr lang="en-GB" sz="2400" dirty="0">
              <a:latin typeface="Aptos" panose="020B0004020202020204" pitchFamily="34" charset="0"/>
            </a:endParaRPr>
          </a:p>
          <a:p>
            <a:pPr marL="0" indent="0">
              <a:buNone/>
            </a:pPr>
            <a:endParaRPr lang="en-GB" sz="2400" dirty="0">
              <a:latin typeface="Aptos" panose="020B0004020202020204" pitchFamily="34" charset="0"/>
            </a:endParaRPr>
          </a:p>
          <a:p>
            <a:pPr marL="0" indent="0">
              <a:buNone/>
            </a:pPr>
            <a:endParaRPr lang="en-GB" sz="2400" dirty="0">
              <a:latin typeface="Aptos" panose="020B0004020202020204" pitchFamily="34" charset="0"/>
            </a:endParaRPr>
          </a:p>
          <a:p>
            <a:pPr marL="0" indent="0">
              <a:buNone/>
            </a:pPr>
            <a:r>
              <a:rPr lang="en-GB" sz="2400" dirty="0">
                <a:latin typeface="Aptos" panose="020B0004020202020204" pitchFamily="34" charset="0"/>
              </a:rPr>
              <a:t>Explain how these partitions help show 504 is also divisible by 7, 8 and 9: </a:t>
            </a:r>
          </a:p>
          <a:p>
            <a:pPr marL="0" indent="0">
              <a:buNone/>
            </a:pPr>
            <a:endParaRPr lang="en-GB" sz="2400" dirty="0">
              <a:latin typeface="Aptos" panose="020B0004020202020204" pitchFamily="34" charset="0"/>
            </a:endParaRPr>
          </a:p>
          <a:p>
            <a:pPr marL="0" indent="0">
              <a:buNone/>
            </a:pPr>
            <a:endParaRPr lang="en-GB" sz="2400" dirty="0">
              <a:latin typeface="Aptos" panose="020B0004020202020204" pitchFamily="34" charset="0"/>
            </a:endParaRPr>
          </a:p>
        </p:txBody>
      </p:sp>
      <p:grpSp>
        <p:nvGrpSpPr>
          <p:cNvPr id="11" name="Group 10">
            <a:extLst>
              <a:ext uri="{FF2B5EF4-FFF2-40B4-BE49-F238E27FC236}">
                <a16:creationId xmlns:a16="http://schemas.microsoft.com/office/drawing/2014/main" id="{E7C809A1-B59B-A717-33DC-A9465175CE10}"/>
              </a:ext>
            </a:extLst>
          </p:cNvPr>
          <p:cNvGrpSpPr/>
          <p:nvPr/>
        </p:nvGrpSpPr>
        <p:grpSpPr>
          <a:xfrm>
            <a:off x="4269404" y="1932842"/>
            <a:ext cx="2372028" cy="1611542"/>
            <a:chOff x="3493541" y="2722180"/>
            <a:chExt cx="4996990" cy="3394925"/>
          </a:xfrm>
        </p:grpSpPr>
        <p:grpSp>
          <p:nvGrpSpPr>
            <p:cNvPr id="2" name="Google Shape;4932;p279">
              <a:extLst>
                <a:ext uri="{FF2B5EF4-FFF2-40B4-BE49-F238E27FC236}">
                  <a16:creationId xmlns:a16="http://schemas.microsoft.com/office/drawing/2014/main" id="{1C77BF1C-98C9-7D59-A5CA-2D0B033749B1}"/>
                </a:ext>
              </a:extLst>
            </p:cNvPr>
            <p:cNvGrpSpPr/>
            <p:nvPr/>
          </p:nvGrpSpPr>
          <p:grpSpPr>
            <a:xfrm>
              <a:off x="3493541" y="2722180"/>
              <a:ext cx="4251962" cy="3394925"/>
              <a:chOff x="1977956" y="2880000"/>
              <a:chExt cx="2203515" cy="1604147"/>
            </a:xfrm>
          </p:grpSpPr>
          <p:sp>
            <p:nvSpPr>
              <p:cNvPr id="3" name="Google Shape;4933;p279">
                <a:extLst>
                  <a:ext uri="{FF2B5EF4-FFF2-40B4-BE49-F238E27FC236}">
                    <a16:creationId xmlns:a16="http://schemas.microsoft.com/office/drawing/2014/main" id="{9660A746-CE06-C702-5ADF-72148225C42C}"/>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400" dirty="0">
                    <a:ea typeface="Lexend"/>
                    <a:cs typeface="Lexend"/>
                    <a:sym typeface="Lexend"/>
                  </a:rPr>
                  <a:t>504</a:t>
                </a:r>
                <a:endParaRPr sz="2400" dirty="0">
                  <a:ea typeface="Lexend"/>
                  <a:cs typeface="Lexend"/>
                  <a:sym typeface="Lexend"/>
                </a:endParaRPr>
              </a:p>
            </p:txBody>
          </p:sp>
          <p:sp>
            <p:nvSpPr>
              <p:cNvPr id="4" name="Google Shape;4934;p279">
                <a:extLst>
                  <a:ext uri="{FF2B5EF4-FFF2-40B4-BE49-F238E27FC236}">
                    <a16:creationId xmlns:a16="http://schemas.microsoft.com/office/drawing/2014/main" id="{C9E16EF4-9C48-8094-C865-DC473C11F260}"/>
                  </a:ext>
                </a:extLst>
              </p:cNvPr>
              <p:cNvSpPr/>
              <p:nvPr/>
            </p:nvSpPr>
            <p:spPr>
              <a:xfrm>
                <a:off x="1977956"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400" dirty="0">
                    <a:latin typeface="Lexend"/>
                    <a:ea typeface="Lexend"/>
                    <a:cs typeface="Lexend"/>
                    <a:sym typeface="Lexend"/>
                  </a:rPr>
                  <a:t>400</a:t>
                </a:r>
                <a:endParaRPr sz="2400" dirty="0">
                  <a:latin typeface="Lexend"/>
                  <a:ea typeface="Lexend"/>
                  <a:cs typeface="Lexend"/>
                  <a:sym typeface="Lexend"/>
                </a:endParaRPr>
              </a:p>
            </p:txBody>
          </p:sp>
          <p:sp>
            <p:nvSpPr>
              <p:cNvPr id="5" name="Google Shape;4935;p279">
                <a:extLst>
                  <a:ext uri="{FF2B5EF4-FFF2-40B4-BE49-F238E27FC236}">
                    <a16:creationId xmlns:a16="http://schemas.microsoft.com/office/drawing/2014/main" id="{AD8491D0-BAE0-5DDE-4ED1-F62089D4F67A}"/>
                  </a:ext>
                </a:extLst>
              </p:cNvPr>
              <p:cNvSpPr/>
              <p:nvPr/>
            </p:nvSpPr>
            <p:spPr>
              <a:xfrm>
                <a:off x="2886663" y="3806447"/>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400" dirty="0">
                    <a:latin typeface="Lexend"/>
                    <a:ea typeface="Lexend"/>
                    <a:cs typeface="Lexend"/>
                    <a:sym typeface="Lexend"/>
                  </a:rPr>
                  <a:t>100</a:t>
                </a:r>
                <a:endParaRPr sz="2400" dirty="0">
                  <a:latin typeface="Lexend"/>
                  <a:ea typeface="Lexend"/>
                  <a:cs typeface="Lexend"/>
                  <a:sym typeface="Lexend"/>
                </a:endParaRPr>
              </a:p>
            </p:txBody>
          </p:sp>
          <p:cxnSp>
            <p:nvCxnSpPr>
              <p:cNvPr id="6" name="Google Shape;4936;p279">
                <a:extLst>
                  <a:ext uri="{FF2B5EF4-FFF2-40B4-BE49-F238E27FC236}">
                    <a16:creationId xmlns:a16="http://schemas.microsoft.com/office/drawing/2014/main" id="{6DA87ACC-FCD6-186D-5C77-2BE3828BE1FA}"/>
                  </a:ext>
                </a:extLst>
              </p:cNvPr>
              <p:cNvCxnSpPr>
                <a:cxnSpLocks/>
                <a:endCxn id="8" idx="0"/>
              </p:cNvCxnSpPr>
              <p:nvPr/>
            </p:nvCxnSpPr>
            <p:spPr>
              <a:xfrm>
                <a:off x="3658863" y="3218850"/>
                <a:ext cx="522608" cy="561150"/>
              </a:xfrm>
              <a:prstGeom prst="straightConnector1">
                <a:avLst/>
              </a:prstGeom>
              <a:noFill/>
              <a:ln w="38100" cap="flat" cmpd="sng">
                <a:solidFill>
                  <a:srgbClr val="000000"/>
                </a:solidFill>
                <a:prstDash val="solid"/>
                <a:round/>
                <a:headEnd type="none" w="med" len="med"/>
                <a:tailEnd type="none" w="med" len="med"/>
              </a:ln>
            </p:spPr>
          </p:cxnSp>
          <p:cxnSp>
            <p:nvCxnSpPr>
              <p:cNvPr id="7" name="Google Shape;4937;p279">
                <a:extLst>
                  <a:ext uri="{FF2B5EF4-FFF2-40B4-BE49-F238E27FC236}">
                    <a16:creationId xmlns:a16="http://schemas.microsoft.com/office/drawing/2014/main" id="{B9E1CF59-E367-528B-BCFE-E3D09EC117F0}"/>
                  </a:ext>
                </a:extLst>
              </p:cNvPr>
              <p:cNvCxnSpPr>
                <a:cxnSpLocks/>
                <a:stCxn id="3" idx="2"/>
                <a:endCxn id="4" idx="0"/>
              </p:cNvCxnSpPr>
              <p:nvPr/>
            </p:nvCxnSpPr>
            <p:spPr>
              <a:xfrm flipH="1">
                <a:off x="2364056" y="3218850"/>
                <a:ext cx="522607" cy="561150"/>
              </a:xfrm>
              <a:prstGeom prst="straightConnector1">
                <a:avLst/>
              </a:prstGeom>
              <a:noFill/>
              <a:ln w="38100" cap="flat" cmpd="sng">
                <a:solidFill>
                  <a:srgbClr val="000000"/>
                </a:solidFill>
                <a:prstDash val="solid"/>
                <a:round/>
                <a:headEnd type="none" w="med" len="med"/>
                <a:tailEnd type="none" w="med" len="med"/>
              </a:ln>
            </p:spPr>
          </p:cxnSp>
        </p:grpSp>
        <p:sp>
          <p:nvSpPr>
            <p:cNvPr id="8" name="Google Shape;4935;p279">
              <a:extLst>
                <a:ext uri="{FF2B5EF4-FFF2-40B4-BE49-F238E27FC236}">
                  <a16:creationId xmlns:a16="http://schemas.microsoft.com/office/drawing/2014/main" id="{2AF36C35-D3A7-F639-1DD5-2E252327D2E1}"/>
                </a:ext>
              </a:extLst>
            </p:cNvPr>
            <p:cNvSpPr/>
            <p:nvPr/>
          </p:nvSpPr>
          <p:spPr>
            <a:xfrm>
              <a:off x="7000473" y="4626888"/>
              <a:ext cx="1490058" cy="1434246"/>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400" dirty="0">
                  <a:latin typeface="Lexend"/>
                  <a:ea typeface="Lexend"/>
                  <a:cs typeface="Lexend"/>
                  <a:sym typeface="Lexend"/>
                </a:rPr>
                <a:t>4</a:t>
              </a:r>
              <a:endParaRPr sz="2400" dirty="0">
                <a:latin typeface="Lexend"/>
                <a:ea typeface="Lexend"/>
                <a:cs typeface="Lexend"/>
                <a:sym typeface="Lexend"/>
              </a:endParaRPr>
            </a:p>
          </p:txBody>
        </p:sp>
        <p:cxnSp>
          <p:nvCxnSpPr>
            <p:cNvPr id="9" name="Google Shape;4936;p279">
              <a:extLst>
                <a:ext uri="{FF2B5EF4-FFF2-40B4-BE49-F238E27FC236}">
                  <a16:creationId xmlns:a16="http://schemas.microsoft.com/office/drawing/2014/main" id="{9ADFF6AF-583A-CD58-1A90-70CF68D9761B}"/>
                </a:ext>
              </a:extLst>
            </p:cNvPr>
            <p:cNvCxnSpPr>
              <a:cxnSpLocks/>
              <a:stCxn id="3" idx="4"/>
              <a:endCxn id="5" idx="0"/>
            </p:cNvCxnSpPr>
            <p:nvPr/>
          </p:nvCxnSpPr>
          <p:spPr>
            <a:xfrm>
              <a:off x="5992036" y="4156426"/>
              <a:ext cx="0" cy="526433"/>
            </a:xfrm>
            <a:prstGeom prst="straightConnector1">
              <a:avLst/>
            </a:prstGeom>
            <a:noFill/>
            <a:ln w="38100" cap="flat" cmpd="sng">
              <a:solidFill>
                <a:srgbClr val="000000"/>
              </a:solidFill>
              <a:prstDash val="solid"/>
              <a:round/>
              <a:headEnd type="none" w="med" len="med"/>
              <a:tailEnd type="none" w="med" len="med"/>
            </a:ln>
          </p:spPr>
        </p:cxnSp>
      </p:grpSp>
      <p:grpSp>
        <p:nvGrpSpPr>
          <p:cNvPr id="12" name="Group 11">
            <a:extLst>
              <a:ext uri="{FF2B5EF4-FFF2-40B4-BE49-F238E27FC236}">
                <a16:creationId xmlns:a16="http://schemas.microsoft.com/office/drawing/2014/main" id="{EE49D8E5-F0D6-4F19-E2D1-346F2CCB2A26}"/>
              </a:ext>
            </a:extLst>
          </p:cNvPr>
          <p:cNvGrpSpPr/>
          <p:nvPr/>
        </p:nvGrpSpPr>
        <p:grpSpPr>
          <a:xfrm>
            <a:off x="1304860" y="4133734"/>
            <a:ext cx="2486850" cy="1689551"/>
            <a:chOff x="3493541" y="2722180"/>
            <a:chExt cx="4996990" cy="3394925"/>
          </a:xfrm>
        </p:grpSpPr>
        <p:grpSp>
          <p:nvGrpSpPr>
            <p:cNvPr id="13" name="Google Shape;4932;p279">
              <a:extLst>
                <a:ext uri="{FF2B5EF4-FFF2-40B4-BE49-F238E27FC236}">
                  <a16:creationId xmlns:a16="http://schemas.microsoft.com/office/drawing/2014/main" id="{88F6EB86-FD5A-B59D-895E-88B72CD692AE}"/>
                </a:ext>
              </a:extLst>
            </p:cNvPr>
            <p:cNvGrpSpPr/>
            <p:nvPr/>
          </p:nvGrpSpPr>
          <p:grpSpPr>
            <a:xfrm>
              <a:off x="3493541" y="2722180"/>
              <a:ext cx="4251962" cy="3394925"/>
              <a:chOff x="1977956" y="2880000"/>
              <a:chExt cx="2203515" cy="1604147"/>
            </a:xfrm>
          </p:grpSpPr>
          <p:sp>
            <p:nvSpPr>
              <p:cNvPr id="22" name="Google Shape;4933;p279">
                <a:extLst>
                  <a:ext uri="{FF2B5EF4-FFF2-40B4-BE49-F238E27FC236}">
                    <a16:creationId xmlns:a16="http://schemas.microsoft.com/office/drawing/2014/main" id="{31E9F3B1-D93B-EC5F-264A-4E16A8C1E28C}"/>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ea typeface="Lexend"/>
                    <a:cs typeface="Lexend"/>
                    <a:sym typeface="Lexend"/>
                  </a:rPr>
                  <a:t>504</a:t>
                </a:r>
                <a:endParaRPr sz="2000" dirty="0">
                  <a:ea typeface="Lexend"/>
                  <a:cs typeface="Lexend"/>
                  <a:sym typeface="Lexend"/>
                </a:endParaRPr>
              </a:p>
            </p:txBody>
          </p:sp>
          <p:sp>
            <p:nvSpPr>
              <p:cNvPr id="23" name="Google Shape;4934;p279">
                <a:extLst>
                  <a:ext uri="{FF2B5EF4-FFF2-40B4-BE49-F238E27FC236}">
                    <a16:creationId xmlns:a16="http://schemas.microsoft.com/office/drawing/2014/main" id="{3244DF73-3653-06EE-560C-8C19B48F7A3D}"/>
                  </a:ext>
                </a:extLst>
              </p:cNvPr>
              <p:cNvSpPr/>
              <p:nvPr/>
            </p:nvSpPr>
            <p:spPr>
              <a:xfrm>
                <a:off x="1977956"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350</a:t>
                </a:r>
                <a:endParaRPr sz="2000" dirty="0">
                  <a:latin typeface="Lexend"/>
                  <a:ea typeface="Lexend"/>
                  <a:cs typeface="Lexend"/>
                  <a:sym typeface="Lexend"/>
                </a:endParaRPr>
              </a:p>
            </p:txBody>
          </p:sp>
          <p:sp>
            <p:nvSpPr>
              <p:cNvPr id="24" name="Google Shape;4935;p279">
                <a:extLst>
                  <a:ext uri="{FF2B5EF4-FFF2-40B4-BE49-F238E27FC236}">
                    <a16:creationId xmlns:a16="http://schemas.microsoft.com/office/drawing/2014/main" id="{855DE2E2-0655-ABED-D8E3-B8CF335AD6CF}"/>
                  </a:ext>
                </a:extLst>
              </p:cNvPr>
              <p:cNvSpPr/>
              <p:nvPr/>
            </p:nvSpPr>
            <p:spPr>
              <a:xfrm>
                <a:off x="2886663" y="3806447"/>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140</a:t>
                </a:r>
                <a:endParaRPr sz="2000" dirty="0">
                  <a:latin typeface="Lexend"/>
                  <a:ea typeface="Lexend"/>
                  <a:cs typeface="Lexend"/>
                  <a:sym typeface="Lexend"/>
                </a:endParaRPr>
              </a:p>
            </p:txBody>
          </p:sp>
          <p:cxnSp>
            <p:nvCxnSpPr>
              <p:cNvPr id="25" name="Google Shape;4936;p279">
                <a:extLst>
                  <a:ext uri="{FF2B5EF4-FFF2-40B4-BE49-F238E27FC236}">
                    <a16:creationId xmlns:a16="http://schemas.microsoft.com/office/drawing/2014/main" id="{7B26FA0C-0A56-CEE7-6FEA-397E4E6266A4}"/>
                  </a:ext>
                </a:extLst>
              </p:cNvPr>
              <p:cNvCxnSpPr>
                <a:cxnSpLocks/>
                <a:endCxn id="15" idx="0"/>
              </p:cNvCxnSpPr>
              <p:nvPr/>
            </p:nvCxnSpPr>
            <p:spPr>
              <a:xfrm>
                <a:off x="3658863" y="3218850"/>
                <a:ext cx="522608" cy="561150"/>
              </a:xfrm>
              <a:prstGeom prst="straightConnector1">
                <a:avLst/>
              </a:prstGeom>
              <a:noFill/>
              <a:ln w="38100" cap="flat" cmpd="sng">
                <a:solidFill>
                  <a:srgbClr val="000000"/>
                </a:solidFill>
                <a:prstDash val="solid"/>
                <a:round/>
                <a:headEnd type="none" w="med" len="med"/>
                <a:tailEnd type="none" w="med" len="med"/>
              </a:ln>
            </p:spPr>
          </p:cxnSp>
          <p:cxnSp>
            <p:nvCxnSpPr>
              <p:cNvPr id="26" name="Google Shape;4937;p279">
                <a:extLst>
                  <a:ext uri="{FF2B5EF4-FFF2-40B4-BE49-F238E27FC236}">
                    <a16:creationId xmlns:a16="http://schemas.microsoft.com/office/drawing/2014/main" id="{FB407F82-BCF1-56A2-41B9-603FF94F1545}"/>
                  </a:ext>
                </a:extLst>
              </p:cNvPr>
              <p:cNvCxnSpPr>
                <a:cxnSpLocks/>
                <a:stCxn id="22" idx="2"/>
                <a:endCxn id="23" idx="0"/>
              </p:cNvCxnSpPr>
              <p:nvPr/>
            </p:nvCxnSpPr>
            <p:spPr>
              <a:xfrm flipH="1">
                <a:off x="2364056" y="3218850"/>
                <a:ext cx="522607" cy="561150"/>
              </a:xfrm>
              <a:prstGeom prst="straightConnector1">
                <a:avLst/>
              </a:prstGeom>
              <a:noFill/>
              <a:ln w="38100" cap="flat" cmpd="sng">
                <a:solidFill>
                  <a:srgbClr val="000000"/>
                </a:solidFill>
                <a:prstDash val="solid"/>
                <a:round/>
                <a:headEnd type="none" w="med" len="med"/>
                <a:tailEnd type="none" w="med" len="med"/>
              </a:ln>
            </p:spPr>
          </p:cxnSp>
        </p:grpSp>
        <p:sp>
          <p:nvSpPr>
            <p:cNvPr id="15" name="Google Shape;4935;p279">
              <a:extLst>
                <a:ext uri="{FF2B5EF4-FFF2-40B4-BE49-F238E27FC236}">
                  <a16:creationId xmlns:a16="http://schemas.microsoft.com/office/drawing/2014/main" id="{95F37C4A-CF76-CFB4-8F81-8068FA600AA0}"/>
                </a:ext>
              </a:extLst>
            </p:cNvPr>
            <p:cNvSpPr/>
            <p:nvPr/>
          </p:nvSpPr>
          <p:spPr>
            <a:xfrm>
              <a:off x="7000473" y="4626888"/>
              <a:ext cx="1490058" cy="1434246"/>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14</a:t>
              </a:r>
              <a:endParaRPr sz="2000" dirty="0">
                <a:latin typeface="Lexend"/>
                <a:ea typeface="Lexend"/>
                <a:cs typeface="Lexend"/>
                <a:sym typeface="Lexend"/>
              </a:endParaRPr>
            </a:p>
          </p:txBody>
        </p:sp>
        <p:cxnSp>
          <p:nvCxnSpPr>
            <p:cNvPr id="21" name="Google Shape;4936;p279">
              <a:extLst>
                <a:ext uri="{FF2B5EF4-FFF2-40B4-BE49-F238E27FC236}">
                  <a16:creationId xmlns:a16="http://schemas.microsoft.com/office/drawing/2014/main" id="{259994C1-1EEA-5F71-D344-E98FF26FE248}"/>
                </a:ext>
              </a:extLst>
            </p:cNvPr>
            <p:cNvCxnSpPr>
              <a:cxnSpLocks/>
              <a:stCxn id="22" idx="4"/>
              <a:endCxn id="24" idx="0"/>
            </p:cNvCxnSpPr>
            <p:nvPr/>
          </p:nvCxnSpPr>
          <p:spPr>
            <a:xfrm>
              <a:off x="5992036" y="4156426"/>
              <a:ext cx="0" cy="526433"/>
            </a:xfrm>
            <a:prstGeom prst="straightConnector1">
              <a:avLst/>
            </a:prstGeom>
            <a:noFill/>
            <a:ln w="38100" cap="flat" cmpd="sng">
              <a:solidFill>
                <a:srgbClr val="000000"/>
              </a:solidFill>
              <a:prstDash val="solid"/>
              <a:round/>
              <a:headEnd type="none" w="med" len="med"/>
              <a:tailEnd type="none" w="med" len="med"/>
            </a:ln>
          </p:spPr>
        </p:cxnSp>
      </p:grpSp>
      <p:grpSp>
        <p:nvGrpSpPr>
          <p:cNvPr id="27" name="Group 26">
            <a:extLst>
              <a:ext uri="{FF2B5EF4-FFF2-40B4-BE49-F238E27FC236}">
                <a16:creationId xmlns:a16="http://schemas.microsoft.com/office/drawing/2014/main" id="{4CF2A712-8834-DB39-FD28-8075FE460708}"/>
              </a:ext>
            </a:extLst>
          </p:cNvPr>
          <p:cNvGrpSpPr/>
          <p:nvPr/>
        </p:nvGrpSpPr>
        <p:grpSpPr>
          <a:xfrm>
            <a:off x="4690689" y="4133733"/>
            <a:ext cx="2486850" cy="1689551"/>
            <a:chOff x="3493541" y="2722180"/>
            <a:chExt cx="4996990" cy="3394925"/>
          </a:xfrm>
        </p:grpSpPr>
        <p:grpSp>
          <p:nvGrpSpPr>
            <p:cNvPr id="28" name="Google Shape;4932;p279">
              <a:extLst>
                <a:ext uri="{FF2B5EF4-FFF2-40B4-BE49-F238E27FC236}">
                  <a16:creationId xmlns:a16="http://schemas.microsoft.com/office/drawing/2014/main" id="{D6EE3487-7020-8408-213E-23345B0E3421}"/>
                </a:ext>
              </a:extLst>
            </p:cNvPr>
            <p:cNvGrpSpPr/>
            <p:nvPr/>
          </p:nvGrpSpPr>
          <p:grpSpPr>
            <a:xfrm>
              <a:off x="3493541" y="2722180"/>
              <a:ext cx="4251962" cy="3394925"/>
              <a:chOff x="1977956" y="2880000"/>
              <a:chExt cx="2203515" cy="1604147"/>
            </a:xfrm>
          </p:grpSpPr>
          <p:sp>
            <p:nvSpPr>
              <p:cNvPr id="31" name="Google Shape;4933;p279">
                <a:extLst>
                  <a:ext uri="{FF2B5EF4-FFF2-40B4-BE49-F238E27FC236}">
                    <a16:creationId xmlns:a16="http://schemas.microsoft.com/office/drawing/2014/main" id="{2929B383-8F66-DAD4-AEB3-A3E9636B2157}"/>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ea typeface="Lexend"/>
                    <a:cs typeface="Lexend"/>
                    <a:sym typeface="Lexend"/>
                  </a:rPr>
                  <a:t>504</a:t>
                </a:r>
                <a:endParaRPr sz="2000" dirty="0">
                  <a:ea typeface="Lexend"/>
                  <a:cs typeface="Lexend"/>
                  <a:sym typeface="Lexend"/>
                </a:endParaRPr>
              </a:p>
            </p:txBody>
          </p:sp>
          <p:sp>
            <p:nvSpPr>
              <p:cNvPr id="32" name="Google Shape;4934;p279">
                <a:extLst>
                  <a:ext uri="{FF2B5EF4-FFF2-40B4-BE49-F238E27FC236}">
                    <a16:creationId xmlns:a16="http://schemas.microsoft.com/office/drawing/2014/main" id="{6A9863C6-CB60-2386-C7B0-6F3A966EB273}"/>
                  </a:ext>
                </a:extLst>
              </p:cNvPr>
              <p:cNvSpPr/>
              <p:nvPr/>
            </p:nvSpPr>
            <p:spPr>
              <a:xfrm>
                <a:off x="1977956"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400</a:t>
                </a:r>
                <a:endParaRPr sz="2000" dirty="0">
                  <a:latin typeface="Lexend"/>
                  <a:ea typeface="Lexend"/>
                  <a:cs typeface="Lexend"/>
                  <a:sym typeface="Lexend"/>
                </a:endParaRPr>
              </a:p>
            </p:txBody>
          </p:sp>
          <p:sp>
            <p:nvSpPr>
              <p:cNvPr id="33" name="Google Shape;4935;p279">
                <a:extLst>
                  <a:ext uri="{FF2B5EF4-FFF2-40B4-BE49-F238E27FC236}">
                    <a16:creationId xmlns:a16="http://schemas.microsoft.com/office/drawing/2014/main" id="{9FB2B660-C57B-4647-0FFF-C1200C7D22BF}"/>
                  </a:ext>
                </a:extLst>
              </p:cNvPr>
              <p:cNvSpPr/>
              <p:nvPr/>
            </p:nvSpPr>
            <p:spPr>
              <a:xfrm>
                <a:off x="2886663" y="3806447"/>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80</a:t>
                </a:r>
                <a:endParaRPr sz="2000" dirty="0">
                  <a:latin typeface="Lexend"/>
                  <a:ea typeface="Lexend"/>
                  <a:cs typeface="Lexend"/>
                  <a:sym typeface="Lexend"/>
                </a:endParaRPr>
              </a:p>
            </p:txBody>
          </p:sp>
          <p:cxnSp>
            <p:nvCxnSpPr>
              <p:cNvPr id="34" name="Google Shape;4936;p279">
                <a:extLst>
                  <a:ext uri="{FF2B5EF4-FFF2-40B4-BE49-F238E27FC236}">
                    <a16:creationId xmlns:a16="http://schemas.microsoft.com/office/drawing/2014/main" id="{99DAB8CE-2973-F647-2F4F-284BAEEE7C36}"/>
                  </a:ext>
                </a:extLst>
              </p:cNvPr>
              <p:cNvCxnSpPr>
                <a:cxnSpLocks/>
                <a:endCxn id="29" idx="0"/>
              </p:cNvCxnSpPr>
              <p:nvPr/>
            </p:nvCxnSpPr>
            <p:spPr>
              <a:xfrm>
                <a:off x="3658863" y="3218850"/>
                <a:ext cx="522608" cy="561150"/>
              </a:xfrm>
              <a:prstGeom prst="straightConnector1">
                <a:avLst/>
              </a:prstGeom>
              <a:noFill/>
              <a:ln w="38100" cap="flat" cmpd="sng">
                <a:solidFill>
                  <a:srgbClr val="000000"/>
                </a:solidFill>
                <a:prstDash val="solid"/>
                <a:round/>
                <a:headEnd type="none" w="med" len="med"/>
                <a:tailEnd type="none" w="med" len="med"/>
              </a:ln>
            </p:spPr>
          </p:cxnSp>
          <p:cxnSp>
            <p:nvCxnSpPr>
              <p:cNvPr id="35" name="Google Shape;4937;p279">
                <a:extLst>
                  <a:ext uri="{FF2B5EF4-FFF2-40B4-BE49-F238E27FC236}">
                    <a16:creationId xmlns:a16="http://schemas.microsoft.com/office/drawing/2014/main" id="{29939DC5-926F-FC60-DA37-9BA542C1BFE8}"/>
                  </a:ext>
                </a:extLst>
              </p:cNvPr>
              <p:cNvCxnSpPr>
                <a:cxnSpLocks/>
                <a:stCxn id="31" idx="2"/>
                <a:endCxn id="32" idx="0"/>
              </p:cNvCxnSpPr>
              <p:nvPr/>
            </p:nvCxnSpPr>
            <p:spPr>
              <a:xfrm flipH="1">
                <a:off x="2364056" y="3218850"/>
                <a:ext cx="522607" cy="561150"/>
              </a:xfrm>
              <a:prstGeom prst="straightConnector1">
                <a:avLst/>
              </a:prstGeom>
              <a:noFill/>
              <a:ln w="38100" cap="flat" cmpd="sng">
                <a:solidFill>
                  <a:srgbClr val="000000"/>
                </a:solidFill>
                <a:prstDash val="solid"/>
                <a:round/>
                <a:headEnd type="none" w="med" len="med"/>
                <a:tailEnd type="none" w="med" len="med"/>
              </a:ln>
            </p:spPr>
          </p:cxnSp>
        </p:grpSp>
        <p:sp>
          <p:nvSpPr>
            <p:cNvPr id="29" name="Google Shape;4935;p279">
              <a:extLst>
                <a:ext uri="{FF2B5EF4-FFF2-40B4-BE49-F238E27FC236}">
                  <a16:creationId xmlns:a16="http://schemas.microsoft.com/office/drawing/2014/main" id="{082044DB-EF44-6AF2-AA54-F517D41D5134}"/>
                </a:ext>
              </a:extLst>
            </p:cNvPr>
            <p:cNvSpPr/>
            <p:nvPr/>
          </p:nvSpPr>
          <p:spPr>
            <a:xfrm>
              <a:off x="7000473" y="4626888"/>
              <a:ext cx="1490058" cy="1434246"/>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24</a:t>
              </a:r>
              <a:endParaRPr sz="2000" dirty="0">
                <a:latin typeface="Lexend"/>
                <a:ea typeface="Lexend"/>
                <a:cs typeface="Lexend"/>
                <a:sym typeface="Lexend"/>
              </a:endParaRPr>
            </a:p>
          </p:txBody>
        </p:sp>
        <p:cxnSp>
          <p:nvCxnSpPr>
            <p:cNvPr id="30" name="Google Shape;4936;p279">
              <a:extLst>
                <a:ext uri="{FF2B5EF4-FFF2-40B4-BE49-F238E27FC236}">
                  <a16:creationId xmlns:a16="http://schemas.microsoft.com/office/drawing/2014/main" id="{6019D0F0-054B-0DDE-3E09-332BA7F824C2}"/>
                </a:ext>
              </a:extLst>
            </p:cNvPr>
            <p:cNvCxnSpPr>
              <a:cxnSpLocks/>
              <a:stCxn id="31" idx="4"/>
              <a:endCxn id="33" idx="0"/>
            </p:cNvCxnSpPr>
            <p:nvPr/>
          </p:nvCxnSpPr>
          <p:spPr>
            <a:xfrm>
              <a:off x="5992036" y="4156426"/>
              <a:ext cx="0" cy="526433"/>
            </a:xfrm>
            <a:prstGeom prst="straightConnector1">
              <a:avLst/>
            </a:prstGeom>
            <a:noFill/>
            <a:ln w="38100" cap="flat" cmpd="sng">
              <a:solidFill>
                <a:srgbClr val="000000"/>
              </a:solidFill>
              <a:prstDash val="solid"/>
              <a:round/>
              <a:headEnd type="none" w="med" len="med"/>
              <a:tailEnd type="none" w="med" len="med"/>
            </a:ln>
          </p:spPr>
        </p:cxnSp>
      </p:grpSp>
      <p:grpSp>
        <p:nvGrpSpPr>
          <p:cNvPr id="36" name="Google Shape;4932;p279">
            <a:extLst>
              <a:ext uri="{FF2B5EF4-FFF2-40B4-BE49-F238E27FC236}">
                <a16:creationId xmlns:a16="http://schemas.microsoft.com/office/drawing/2014/main" id="{E8406477-FADA-5F67-2D92-61085D7AF5EC}"/>
              </a:ext>
            </a:extLst>
          </p:cNvPr>
          <p:cNvGrpSpPr/>
          <p:nvPr/>
        </p:nvGrpSpPr>
        <p:grpSpPr>
          <a:xfrm>
            <a:off x="8076516" y="4141295"/>
            <a:ext cx="1671503" cy="1661696"/>
            <a:chOff x="2416863" y="2880000"/>
            <a:chExt cx="1740575" cy="1577700"/>
          </a:xfrm>
        </p:grpSpPr>
        <p:sp>
          <p:nvSpPr>
            <p:cNvPr id="37" name="Google Shape;4933;p279">
              <a:extLst>
                <a:ext uri="{FF2B5EF4-FFF2-40B4-BE49-F238E27FC236}">
                  <a16:creationId xmlns:a16="http://schemas.microsoft.com/office/drawing/2014/main" id="{F6D2E0F1-39D2-E05B-3CD6-0F62BF9ADD13}"/>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ea typeface="Lexend"/>
                  <a:cs typeface="Lexend"/>
                  <a:sym typeface="Lexend"/>
                </a:rPr>
                <a:t>504</a:t>
              </a:r>
              <a:endParaRPr sz="2000" dirty="0">
                <a:ea typeface="Lexend"/>
                <a:cs typeface="Lexend"/>
                <a:sym typeface="Lexend"/>
              </a:endParaRPr>
            </a:p>
          </p:txBody>
        </p:sp>
        <p:sp>
          <p:nvSpPr>
            <p:cNvPr id="38" name="Google Shape;4934;p279">
              <a:extLst>
                <a:ext uri="{FF2B5EF4-FFF2-40B4-BE49-F238E27FC236}">
                  <a16:creationId xmlns:a16="http://schemas.microsoft.com/office/drawing/2014/main" id="{2F0ECC9D-F481-D4B2-2C0D-50D480F19125}"/>
                </a:ext>
              </a:extLst>
            </p:cNvPr>
            <p:cNvSpPr/>
            <p:nvPr/>
          </p:nvSpPr>
          <p:spPr>
            <a:xfrm>
              <a:off x="2416863"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450</a:t>
              </a:r>
              <a:endParaRPr sz="2000" dirty="0">
                <a:latin typeface="Lexend"/>
                <a:ea typeface="Lexend"/>
                <a:cs typeface="Lexend"/>
                <a:sym typeface="Lexend"/>
              </a:endParaRPr>
            </a:p>
          </p:txBody>
        </p:sp>
        <p:sp>
          <p:nvSpPr>
            <p:cNvPr id="39" name="Google Shape;4935;p279">
              <a:extLst>
                <a:ext uri="{FF2B5EF4-FFF2-40B4-BE49-F238E27FC236}">
                  <a16:creationId xmlns:a16="http://schemas.microsoft.com/office/drawing/2014/main" id="{CDD7C48E-3FED-C251-A21B-CABA973A674F}"/>
                </a:ext>
              </a:extLst>
            </p:cNvPr>
            <p:cNvSpPr/>
            <p:nvPr/>
          </p:nvSpPr>
          <p:spPr>
            <a:xfrm>
              <a:off x="3385238"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2000" dirty="0">
                  <a:latin typeface="Lexend"/>
                  <a:ea typeface="Lexend"/>
                  <a:cs typeface="Lexend"/>
                  <a:sym typeface="Lexend"/>
                </a:rPr>
                <a:t>54</a:t>
              </a:r>
              <a:endParaRPr sz="2000" dirty="0">
                <a:latin typeface="Lexend"/>
                <a:ea typeface="Lexend"/>
                <a:cs typeface="Lexend"/>
                <a:sym typeface="Lexend"/>
              </a:endParaRPr>
            </a:p>
          </p:txBody>
        </p:sp>
        <p:cxnSp>
          <p:nvCxnSpPr>
            <p:cNvPr id="40" name="Google Shape;4936;p279">
              <a:extLst>
                <a:ext uri="{FF2B5EF4-FFF2-40B4-BE49-F238E27FC236}">
                  <a16:creationId xmlns:a16="http://schemas.microsoft.com/office/drawing/2014/main" id="{F928508B-603A-BF9A-F605-4EFDC6D8CE2C}"/>
                </a:ext>
              </a:extLst>
            </p:cNvPr>
            <p:cNvCxnSpPr>
              <a:cxnSpLocks/>
              <a:stCxn id="37" idx="5"/>
              <a:endCxn id="39" idx="0"/>
            </p:cNvCxnSpPr>
            <p:nvPr/>
          </p:nvCxnSpPr>
          <p:spPr>
            <a:xfrm>
              <a:off x="3545777" y="3458453"/>
              <a:ext cx="225561" cy="321547"/>
            </a:xfrm>
            <a:prstGeom prst="straightConnector1">
              <a:avLst/>
            </a:prstGeom>
            <a:noFill/>
            <a:ln w="38100" cap="flat" cmpd="sng">
              <a:solidFill>
                <a:srgbClr val="000000"/>
              </a:solidFill>
              <a:prstDash val="solid"/>
              <a:round/>
              <a:headEnd type="none" w="med" len="med"/>
              <a:tailEnd type="none" w="med" len="med"/>
            </a:ln>
          </p:spPr>
        </p:cxnSp>
        <p:cxnSp>
          <p:nvCxnSpPr>
            <p:cNvPr id="41" name="Google Shape;4937;p279">
              <a:extLst>
                <a:ext uri="{FF2B5EF4-FFF2-40B4-BE49-F238E27FC236}">
                  <a16:creationId xmlns:a16="http://schemas.microsoft.com/office/drawing/2014/main" id="{7EC5A6F7-CF69-9849-164C-9BD0200DF654}"/>
                </a:ext>
              </a:extLst>
            </p:cNvPr>
            <p:cNvCxnSpPr>
              <a:stCxn id="37" idx="3"/>
              <a:endCxn id="38" idx="0"/>
            </p:cNvCxnSpPr>
            <p:nvPr/>
          </p:nvCxnSpPr>
          <p:spPr>
            <a:xfrm flipH="1">
              <a:off x="2802949" y="3458453"/>
              <a:ext cx="196800" cy="321600"/>
            </a:xfrm>
            <a:prstGeom prst="straightConnector1">
              <a:avLst/>
            </a:prstGeom>
            <a:noFill/>
            <a:ln w="38100" cap="flat" cmpd="sng">
              <a:solidFill>
                <a:srgbClr val="000000"/>
              </a:solidFill>
              <a:prstDash val="solid"/>
              <a:round/>
              <a:headEnd type="none" w="med" len="med"/>
              <a:tailEnd type="none" w="med" len="med"/>
            </a:ln>
          </p:spPr>
        </p:cxnSp>
      </p:grpSp>
    </p:spTree>
    <p:extLst>
      <p:ext uri="{BB962C8B-B14F-4D97-AF65-F5344CB8AC3E}">
        <p14:creationId xmlns:p14="http://schemas.microsoft.com/office/powerpoint/2010/main" val="3345520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A5FD5-EE89-6BE5-9C7F-E8865772288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554364E-F643-661D-AA00-6217FAFF8B13}"/>
              </a:ext>
            </a:extLst>
          </p:cNvPr>
          <p:cNvSpPr>
            <a:spLocks noGrp="1"/>
          </p:cNvSpPr>
          <p:nvPr>
            <p:ph idx="1"/>
          </p:nvPr>
        </p:nvSpPr>
        <p:spPr>
          <a:xfrm>
            <a:off x="776990" y="1428196"/>
            <a:ext cx="9966285" cy="4716625"/>
          </a:xfrm>
        </p:spPr>
        <p:txBody>
          <a:bodyPr>
            <a:normAutofit/>
          </a:bodyPr>
          <a:lstStyle/>
          <a:p>
            <a:pPr marL="0" indent="0">
              <a:buNone/>
            </a:pPr>
            <a:r>
              <a:rPr lang="en-GB" dirty="0"/>
              <a:t>A notice says:</a:t>
            </a:r>
            <a:br>
              <a:rPr lang="en-GB" dirty="0"/>
            </a:br>
            <a:endParaRPr lang="en-GB" dirty="0"/>
          </a:p>
          <a:p>
            <a:pPr marL="0" indent="0">
              <a:buNone/>
            </a:pPr>
            <a:r>
              <a:rPr lang="en-GB" b="1" dirty="0"/>
              <a:t>Bicycle hire! </a:t>
            </a:r>
          </a:p>
          <a:p>
            <a:r>
              <a:rPr lang="en-GB" dirty="0"/>
              <a:t>48 on loan</a:t>
            </a:r>
          </a:p>
          <a:p>
            <a:r>
              <a:rPr lang="en-GB" dirty="0"/>
              <a:t>20% still available</a:t>
            </a:r>
          </a:p>
          <a:p>
            <a:endParaRPr lang="en-GB" dirty="0"/>
          </a:p>
          <a:p>
            <a:pPr marL="0" indent="0">
              <a:buNone/>
            </a:pPr>
            <a:endParaRPr lang="en-GB" dirty="0"/>
          </a:p>
          <a:p>
            <a:pPr marL="0" indent="0">
              <a:buNone/>
            </a:pPr>
            <a:r>
              <a:rPr lang="en-GB" dirty="0"/>
              <a:t>How may bicycles are there in total?</a:t>
            </a:r>
          </a:p>
        </p:txBody>
      </p:sp>
      <p:sp>
        <p:nvSpPr>
          <p:cNvPr id="2" name="Title 1">
            <a:extLst>
              <a:ext uri="{FF2B5EF4-FFF2-40B4-BE49-F238E27FC236}">
                <a16:creationId xmlns:a16="http://schemas.microsoft.com/office/drawing/2014/main" id="{71724D35-095E-9663-E7DF-88A10A5FA74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171856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95FA4-4C55-548C-2400-81AE0AEBB6D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3">
                <a:extLst>
                  <a:ext uri="{FF2B5EF4-FFF2-40B4-BE49-F238E27FC236}">
                    <a16:creationId xmlns:a16="http://schemas.microsoft.com/office/drawing/2014/main" id="{1D76BD28-F28F-0187-85A2-F1AAE8876B0C}"/>
                  </a:ext>
                </a:extLst>
              </p:cNvPr>
              <p:cNvSpPr>
                <a:spLocks noGrp="1"/>
              </p:cNvSpPr>
              <p:nvPr>
                <p:ph idx="1"/>
              </p:nvPr>
            </p:nvSpPr>
            <p:spPr>
              <a:xfrm>
                <a:off x="776990" y="1443363"/>
                <a:ext cx="9030419" cy="4351338"/>
              </a:xfrm>
            </p:spPr>
            <p:txBody>
              <a:bodyPr>
                <a:normAutofit fontScale="77500" lnSpcReduction="20000"/>
              </a:bodyPr>
              <a:lstStyle/>
              <a:p>
                <a:pPr marL="0" indent="0">
                  <a:buNone/>
                </a:pPr>
                <a:r>
                  <a:rPr lang="en-GB" dirty="0"/>
                  <a:t>Fill in the gaps for each of the following: </a:t>
                </a:r>
              </a:p>
              <a:p>
                <a:pPr marL="0" indent="0">
                  <a:buNone/>
                </a:pPr>
                <a:endParaRPr lang="en-GB" dirty="0"/>
              </a:p>
              <a:p>
                <a:pPr marL="0" indent="0">
                  <a:buNone/>
                </a:pPr>
                <a:r>
                  <a:rPr lang="en-GB" dirty="0"/>
                  <a:t>a) </a:t>
                </a:r>
                <a14:m>
                  <m:oMath xmlns:m="http://schemas.openxmlformats.org/officeDocument/2006/math">
                    <m:r>
                      <a:rPr lang="en-GB" i="1">
                        <a:latin typeface="Cambria Math" panose="02040503050406030204" pitchFamily="18" charset="0"/>
                      </a:rPr>
                      <m:t>648</m:t>
                    </m:r>
                    <m:r>
                      <a:rPr lang="en-GB" i="1">
                        <a:latin typeface="Cambria Math" panose="02040503050406030204" pitchFamily="18" charset="0"/>
                        <a:ea typeface="Cambria Math" panose="02040503050406030204" pitchFamily="18" charset="0"/>
                      </a:rPr>
                      <m:t>−____=649−340</m:t>
                    </m:r>
                  </m:oMath>
                </a14:m>
                <a:r>
                  <a:rPr lang="en-GB" i="1" dirty="0"/>
                  <a:t> </a:t>
                </a:r>
              </a:p>
              <a:p>
                <a:pPr marL="0" indent="0">
                  <a:buNone/>
                </a:pPr>
                <a:endParaRPr lang="en-GB" dirty="0"/>
              </a:p>
              <a:p>
                <a:pPr marL="0" indent="0">
                  <a:buNone/>
                </a:pPr>
                <a:endParaRPr lang="en-GB" dirty="0"/>
              </a:p>
              <a:p>
                <a:pPr marL="0" indent="0">
                  <a:buNone/>
                </a:pPr>
                <a:r>
                  <a:rPr lang="en-GB" dirty="0"/>
                  <a:t>b) </a:t>
                </a:r>
                <a14:m>
                  <m:oMath xmlns:m="http://schemas.openxmlformats.org/officeDocument/2006/math">
                    <m:r>
                      <a:rPr lang="en-GB" i="1">
                        <a:latin typeface="Cambria Math" panose="02040503050406030204" pitchFamily="18" charset="0"/>
                      </a:rPr>
                      <m:t>648+299=____+300</m:t>
                    </m:r>
                  </m:oMath>
                </a14:m>
                <a:r>
                  <a:rPr lang="en-GB" i="1" dirty="0"/>
                  <a:t> </a:t>
                </a:r>
              </a:p>
              <a:p>
                <a:pPr marL="0" indent="0">
                  <a:buNone/>
                </a:pPr>
                <a:endParaRPr lang="en-GB" dirty="0"/>
              </a:p>
              <a:p>
                <a:pPr marL="0" indent="0">
                  <a:buNone/>
                </a:pPr>
                <a:endParaRPr lang="en-GB" dirty="0"/>
              </a:p>
              <a:p>
                <a:pPr marL="0" indent="0">
                  <a:buNone/>
                </a:pPr>
                <a:r>
                  <a:rPr lang="en-GB" dirty="0"/>
                  <a:t>c) </a:t>
                </a:r>
                <a14:m>
                  <m:oMath xmlns:m="http://schemas.openxmlformats.org/officeDocument/2006/math">
                    <m:r>
                      <a:rPr lang="en-GB" i="1">
                        <a:latin typeface="Cambria Math" panose="02040503050406030204" pitchFamily="18" charset="0"/>
                      </a:rPr>
                      <m:t>648 </m:t>
                    </m:r>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 </m:t>
                    </m:r>
                    <m:r>
                      <a:rPr lang="en-GB" i="1">
                        <a:latin typeface="Cambria Math" panose="02040503050406030204" pitchFamily="18" charset="0"/>
                        <a:ea typeface="Cambria Math" panose="02040503050406030204" pitchFamily="18" charset="0"/>
                      </a:rPr>
                      <m:t>16=</m:t>
                    </m:r>
                  </m:oMath>
                </a14:m>
                <a:r>
                  <a:rPr lang="en-GB" i="1" dirty="0"/>
                  <a:t> </a:t>
                </a:r>
                <a14:m>
                  <m:oMath xmlns:m="http://schemas.openxmlformats.org/officeDocument/2006/math">
                    <m:r>
                      <a:rPr lang="en-GB" i="1">
                        <a:latin typeface="Cambria Math" panose="02040503050406030204" pitchFamily="18" charset="0"/>
                      </a:rPr>
                      <m:t>324 </m:t>
                    </m:r>
                    <m:r>
                      <a:rPr lang="en-GB" i="1">
                        <a:latin typeface="Cambria Math" panose="02040503050406030204" pitchFamily="18" charset="0"/>
                        <a:ea typeface="Cambria Math" panose="02040503050406030204" pitchFamily="18" charset="0"/>
                      </a:rPr>
                      <m:t>×</m:t>
                    </m:r>
                  </m:oMath>
                </a14:m>
                <a:r>
                  <a:rPr lang="en-GB" i="1" dirty="0"/>
                  <a:t> ___</a:t>
                </a:r>
              </a:p>
              <a:p>
                <a:pPr marL="0" indent="0">
                  <a:buNone/>
                </a:pPr>
                <a:endParaRPr lang="en-GB" dirty="0"/>
              </a:p>
              <a:p>
                <a:pPr marL="0" indent="0">
                  <a:buNone/>
                </a:pPr>
                <a:endParaRPr lang="en-GB" dirty="0"/>
              </a:p>
              <a:p>
                <a:pPr marL="0" indent="0">
                  <a:buNone/>
                </a:pPr>
                <a:r>
                  <a:rPr lang="en-GB" dirty="0"/>
                  <a:t>d) </a:t>
                </a:r>
                <a14:m>
                  <m:oMath xmlns:m="http://schemas.openxmlformats.org/officeDocument/2006/math">
                    <m:r>
                      <a:rPr lang="en-GB" i="1">
                        <a:latin typeface="Cambria Math" panose="02040503050406030204" pitchFamily="18" charset="0"/>
                      </a:rPr>
                      <m:t>648</m:t>
                    </m:r>
                    <m:r>
                      <a:rPr lang="en-GB" i="1">
                        <a:latin typeface="Cambria Math" panose="02040503050406030204" pitchFamily="18" charset="0"/>
                        <a:ea typeface="Cambria Math" panose="02040503050406030204" pitchFamily="18" charset="0"/>
                      </a:rPr>
                      <m:t>÷16=____÷8</m:t>
                    </m:r>
                  </m:oMath>
                </a14:m>
                <a:r>
                  <a:rPr lang="en-GB" i="1" dirty="0"/>
                  <a:t> </a:t>
                </a:r>
              </a:p>
              <a:p>
                <a:pPr marL="0" indent="0">
                  <a:buNone/>
                </a:pPr>
                <a:endParaRPr lang="en-GB" dirty="0"/>
              </a:p>
            </p:txBody>
          </p:sp>
        </mc:Choice>
        <mc:Fallback xmlns="">
          <p:sp>
            <p:nvSpPr>
              <p:cNvPr id="5" name="Content Placeholder 3">
                <a:extLst>
                  <a:ext uri="{FF2B5EF4-FFF2-40B4-BE49-F238E27FC236}">
                    <a16:creationId xmlns:a16="http://schemas.microsoft.com/office/drawing/2014/main" id="{1D76BD28-F28F-0187-85A2-F1AAE8876B0C}"/>
                  </a:ext>
                </a:extLst>
              </p:cNvPr>
              <p:cNvSpPr>
                <a:spLocks noGrp="1" noRot="1" noChangeAspect="1" noMove="1" noResize="1" noEditPoints="1" noAdjustHandles="1" noChangeArrowheads="1" noChangeShapeType="1" noTextEdit="1"/>
              </p:cNvSpPr>
              <p:nvPr>
                <p:ph idx="1"/>
              </p:nvPr>
            </p:nvSpPr>
            <p:spPr>
              <a:xfrm>
                <a:off x="776990" y="1443363"/>
                <a:ext cx="9030419" cy="4351338"/>
              </a:xfrm>
              <a:blipFill>
                <a:blip r:embed="rId3"/>
                <a:stretch>
                  <a:fillRect l="-701" t="-2616" b="-2035"/>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EF898EDC-7445-5D1C-EDAA-4FF8D141A55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411484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7CC5B-97EF-E091-1368-7EEB2B0FA26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59A02FF9-290D-1CBD-9AD2-328170154553}"/>
                  </a:ext>
                </a:extLst>
              </p:cNvPr>
              <p:cNvSpPr>
                <a:spLocks noGrp="1"/>
              </p:cNvSpPr>
              <p:nvPr>
                <p:ph idx="1"/>
              </p:nvPr>
            </p:nvSpPr>
            <p:spPr>
              <a:xfrm>
                <a:off x="775182" y="1431419"/>
                <a:ext cx="10399295" cy="4351338"/>
              </a:xfrm>
            </p:spPr>
            <p:txBody>
              <a:bodyPr>
                <a:normAutofit/>
              </a:bodyPr>
              <a:lstStyle/>
              <a:p>
                <a:pPr marL="0" indent="0">
                  <a:buNone/>
                </a:pPr>
                <a:r>
                  <a:rPr lang="en-GB" dirty="0"/>
                  <a:t>Rewrite the  expression </a:t>
                </a:r>
                <a14:m>
                  <m:oMath xmlns:m="http://schemas.openxmlformats.org/officeDocument/2006/math">
                    <m:r>
                      <a:rPr lang="en-GB" i="1">
                        <a:latin typeface="Cambria Math" panose="02040503050406030204" pitchFamily="18" charset="0"/>
                      </a:rPr>
                      <m:t>5</m:t>
                    </m:r>
                    <m:r>
                      <a:rPr lang="en-GB" b="0" i="1" smtClean="0">
                        <a:latin typeface="Cambria Math" panose="02040503050406030204" pitchFamily="18" charset="0"/>
                      </a:rPr>
                      <m:t> </m:t>
                    </m:r>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 </m:t>
                    </m:r>
                    <m:r>
                      <a:rPr lang="en-GB" i="1">
                        <a:latin typeface="Cambria Math" panose="02040503050406030204" pitchFamily="18" charset="0"/>
                        <a:ea typeface="Cambria Math" panose="02040503050406030204" pitchFamily="18" charset="0"/>
                      </a:rPr>
                      <m:t>2</m:t>
                    </m:r>
                    <m:r>
                      <a:rPr lang="en-GB" b="0" i="1" smtClean="0">
                        <a:latin typeface="Cambria Math" panose="02040503050406030204" pitchFamily="18" charset="0"/>
                        <a:ea typeface="Cambria Math" panose="02040503050406030204" pitchFamily="18" charset="0"/>
                      </a:rPr>
                      <m:t> </m:t>
                    </m:r>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 </m:t>
                    </m:r>
                    <m:r>
                      <a:rPr lang="en-GB" i="1">
                        <a:latin typeface="Cambria Math" panose="02040503050406030204" pitchFamily="18" charset="0"/>
                        <a:ea typeface="Cambria Math" panose="02040503050406030204" pitchFamily="18" charset="0"/>
                      </a:rPr>
                      <m:t>3</m:t>
                    </m:r>
                    <m:r>
                      <a:rPr lang="en-GB" b="0" i="1" smtClean="0">
                        <a:latin typeface="Cambria Math" panose="02040503050406030204" pitchFamily="18" charset="0"/>
                        <a:ea typeface="Cambria Math" panose="02040503050406030204" pitchFamily="18" charset="0"/>
                      </a:rPr>
                      <m:t> </m:t>
                    </m:r>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 </m:t>
                    </m:r>
                    <m:r>
                      <a:rPr lang="en-GB" i="1">
                        <a:latin typeface="Cambria Math" panose="02040503050406030204" pitchFamily="18" charset="0"/>
                        <a:ea typeface="Cambria Math" panose="02040503050406030204" pitchFamily="18" charset="0"/>
                      </a:rPr>
                      <m:t>7</m:t>
                    </m:r>
                  </m:oMath>
                </a14:m>
                <a:r>
                  <a:rPr lang="en-GB" i="1" dirty="0"/>
                  <a:t> </a:t>
                </a:r>
                <a:endParaRPr lang="en-GB" dirty="0"/>
              </a:p>
              <a:p>
                <a:pPr marL="0" indent="0">
                  <a:buNone/>
                </a:pPr>
                <a:r>
                  <a:rPr lang="en-GB" dirty="0"/>
                  <a:t>in the form: </a:t>
                </a:r>
              </a:p>
              <a:p>
                <a:pPr marL="0" indent="0">
                  <a:buNone/>
                </a:pPr>
                <a:endParaRPr lang="en-GB" dirty="0"/>
              </a:p>
              <a:p>
                <a:pPr marL="0" indent="0">
                  <a:buNone/>
                </a:pPr>
                <a:r>
                  <a:rPr lang="en-GB" dirty="0"/>
                  <a:t>a) </a:t>
                </a:r>
              </a:p>
              <a:p>
                <a:pPr marL="0" indent="0">
                  <a:buNone/>
                </a:pPr>
                <a:endParaRPr lang="en-GB" dirty="0"/>
              </a:p>
              <a:p>
                <a:pPr marL="0" indent="0">
                  <a:buNone/>
                </a:pPr>
                <a:r>
                  <a:rPr lang="en-GB" dirty="0"/>
                  <a:t>b) </a:t>
                </a:r>
              </a:p>
              <a:p>
                <a:pPr marL="0" indent="0">
                  <a:buNone/>
                </a:pPr>
                <a:endParaRPr lang="en-GB" i="1" dirty="0"/>
              </a:p>
              <a:p>
                <a:pPr marL="0" indent="0">
                  <a:buNone/>
                </a:pPr>
                <a:r>
                  <a:rPr lang="en-GB" dirty="0"/>
                  <a:t>How many possibilities are there for each?</a:t>
                </a:r>
              </a:p>
            </p:txBody>
          </p:sp>
        </mc:Choice>
        <mc:Fallback xmlns="">
          <p:sp>
            <p:nvSpPr>
              <p:cNvPr id="4" name="Content Placeholder 3">
                <a:extLst>
                  <a:ext uri="{FF2B5EF4-FFF2-40B4-BE49-F238E27FC236}">
                    <a16:creationId xmlns:a16="http://schemas.microsoft.com/office/drawing/2014/main" id="{59A02FF9-290D-1CBD-9AD2-328170154553}"/>
                  </a:ext>
                </a:extLst>
              </p:cNvPr>
              <p:cNvSpPr>
                <a:spLocks noGrp="1" noRot="1" noChangeAspect="1" noMove="1" noResize="1" noEditPoints="1" noAdjustHandles="1" noChangeArrowheads="1" noChangeShapeType="1" noTextEdit="1"/>
              </p:cNvSpPr>
              <p:nvPr>
                <p:ph idx="1"/>
              </p:nvPr>
            </p:nvSpPr>
            <p:spPr>
              <a:xfrm>
                <a:off x="775182" y="1431419"/>
                <a:ext cx="10399295" cy="4351338"/>
              </a:xfrm>
              <a:blipFill>
                <a:blip r:embed="rId3"/>
                <a:stretch>
                  <a:fillRect l="-1220" t="-2326"/>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A9A04E26-7B86-B6CD-4F03-B58B450B81C7}"/>
              </a:ext>
            </a:extLst>
          </p:cNvPr>
          <p:cNvSpPr/>
          <p:nvPr/>
        </p:nvSpPr>
        <p:spPr>
          <a:xfrm>
            <a:off x="1683556" y="331470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C34415C-D79F-1615-6117-55CD29F03E6E}"/>
              </a:ext>
            </a:extLst>
          </p:cNvPr>
          <p:cNvSpPr/>
          <p:nvPr/>
        </p:nvSpPr>
        <p:spPr>
          <a:xfrm>
            <a:off x="2285137" y="331470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C8BC69-34AD-9392-D240-E7EC1772CEB0}"/>
              </a:ext>
            </a:extLst>
          </p:cNvPr>
          <p:cNvSpPr/>
          <p:nvPr/>
        </p:nvSpPr>
        <p:spPr>
          <a:xfrm>
            <a:off x="3572518" y="331470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AD1074-E5AD-B89A-BCE6-6EB9B699BBB4}"/>
              </a:ext>
            </a:extLst>
          </p:cNvPr>
          <p:cNvSpPr/>
          <p:nvPr/>
        </p:nvSpPr>
        <p:spPr>
          <a:xfrm>
            <a:off x="4174099" y="331470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B428E60-2C87-CDD0-F6E9-90655CB924D0}"/>
              </a:ext>
            </a:extLst>
          </p:cNvPr>
          <p:cNvSpPr/>
          <p:nvPr/>
        </p:nvSpPr>
        <p:spPr>
          <a:xfrm>
            <a:off x="1683556" y="429828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D25DB2C-21DB-B914-1692-31402DC1626F}"/>
              </a:ext>
            </a:extLst>
          </p:cNvPr>
          <p:cNvSpPr/>
          <p:nvPr/>
        </p:nvSpPr>
        <p:spPr>
          <a:xfrm>
            <a:off x="2285137" y="429828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E15E2E9-0AEC-D8CF-6B83-38F70B2EE827}"/>
              </a:ext>
            </a:extLst>
          </p:cNvPr>
          <p:cNvSpPr/>
          <p:nvPr/>
        </p:nvSpPr>
        <p:spPr>
          <a:xfrm>
            <a:off x="2886718" y="429828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F849E4F-4927-7FF0-C7EC-BFBDA29280F1}"/>
              </a:ext>
            </a:extLst>
          </p:cNvPr>
          <p:cNvSpPr/>
          <p:nvPr/>
        </p:nvSpPr>
        <p:spPr>
          <a:xfrm>
            <a:off x="4174099" y="4298281"/>
            <a:ext cx="541421" cy="5715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9C4B7CC-5ABB-66CA-8252-2A2D83DD689E}"/>
                  </a:ext>
                </a:extLst>
              </p:cNvPr>
              <p:cNvSpPr txBox="1"/>
              <p:nvPr/>
            </p:nvSpPr>
            <p:spPr>
              <a:xfrm>
                <a:off x="2946445" y="3314701"/>
                <a:ext cx="506185"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panose="02040503050406030204" pitchFamily="18" charset="0"/>
                          <a:ea typeface="Cambria Math" panose="02040503050406030204" pitchFamily="18" charset="0"/>
                        </a:rPr>
                        <m:t>×</m:t>
                      </m:r>
                    </m:oMath>
                  </m:oMathPara>
                </a14:m>
                <a:endParaRPr lang="en-US" sz="3200" b="1"/>
              </a:p>
            </p:txBody>
          </p:sp>
        </mc:Choice>
        <mc:Fallback xmlns="">
          <p:sp>
            <p:nvSpPr>
              <p:cNvPr id="14" name="TextBox 13">
                <a:extLst>
                  <a:ext uri="{FF2B5EF4-FFF2-40B4-BE49-F238E27FC236}">
                    <a16:creationId xmlns:a16="http://schemas.microsoft.com/office/drawing/2014/main" id="{C9C4B7CC-5ABB-66CA-8252-2A2D83DD689E}"/>
                  </a:ext>
                </a:extLst>
              </p:cNvPr>
              <p:cNvSpPr txBox="1">
                <a:spLocks noRot="1" noChangeAspect="1" noMove="1" noResize="1" noEditPoints="1" noAdjustHandles="1" noChangeArrowheads="1" noChangeShapeType="1" noTextEdit="1"/>
              </p:cNvSpPr>
              <p:nvPr/>
            </p:nvSpPr>
            <p:spPr>
              <a:xfrm>
                <a:off x="2946445" y="3314701"/>
                <a:ext cx="506185"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DBA113DA-6724-272D-F0BD-A05C30F91581}"/>
                  </a:ext>
                </a:extLst>
              </p:cNvPr>
              <p:cNvSpPr txBox="1"/>
              <p:nvPr/>
            </p:nvSpPr>
            <p:spPr>
              <a:xfrm>
                <a:off x="3548026" y="4298281"/>
                <a:ext cx="506185"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panose="02040503050406030204" pitchFamily="18" charset="0"/>
                          <a:ea typeface="Cambria Math" panose="02040503050406030204" pitchFamily="18" charset="0"/>
                        </a:rPr>
                        <m:t>×</m:t>
                      </m:r>
                    </m:oMath>
                  </m:oMathPara>
                </a14:m>
                <a:endParaRPr lang="en-US" sz="3200" b="1"/>
              </a:p>
            </p:txBody>
          </p:sp>
        </mc:Choice>
        <mc:Fallback xmlns="">
          <p:sp>
            <p:nvSpPr>
              <p:cNvPr id="15" name="TextBox 14">
                <a:extLst>
                  <a:ext uri="{FF2B5EF4-FFF2-40B4-BE49-F238E27FC236}">
                    <a16:creationId xmlns:a16="http://schemas.microsoft.com/office/drawing/2014/main" id="{DBA113DA-6724-272D-F0BD-A05C30F91581}"/>
                  </a:ext>
                </a:extLst>
              </p:cNvPr>
              <p:cNvSpPr txBox="1">
                <a:spLocks noRot="1" noChangeAspect="1" noMove="1" noResize="1" noEditPoints="1" noAdjustHandles="1" noChangeArrowheads="1" noChangeShapeType="1" noTextEdit="1"/>
              </p:cNvSpPr>
              <p:nvPr/>
            </p:nvSpPr>
            <p:spPr>
              <a:xfrm>
                <a:off x="3548026" y="4298281"/>
                <a:ext cx="506185" cy="584775"/>
              </a:xfrm>
              <a:prstGeom prst="rect">
                <a:avLst/>
              </a:prstGeom>
              <a:blipFill>
                <a:blip r:embed="rId5"/>
                <a:stretch>
                  <a:fillRect/>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38B87E9A-9DA7-82B9-9E3B-CEF9C5843B2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319964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81041-32F6-91F2-15A9-DE1A21C2867F}"/>
            </a:ext>
          </a:extLst>
        </p:cNvPr>
        <p:cNvGrpSpPr/>
        <p:nvPr/>
      </p:nvGrpSpPr>
      <p:grpSpPr>
        <a:xfrm>
          <a:off x="0" y="0"/>
          <a:ext cx="0" cy="0"/>
          <a:chOff x="0" y="0"/>
          <a:chExt cx="0" cy="0"/>
        </a:xfrm>
      </p:grpSpPr>
      <p:sp>
        <p:nvSpPr>
          <p:cNvPr id="2" name="Content Placeholder 4">
            <a:extLst>
              <a:ext uri="{FF2B5EF4-FFF2-40B4-BE49-F238E27FC236}">
                <a16:creationId xmlns:a16="http://schemas.microsoft.com/office/drawing/2014/main" id="{77947141-AB33-BD8E-D8D1-5633455A6E0D}"/>
              </a:ext>
            </a:extLst>
          </p:cNvPr>
          <p:cNvSpPr>
            <a:spLocks noGrp="1"/>
          </p:cNvSpPr>
          <p:nvPr>
            <p:ph idx="1"/>
          </p:nvPr>
        </p:nvSpPr>
        <p:spPr>
          <a:xfrm>
            <a:off x="778238" y="1441681"/>
            <a:ext cx="6275833" cy="1325563"/>
          </a:xfrm>
        </p:spPr>
        <p:txBody>
          <a:bodyPr/>
          <a:lstStyle/>
          <a:p>
            <a:pPr marL="0" indent="0">
              <a:buNone/>
            </a:pPr>
            <a:r>
              <a:rPr lang="en-GB" dirty="0"/>
              <a:t>Complete the pie chart and table from the information given.</a:t>
            </a:r>
          </a:p>
          <a:p>
            <a:endParaRPr lang="en-GB" dirty="0"/>
          </a:p>
          <a:p>
            <a:pPr marL="0" indent="0">
              <a:buNone/>
            </a:pPr>
            <a:endParaRPr lang="en-GB" dirty="0"/>
          </a:p>
          <a:p>
            <a:pPr marL="0" indent="0">
              <a:buNone/>
            </a:pPr>
            <a:endParaRPr lang="en-GB" dirty="0"/>
          </a:p>
        </p:txBody>
      </p:sp>
      <p:grpSp>
        <p:nvGrpSpPr>
          <p:cNvPr id="3" name="Group 2">
            <a:extLst>
              <a:ext uri="{FF2B5EF4-FFF2-40B4-BE49-F238E27FC236}">
                <a16:creationId xmlns:a16="http://schemas.microsoft.com/office/drawing/2014/main" id="{2E1C0CCC-46AC-26FC-1377-61D1BE16D96E}"/>
              </a:ext>
            </a:extLst>
          </p:cNvPr>
          <p:cNvGrpSpPr/>
          <p:nvPr/>
        </p:nvGrpSpPr>
        <p:grpSpPr>
          <a:xfrm>
            <a:off x="7293310" y="923036"/>
            <a:ext cx="4368800" cy="4388046"/>
            <a:chOff x="4780059" y="467749"/>
            <a:chExt cx="5462337" cy="5486400"/>
          </a:xfrm>
        </p:grpSpPr>
        <p:pic>
          <p:nvPicPr>
            <p:cNvPr id="5" name="Picture 2" descr="Fraction Pie Divided into Tenths | ClipArt ETC">
              <a:extLst>
                <a:ext uri="{FF2B5EF4-FFF2-40B4-BE49-F238E27FC236}">
                  <a16:creationId xmlns:a16="http://schemas.microsoft.com/office/drawing/2014/main" id="{3D7CC62A-7086-DE95-34E4-007D2A106B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55" t="10351" r="6701" b="9649"/>
            <a:stretch>
              <a:fillRect/>
            </a:stretch>
          </p:blipFill>
          <p:spPr bwMode="auto">
            <a:xfrm>
              <a:off x="4780059" y="467749"/>
              <a:ext cx="5462337" cy="5486400"/>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0E3B482F-9EE3-3F6B-D031-73AB0E39E645}"/>
                </a:ext>
              </a:extLst>
            </p:cNvPr>
            <p:cNvSpPr/>
            <p:nvPr/>
          </p:nvSpPr>
          <p:spPr>
            <a:xfrm>
              <a:off x="4959349" y="684675"/>
              <a:ext cx="5052549" cy="5052549"/>
            </a:xfrm>
            <a:prstGeom prst="ellipse">
              <a:avLst/>
            </a:prstGeom>
            <a:solidFill>
              <a:schemeClr val="bg1"/>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F8B60A46-639A-3871-A983-4AB6C390F2BA}"/>
                </a:ext>
              </a:extLst>
            </p:cNvPr>
            <p:cNvSpPr/>
            <p:nvPr/>
          </p:nvSpPr>
          <p:spPr>
            <a:xfrm>
              <a:off x="7389370" y="3114696"/>
              <a:ext cx="192506" cy="19250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graphicFrame>
            <p:nvGraphicFramePr>
              <p:cNvPr id="18" name="Table 17">
                <a:extLst>
                  <a:ext uri="{FF2B5EF4-FFF2-40B4-BE49-F238E27FC236}">
                    <a16:creationId xmlns:a16="http://schemas.microsoft.com/office/drawing/2014/main" id="{F9682B28-F3F7-7E89-06D4-D712DDFDF34E}"/>
                  </a:ext>
                </a:extLst>
              </p:cNvPr>
              <p:cNvGraphicFramePr>
                <a:graphicFrameLocks noGrp="1"/>
              </p:cNvGraphicFramePr>
              <p:nvPr>
                <p:extLst>
                  <p:ext uri="{D42A27DB-BD31-4B8C-83A1-F6EECF244321}">
                    <p14:modId xmlns:p14="http://schemas.microsoft.com/office/powerpoint/2010/main" val="2887029846"/>
                  </p:ext>
                </p:extLst>
              </p:nvPr>
            </p:nvGraphicFramePr>
            <p:xfrm>
              <a:off x="786123" y="2600195"/>
              <a:ext cx="4368800" cy="3753549"/>
            </p:xfrm>
            <a:graphic>
              <a:graphicData uri="http://schemas.openxmlformats.org/drawingml/2006/table">
                <a:tbl>
                  <a:tblPr firstRow="1" bandRow="1">
                    <a:tableStyleId>{5C22544A-7EE6-4342-B048-85BDC9FD1C3A}</a:tableStyleId>
                  </a:tblPr>
                  <a:tblGrid>
                    <a:gridCol w="2184400">
                      <a:extLst>
                        <a:ext uri="{9D8B030D-6E8A-4147-A177-3AD203B41FA5}">
                          <a16:colId xmlns:a16="http://schemas.microsoft.com/office/drawing/2014/main" val="3735106386"/>
                        </a:ext>
                      </a:extLst>
                    </a:gridCol>
                    <a:gridCol w="2184400">
                      <a:extLst>
                        <a:ext uri="{9D8B030D-6E8A-4147-A177-3AD203B41FA5}">
                          <a16:colId xmlns:a16="http://schemas.microsoft.com/office/drawing/2014/main" val="4152186956"/>
                        </a:ext>
                      </a:extLst>
                    </a:gridCol>
                  </a:tblGrid>
                  <a:tr h="370840">
                    <a:tc>
                      <a:txBody>
                        <a:bodyPr/>
                        <a:lstStyle/>
                        <a:p>
                          <a:pPr algn="ctr"/>
                          <a:r>
                            <a:rPr lang="en-GB" sz="2000" b="1">
                              <a:solidFill>
                                <a:schemeClr val="tx1"/>
                              </a:solidFill>
                            </a:rPr>
                            <a:t>Fruit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1">
                              <a:solidFill>
                                <a:schemeClr val="tx1"/>
                              </a:solidFill>
                            </a:rPr>
                            <a:t>Proportion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3369057"/>
                      </a:ext>
                    </a:extLst>
                  </a:tr>
                  <a:tr h="370840">
                    <a:tc>
                      <a:txBody>
                        <a:bodyPr/>
                        <a:lstStyle/>
                        <a:p>
                          <a:pPr algn="ctr"/>
                          <a:r>
                            <a:rPr lang="en-GB" sz="2000" b="0">
                              <a:solidFill>
                                <a:schemeClr val="tx1"/>
                              </a:solidFill>
                            </a:rPr>
                            <a:t>Apple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f>
                                  <m:fPr>
                                    <m:ctrlPr>
                                      <a:rPr lang="en-GB" sz="2000" b="0" i="1" smtClean="0">
                                        <a:solidFill>
                                          <a:schemeClr val="tx1"/>
                                        </a:solidFill>
                                        <a:latin typeface="Cambria Math" panose="02040503050406030204" pitchFamily="18" charset="0"/>
                                      </a:rPr>
                                    </m:ctrlPr>
                                  </m:fPr>
                                  <m:num>
                                    <m:r>
                                      <a:rPr lang="en-GB" sz="2000" b="0" i="1" smtClean="0">
                                        <a:solidFill>
                                          <a:schemeClr val="tx1"/>
                                        </a:solidFill>
                                        <a:latin typeface="Cambria Math" panose="02040503050406030204" pitchFamily="18" charset="0"/>
                                      </a:rPr>
                                      <m:t>1</m:t>
                                    </m:r>
                                  </m:num>
                                  <m:den>
                                    <m:r>
                                      <a:rPr lang="en-GB" sz="2000" b="0" i="1" smtClean="0">
                                        <a:solidFill>
                                          <a:schemeClr val="tx1"/>
                                        </a:solidFill>
                                        <a:latin typeface="Cambria Math" panose="02040503050406030204" pitchFamily="18" charset="0"/>
                                      </a:rPr>
                                      <m:t>5</m:t>
                                    </m:r>
                                  </m:den>
                                </m:f>
                              </m:oMath>
                            </m:oMathPara>
                          </a14:m>
                          <a:endParaRPr lang="en-GB" sz="20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3135283"/>
                      </a:ext>
                    </a:extLst>
                  </a:tr>
                  <a:tr h="370840">
                    <a:tc>
                      <a:txBody>
                        <a:bodyPr/>
                        <a:lstStyle/>
                        <a:p>
                          <a:pPr algn="ctr"/>
                          <a:r>
                            <a:rPr lang="en-GB" sz="2000" b="0">
                              <a:solidFill>
                                <a:schemeClr val="tx1"/>
                              </a:solidFill>
                            </a:rPr>
                            <a:t>Grape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b="0">
                            <a:solidFill>
                              <a:schemeClr val="tx1"/>
                            </a:solidFill>
                          </a:endParaRPr>
                        </a:p>
                        <a:p>
                          <a:pPr algn="ctr"/>
                          <a:r>
                            <a:rPr lang="en-GB" sz="2000" b="0">
                              <a:solidFill>
                                <a:schemeClr val="tx1"/>
                              </a:solidFill>
                            </a:rPr>
                            <a:t>______</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0801840"/>
                      </a:ext>
                    </a:extLst>
                  </a:tr>
                  <a:tr h="370840">
                    <a:tc>
                      <a:txBody>
                        <a:bodyPr/>
                        <a:lstStyle/>
                        <a:p>
                          <a:pPr algn="ctr"/>
                          <a:r>
                            <a:rPr lang="en-GB" sz="2000" b="0">
                              <a:solidFill>
                                <a:schemeClr val="tx1"/>
                              </a:solidFill>
                            </a:rPr>
                            <a:t>Melon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f>
                                  <m:fPr>
                                    <m:ctrlPr>
                                      <a:rPr lang="en-GB" sz="2000" b="0" i="1" smtClean="0">
                                        <a:solidFill>
                                          <a:schemeClr val="tx1"/>
                                        </a:solidFill>
                                        <a:latin typeface="Cambria Math" panose="02040503050406030204" pitchFamily="18" charset="0"/>
                                      </a:rPr>
                                    </m:ctrlPr>
                                  </m:fPr>
                                  <m:num>
                                    <m:r>
                                      <a:rPr lang="en-GB" sz="2000" b="0" i="1" smtClean="0">
                                        <a:solidFill>
                                          <a:schemeClr val="tx1"/>
                                        </a:solidFill>
                                        <a:latin typeface="Cambria Math" panose="02040503050406030204" pitchFamily="18" charset="0"/>
                                      </a:rPr>
                                      <m:t>3</m:t>
                                    </m:r>
                                  </m:num>
                                  <m:den>
                                    <m:r>
                                      <a:rPr lang="en-GB" sz="2000" b="0" i="1" smtClean="0">
                                        <a:solidFill>
                                          <a:schemeClr val="tx1"/>
                                        </a:solidFill>
                                        <a:latin typeface="Cambria Math" panose="02040503050406030204" pitchFamily="18" charset="0"/>
                                      </a:rPr>
                                      <m:t>10</m:t>
                                    </m:r>
                                  </m:den>
                                </m:f>
                              </m:oMath>
                            </m:oMathPara>
                          </a14:m>
                          <a:endParaRPr lang="en-GB" sz="20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0616652"/>
                      </a:ext>
                    </a:extLst>
                  </a:tr>
                  <a:tr h="370840">
                    <a:tc>
                      <a:txBody>
                        <a:bodyPr/>
                        <a:lstStyle/>
                        <a:p>
                          <a:pPr algn="ctr"/>
                          <a:r>
                            <a:rPr lang="en-GB" sz="2000" b="0">
                              <a:solidFill>
                                <a:schemeClr val="tx1"/>
                              </a:solidFill>
                            </a:rPr>
                            <a:t>Orange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f>
                                  <m:fPr>
                                    <m:ctrlPr>
                                      <a:rPr lang="en-GB" sz="2000" b="0" i="1" smtClean="0">
                                        <a:solidFill>
                                          <a:schemeClr val="tx1"/>
                                        </a:solidFill>
                                        <a:latin typeface="Cambria Math" panose="02040503050406030204" pitchFamily="18" charset="0"/>
                                      </a:rPr>
                                    </m:ctrlPr>
                                  </m:fPr>
                                  <m:num>
                                    <m:r>
                                      <a:rPr lang="en-GB" sz="2000" b="0" i="1" smtClean="0">
                                        <a:solidFill>
                                          <a:schemeClr val="tx1"/>
                                        </a:solidFill>
                                        <a:latin typeface="Cambria Math" panose="02040503050406030204" pitchFamily="18" charset="0"/>
                                      </a:rPr>
                                      <m:t>1</m:t>
                                    </m:r>
                                  </m:num>
                                  <m:den>
                                    <m:r>
                                      <a:rPr lang="en-GB" sz="2000" b="0" i="1" smtClean="0">
                                        <a:solidFill>
                                          <a:schemeClr val="tx1"/>
                                        </a:solidFill>
                                        <a:latin typeface="Cambria Math" panose="02040503050406030204" pitchFamily="18" charset="0"/>
                                      </a:rPr>
                                      <m:t>10</m:t>
                                    </m:r>
                                  </m:den>
                                </m:f>
                              </m:oMath>
                            </m:oMathPara>
                          </a14:m>
                          <a:endParaRPr lang="en-GB" sz="20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897765"/>
                      </a:ext>
                    </a:extLst>
                  </a:tr>
                  <a:tr h="370840">
                    <a:tc>
                      <a:txBody>
                        <a:bodyPr/>
                        <a:lstStyle/>
                        <a:p>
                          <a:pPr algn="ctr"/>
                          <a:r>
                            <a:rPr lang="en-GB" sz="2000" b="0" dirty="0">
                              <a:solidFill>
                                <a:schemeClr val="tx1"/>
                              </a:solidFill>
                            </a:rPr>
                            <a:t>Pear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f>
                                  <m:fPr>
                                    <m:ctrlPr>
                                      <a:rPr lang="en-GB" sz="2000" b="0" i="1" smtClean="0">
                                        <a:solidFill>
                                          <a:schemeClr val="tx1"/>
                                        </a:solidFill>
                                        <a:latin typeface="Cambria Math" panose="02040503050406030204" pitchFamily="18" charset="0"/>
                                      </a:rPr>
                                    </m:ctrlPr>
                                  </m:fPr>
                                  <m:num>
                                    <m:r>
                                      <a:rPr lang="en-GB" sz="2000" b="0" i="1" smtClean="0">
                                        <a:solidFill>
                                          <a:schemeClr val="tx1"/>
                                        </a:solidFill>
                                        <a:latin typeface="Cambria Math" panose="02040503050406030204" pitchFamily="18" charset="0"/>
                                      </a:rPr>
                                      <m:t>3</m:t>
                                    </m:r>
                                  </m:num>
                                  <m:den>
                                    <m:r>
                                      <a:rPr lang="en-GB" sz="2000" b="0" i="1" smtClean="0">
                                        <a:solidFill>
                                          <a:schemeClr val="tx1"/>
                                        </a:solidFill>
                                        <a:latin typeface="Cambria Math" panose="02040503050406030204" pitchFamily="18" charset="0"/>
                                      </a:rPr>
                                      <m:t>20</m:t>
                                    </m:r>
                                  </m:den>
                                </m:f>
                              </m:oMath>
                            </m:oMathPara>
                          </a14:m>
                          <a:endParaRPr lang="en-GB"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4736220"/>
                      </a:ext>
                    </a:extLst>
                  </a:tr>
                </a:tbl>
              </a:graphicData>
            </a:graphic>
          </p:graphicFrame>
        </mc:Choice>
        <mc:Fallback xmlns="">
          <p:graphicFrame>
            <p:nvGraphicFramePr>
              <p:cNvPr id="18" name="Table 17">
                <a:extLst>
                  <a:ext uri="{FF2B5EF4-FFF2-40B4-BE49-F238E27FC236}">
                    <a16:creationId xmlns:a16="http://schemas.microsoft.com/office/drawing/2014/main" id="{F9682B28-F3F7-7E89-06D4-D712DDFDF34E}"/>
                  </a:ext>
                </a:extLst>
              </p:cNvPr>
              <p:cNvGraphicFramePr>
                <a:graphicFrameLocks noGrp="1"/>
              </p:cNvGraphicFramePr>
              <p:nvPr>
                <p:extLst>
                  <p:ext uri="{D42A27DB-BD31-4B8C-83A1-F6EECF244321}">
                    <p14:modId xmlns:p14="http://schemas.microsoft.com/office/powerpoint/2010/main" val="2887029846"/>
                  </p:ext>
                </p:extLst>
              </p:nvPr>
            </p:nvGraphicFramePr>
            <p:xfrm>
              <a:off x="786123" y="2600195"/>
              <a:ext cx="4368800" cy="3753549"/>
            </p:xfrm>
            <a:graphic>
              <a:graphicData uri="http://schemas.openxmlformats.org/drawingml/2006/table">
                <a:tbl>
                  <a:tblPr firstRow="1" bandRow="1">
                    <a:tableStyleId>{5C22544A-7EE6-4342-B048-85BDC9FD1C3A}</a:tableStyleId>
                  </a:tblPr>
                  <a:tblGrid>
                    <a:gridCol w="2184400">
                      <a:extLst>
                        <a:ext uri="{9D8B030D-6E8A-4147-A177-3AD203B41FA5}">
                          <a16:colId xmlns:a16="http://schemas.microsoft.com/office/drawing/2014/main" val="3735106386"/>
                        </a:ext>
                      </a:extLst>
                    </a:gridCol>
                    <a:gridCol w="2184400">
                      <a:extLst>
                        <a:ext uri="{9D8B030D-6E8A-4147-A177-3AD203B41FA5}">
                          <a16:colId xmlns:a16="http://schemas.microsoft.com/office/drawing/2014/main" val="4152186956"/>
                        </a:ext>
                      </a:extLst>
                    </a:gridCol>
                  </a:tblGrid>
                  <a:tr h="396240">
                    <a:tc>
                      <a:txBody>
                        <a:bodyPr/>
                        <a:lstStyle/>
                        <a:p>
                          <a:pPr algn="ctr"/>
                          <a:r>
                            <a:rPr lang="en-GB" sz="2000" b="1">
                              <a:solidFill>
                                <a:schemeClr val="tx1"/>
                              </a:solidFill>
                            </a:rPr>
                            <a:t>Fruit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1">
                              <a:solidFill>
                                <a:schemeClr val="tx1"/>
                              </a:solidFill>
                            </a:rPr>
                            <a:t>Proportion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3369057"/>
                      </a:ext>
                    </a:extLst>
                  </a:tr>
                  <a:tr h="664020">
                    <a:tc>
                      <a:txBody>
                        <a:bodyPr/>
                        <a:lstStyle/>
                        <a:p>
                          <a:pPr algn="ctr"/>
                          <a:r>
                            <a:rPr lang="en-GB" sz="2000" b="0">
                              <a:solidFill>
                                <a:schemeClr val="tx1"/>
                              </a:solidFill>
                            </a:rPr>
                            <a:t>Apple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163" t="-62264" r="-1163" b="-409434"/>
                          </a:stretch>
                        </a:blipFill>
                      </a:tcPr>
                    </a:tc>
                    <a:extLst>
                      <a:ext uri="{0D108BD9-81ED-4DB2-BD59-A6C34878D82A}">
                        <a16:rowId xmlns:a16="http://schemas.microsoft.com/office/drawing/2014/main" val="953135283"/>
                      </a:ext>
                    </a:extLst>
                  </a:tr>
                  <a:tr h="701040">
                    <a:tc>
                      <a:txBody>
                        <a:bodyPr/>
                        <a:lstStyle/>
                        <a:p>
                          <a:pPr algn="ctr"/>
                          <a:r>
                            <a:rPr lang="en-GB" sz="2000" b="0">
                              <a:solidFill>
                                <a:schemeClr val="tx1"/>
                              </a:solidFill>
                            </a:rPr>
                            <a:t>Grape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b="0">
                            <a:solidFill>
                              <a:schemeClr val="tx1"/>
                            </a:solidFill>
                          </a:endParaRPr>
                        </a:p>
                        <a:p>
                          <a:pPr algn="ctr"/>
                          <a:r>
                            <a:rPr lang="en-GB" sz="2000" b="0">
                              <a:solidFill>
                                <a:schemeClr val="tx1"/>
                              </a:solidFill>
                            </a:rPr>
                            <a:t>______</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0801840"/>
                      </a:ext>
                    </a:extLst>
                  </a:tr>
                  <a:tr h="664083">
                    <a:tc>
                      <a:txBody>
                        <a:bodyPr/>
                        <a:lstStyle/>
                        <a:p>
                          <a:pPr algn="ctr"/>
                          <a:r>
                            <a:rPr lang="en-GB" sz="2000" b="0">
                              <a:solidFill>
                                <a:schemeClr val="tx1"/>
                              </a:solidFill>
                            </a:rPr>
                            <a:t>Melon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163" t="-266038" r="-1163" b="-205660"/>
                          </a:stretch>
                        </a:blipFill>
                      </a:tcPr>
                    </a:tc>
                    <a:extLst>
                      <a:ext uri="{0D108BD9-81ED-4DB2-BD59-A6C34878D82A}">
                        <a16:rowId xmlns:a16="http://schemas.microsoft.com/office/drawing/2014/main" val="3820616652"/>
                      </a:ext>
                    </a:extLst>
                  </a:tr>
                  <a:tr h="664083">
                    <a:tc>
                      <a:txBody>
                        <a:bodyPr/>
                        <a:lstStyle/>
                        <a:p>
                          <a:pPr algn="ctr"/>
                          <a:r>
                            <a:rPr lang="en-GB" sz="2000" b="0">
                              <a:solidFill>
                                <a:schemeClr val="tx1"/>
                              </a:solidFill>
                            </a:rPr>
                            <a:t>Orange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163" t="-373077" r="-1163" b="-109615"/>
                          </a:stretch>
                        </a:blipFill>
                      </a:tcPr>
                    </a:tc>
                    <a:extLst>
                      <a:ext uri="{0D108BD9-81ED-4DB2-BD59-A6C34878D82A}">
                        <a16:rowId xmlns:a16="http://schemas.microsoft.com/office/drawing/2014/main" val="3373897765"/>
                      </a:ext>
                    </a:extLst>
                  </a:tr>
                  <a:tr h="664083">
                    <a:tc>
                      <a:txBody>
                        <a:bodyPr/>
                        <a:lstStyle/>
                        <a:p>
                          <a:pPr algn="ctr"/>
                          <a:r>
                            <a:rPr lang="en-GB" sz="2000" b="0" dirty="0">
                              <a:solidFill>
                                <a:schemeClr val="tx1"/>
                              </a:solidFill>
                            </a:rPr>
                            <a:t>Pear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163" t="-464151" r="-1163" b="-7547"/>
                          </a:stretch>
                        </a:blipFill>
                      </a:tcPr>
                    </a:tc>
                    <a:extLst>
                      <a:ext uri="{0D108BD9-81ED-4DB2-BD59-A6C34878D82A}">
                        <a16:rowId xmlns:a16="http://schemas.microsoft.com/office/drawing/2014/main" val="2944736220"/>
                      </a:ext>
                    </a:extLst>
                  </a:tr>
                </a:tbl>
              </a:graphicData>
            </a:graphic>
          </p:graphicFrame>
        </mc:Fallback>
      </mc:AlternateContent>
      <p:sp>
        <p:nvSpPr>
          <p:cNvPr id="4" name="Title 1">
            <a:extLst>
              <a:ext uri="{FF2B5EF4-FFF2-40B4-BE49-F238E27FC236}">
                <a16:creationId xmlns:a16="http://schemas.microsoft.com/office/drawing/2014/main" id="{EF709841-52A0-9EBD-AFB9-7324721E0D05}"/>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83187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625C4-031C-3D5A-C62C-3F4DC2377BDE}"/>
            </a:ext>
          </a:extLst>
        </p:cNvPr>
        <p:cNvGrpSpPr/>
        <p:nvPr/>
      </p:nvGrpSpPr>
      <p:grpSpPr>
        <a:xfrm>
          <a:off x="0" y="0"/>
          <a:ext cx="0" cy="0"/>
          <a:chOff x="0" y="0"/>
          <a:chExt cx="0" cy="0"/>
        </a:xfrm>
      </p:grpSpPr>
      <p:sp>
        <p:nvSpPr>
          <p:cNvPr id="6" name="Content Placeholder 4">
            <a:extLst>
              <a:ext uri="{FF2B5EF4-FFF2-40B4-BE49-F238E27FC236}">
                <a16:creationId xmlns:a16="http://schemas.microsoft.com/office/drawing/2014/main" id="{96EC26D1-E3D2-C93C-A1F3-1FD41F472EB1}"/>
              </a:ext>
            </a:extLst>
          </p:cNvPr>
          <p:cNvSpPr>
            <a:spLocks noGrp="1"/>
          </p:cNvSpPr>
          <p:nvPr>
            <p:ph idx="1"/>
          </p:nvPr>
        </p:nvSpPr>
        <p:spPr>
          <a:xfrm>
            <a:off x="776990" y="1422915"/>
            <a:ext cx="10515600" cy="1004435"/>
          </a:xfrm>
        </p:spPr>
        <p:txBody>
          <a:bodyPr>
            <a:normAutofit/>
          </a:bodyPr>
          <a:lstStyle/>
          <a:p>
            <a:pPr marL="0" indent="0">
              <a:buNone/>
            </a:pPr>
            <a:r>
              <a:rPr lang="en-GB" dirty="0"/>
              <a:t>What is the mass of the tin in grams?</a:t>
            </a:r>
          </a:p>
          <a:p>
            <a:pPr marL="0" indent="0">
              <a:buNone/>
            </a:pPr>
            <a:r>
              <a:rPr lang="en-GB" dirty="0"/>
              <a:t>What is the mass of the box in grams?</a:t>
            </a:r>
          </a:p>
          <a:p>
            <a:pPr marL="0" indent="0">
              <a:buNone/>
            </a:pPr>
            <a:endParaRPr lang="en-GB" dirty="0"/>
          </a:p>
        </p:txBody>
      </p:sp>
      <p:pic>
        <p:nvPicPr>
          <p:cNvPr id="7" name="Picture 6">
            <a:extLst>
              <a:ext uri="{FF2B5EF4-FFF2-40B4-BE49-F238E27FC236}">
                <a16:creationId xmlns:a16="http://schemas.microsoft.com/office/drawing/2014/main" id="{BD88C558-E4CB-78B8-1C82-D94091C05B4F}"/>
              </a:ext>
            </a:extLst>
          </p:cNvPr>
          <p:cNvPicPr>
            <a:picLocks noChangeAspect="1"/>
          </p:cNvPicPr>
          <p:nvPr/>
        </p:nvPicPr>
        <p:blipFill>
          <a:blip r:embed="rId3"/>
          <a:stretch>
            <a:fillRect/>
          </a:stretch>
        </p:blipFill>
        <p:spPr>
          <a:xfrm>
            <a:off x="2272878" y="4130002"/>
            <a:ext cx="2410913" cy="2211807"/>
          </a:xfrm>
          <a:prstGeom prst="rect">
            <a:avLst/>
          </a:prstGeom>
        </p:spPr>
      </p:pic>
      <p:sp>
        <p:nvSpPr>
          <p:cNvPr id="8" name="Google Shape;849;p73">
            <a:extLst>
              <a:ext uri="{FF2B5EF4-FFF2-40B4-BE49-F238E27FC236}">
                <a16:creationId xmlns:a16="http://schemas.microsoft.com/office/drawing/2014/main" id="{EE377840-346D-0AA4-CFEA-F99A2AE20106}"/>
              </a:ext>
            </a:extLst>
          </p:cNvPr>
          <p:cNvSpPr/>
          <p:nvPr/>
        </p:nvSpPr>
        <p:spPr>
          <a:xfrm>
            <a:off x="3271340" y="3960341"/>
            <a:ext cx="391800" cy="235200"/>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9" name="Google Shape;850;p73">
            <a:extLst>
              <a:ext uri="{FF2B5EF4-FFF2-40B4-BE49-F238E27FC236}">
                <a16:creationId xmlns:a16="http://schemas.microsoft.com/office/drawing/2014/main" id="{0D087E2D-1A59-5F4C-7C0A-6216264AABA0}"/>
              </a:ext>
            </a:extLst>
          </p:cNvPr>
          <p:cNvSpPr/>
          <p:nvPr/>
        </p:nvSpPr>
        <p:spPr>
          <a:xfrm>
            <a:off x="2585860" y="3845958"/>
            <a:ext cx="1759996" cy="165436"/>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0" name="Cylinder 10">
            <a:extLst>
              <a:ext uri="{FF2B5EF4-FFF2-40B4-BE49-F238E27FC236}">
                <a16:creationId xmlns:a16="http://schemas.microsoft.com/office/drawing/2014/main" id="{B9741606-CC7F-36FF-122F-FA698C8B6657}"/>
              </a:ext>
            </a:extLst>
          </p:cNvPr>
          <p:cNvSpPr/>
          <p:nvPr/>
        </p:nvSpPr>
        <p:spPr>
          <a:xfrm>
            <a:off x="2592441" y="3152472"/>
            <a:ext cx="613583" cy="791459"/>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4D7C005A-BF94-791A-9CC7-ACDD1D16E093}"/>
              </a:ext>
            </a:extLst>
          </p:cNvPr>
          <p:cNvGrpSpPr/>
          <p:nvPr/>
        </p:nvGrpSpPr>
        <p:grpSpPr>
          <a:xfrm>
            <a:off x="6329405" y="4785469"/>
            <a:ext cx="3589717" cy="1338095"/>
            <a:chOff x="6783313" y="3311613"/>
            <a:chExt cx="3589717" cy="1338095"/>
          </a:xfrm>
        </p:grpSpPr>
        <p:sp>
          <p:nvSpPr>
            <p:cNvPr id="12" name="Google Shape;849;p73">
              <a:extLst>
                <a:ext uri="{FF2B5EF4-FFF2-40B4-BE49-F238E27FC236}">
                  <a16:creationId xmlns:a16="http://schemas.microsoft.com/office/drawing/2014/main" id="{D4533B82-284F-033E-2278-5B5FFF9BC70E}"/>
                </a:ext>
              </a:extLst>
            </p:cNvPr>
            <p:cNvSpPr/>
            <p:nvPr/>
          </p:nvSpPr>
          <p:spPr>
            <a:xfrm>
              <a:off x="8415026" y="3941330"/>
              <a:ext cx="326292" cy="660168"/>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3" name="Google Shape;850;p73">
              <a:extLst>
                <a:ext uri="{FF2B5EF4-FFF2-40B4-BE49-F238E27FC236}">
                  <a16:creationId xmlns:a16="http://schemas.microsoft.com/office/drawing/2014/main" id="{64236C4F-18F1-B704-FD11-63405AF8EC88}"/>
                </a:ext>
              </a:extLst>
            </p:cNvPr>
            <p:cNvSpPr/>
            <p:nvPr/>
          </p:nvSpPr>
          <p:spPr>
            <a:xfrm>
              <a:off x="6783313" y="3311613"/>
              <a:ext cx="3589717" cy="337426"/>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4" name="Google Shape;849;p73">
              <a:extLst>
                <a:ext uri="{FF2B5EF4-FFF2-40B4-BE49-F238E27FC236}">
                  <a16:creationId xmlns:a16="http://schemas.microsoft.com/office/drawing/2014/main" id="{6CAC9B02-B5CF-3FDE-E124-5A096EE194BE}"/>
                </a:ext>
              </a:extLst>
            </p:cNvPr>
            <p:cNvSpPr/>
            <p:nvPr/>
          </p:nvSpPr>
          <p:spPr>
            <a:xfrm>
              <a:off x="7854587" y="4433098"/>
              <a:ext cx="1447170" cy="216610"/>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15" name="Isosceles Triangle 16">
              <a:extLst>
                <a:ext uri="{FF2B5EF4-FFF2-40B4-BE49-F238E27FC236}">
                  <a16:creationId xmlns:a16="http://schemas.microsoft.com/office/drawing/2014/main" id="{EB6B4C62-B605-B134-0571-CB839D4C1E5A}"/>
                </a:ext>
              </a:extLst>
            </p:cNvPr>
            <p:cNvSpPr/>
            <p:nvPr/>
          </p:nvSpPr>
          <p:spPr>
            <a:xfrm>
              <a:off x="8415026" y="3655579"/>
              <a:ext cx="326292" cy="337426"/>
            </a:xfrm>
            <a:prstGeom prst="triangle">
              <a:avLst/>
            </a:prstGeom>
            <a:solidFill>
              <a:srgbClr val="F0F0F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Cylinder 18">
            <a:extLst>
              <a:ext uri="{FF2B5EF4-FFF2-40B4-BE49-F238E27FC236}">
                <a16:creationId xmlns:a16="http://schemas.microsoft.com/office/drawing/2014/main" id="{2111645D-F596-E8AA-0D78-713557015CD4}"/>
              </a:ext>
            </a:extLst>
          </p:cNvPr>
          <p:cNvSpPr/>
          <p:nvPr/>
        </p:nvSpPr>
        <p:spPr>
          <a:xfrm>
            <a:off x="6329405" y="4191013"/>
            <a:ext cx="613583" cy="791459"/>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ylinder 20">
            <a:extLst>
              <a:ext uri="{FF2B5EF4-FFF2-40B4-BE49-F238E27FC236}">
                <a16:creationId xmlns:a16="http://schemas.microsoft.com/office/drawing/2014/main" id="{F703D713-BBFB-DF4B-028A-B166B5B8640B}"/>
              </a:ext>
            </a:extLst>
          </p:cNvPr>
          <p:cNvSpPr/>
          <p:nvPr/>
        </p:nvSpPr>
        <p:spPr>
          <a:xfrm>
            <a:off x="7057622" y="4191012"/>
            <a:ext cx="613583" cy="791459"/>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ube 20">
            <a:extLst>
              <a:ext uri="{FF2B5EF4-FFF2-40B4-BE49-F238E27FC236}">
                <a16:creationId xmlns:a16="http://schemas.microsoft.com/office/drawing/2014/main" id="{C086FD58-B371-C99F-DFCD-17179B784393}"/>
              </a:ext>
            </a:extLst>
          </p:cNvPr>
          <p:cNvSpPr/>
          <p:nvPr/>
        </p:nvSpPr>
        <p:spPr>
          <a:xfrm rot="16200000">
            <a:off x="9034219" y="4074644"/>
            <a:ext cx="884903" cy="904568"/>
          </a:xfrm>
          <a:prstGeom prst="cube">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Cylinder 19">
            <a:extLst>
              <a:ext uri="{FF2B5EF4-FFF2-40B4-BE49-F238E27FC236}">
                <a16:creationId xmlns:a16="http://schemas.microsoft.com/office/drawing/2014/main" id="{B37FB532-01E3-EB5B-0A74-D750CA1CE3FC}"/>
              </a:ext>
            </a:extLst>
          </p:cNvPr>
          <p:cNvSpPr/>
          <p:nvPr/>
        </p:nvSpPr>
        <p:spPr>
          <a:xfrm>
            <a:off x="6663674" y="3548201"/>
            <a:ext cx="613583" cy="791459"/>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ube 22">
            <a:extLst>
              <a:ext uri="{FF2B5EF4-FFF2-40B4-BE49-F238E27FC236}">
                <a16:creationId xmlns:a16="http://schemas.microsoft.com/office/drawing/2014/main" id="{30D4A0A7-C403-7FEA-CD9E-63F2172650CA}"/>
              </a:ext>
            </a:extLst>
          </p:cNvPr>
          <p:cNvSpPr/>
          <p:nvPr/>
        </p:nvSpPr>
        <p:spPr>
          <a:xfrm rot="16200000">
            <a:off x="3488167" y="3100783"/>
            <a:ext cx="884903" cy="904568"/>
          </a:xfrm>
          <a:prstGeom prst="cube">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BBB6B4C5-9743-408E-627D-0D9AD2855E6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144065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14FB9-54C1-1153-4F3B-16A051200500}"/>
            </a:ext>
          </a:extLst>
        </p:cNvPr>
        <p:cNvGrpSpPr/>
        <p:nvPr/>
      </p:nvGrpSpPr>
      <p:grpSpPr>
        <a:xfrm>
          <a:off x="0" y="0"/>
          <a:ext cx="0" cy="0"/>
          <a:chOff x="0" y="0"/>
          <a:chExt cx="0" cy="0"/>
        </a:xfrm>
      </p:grpSpPr>
      <p:sp>
        <p:nvSpPr>
          <p:cNvPr id="4" name="Content Placeholder 4">
            <a:extLst>
              <a:ext uri="{FF2B5EF4-FFF2-40B4-BE49-F238E27FC236}">
                <a16:creationId xmlns:a16="http://schemas.microsoft.com/office/drawing/2014/main" id="{72368D03-1B8D-948E-F343-E642556CDE34}"/>
              </a:ext>
            </a:extLst>
          </p:cNvPr>
          <p:cNvSpPr>
            <a:spLocks noGrp="1"/>
          </p:cNvSpPr>
          <p:nvPr>
            <p:ph idx="1"/>
          </p:nvPr>
        </p:nvSpPr>
        <p:spPr>
          <a:xfrm>
            <a:off x="785884" y="1422488"/>
            <a:ext cx="5664201" cy="3837756"/>
          </a:xfrm>
        </p:spPr>
        <p:txBody>
          <a:bodyPr>
            <a:normAutofit/>
          </a:bodyPr>
          <a:lstStyle/>
          <a:p>
            <a:pPr marL="0" indent="0">
              <a:buNone/>
            </a:pPr>
            <a:r>
              <a:rPr lang="en-GB" dirty="0"/>
              <a:t>A box weighs 0.4 kg</a:t>
            </a:r>
          </a:p>
          <a:p>
            <a:pPr marL="0" indent="0">
              <a:buNone/>
            </a:pPr>
            <a:endParaRPr lang="en-GB" dirty="0"/>
          </a:p>
          <a:p>
            <a:pPr marL="0" indent="0">
              <a:buNone/>
            </a:pPr>
            <a:r>
              <a:rPr lang="en-GB" dirty="0"/>
              <a:t>Three boxes weigh the same as eight tins</a:t>
            </a:r>
          </a:p>
          <a:p>
            <a:pPr marL="0" indent="0">
              <a:buNone/>
            </a:pPr>
            <a:endParaRPr lang="en-GB" dirty="0"/>
          </a:p>
          <a:p>
            <a:pPr marL="0" indent="0">
              <a:buNone/>
            </a:pPr>
            <a:r>
              <a:rPr lang="en-GB" dirty="0"/>
              <a:t>How many grams does a tin weigh?</a:t>
            </a:r>
          </a:p>
          <a:p>
            <a:pPr marL="0" indent="0">
              <a:buNone/>
            </a:pPr>
            <a:endParaRPr lang="en-GB" dirty="0"/>
          </a:p>
          <a:p>
            <a:pPr marL="0" indent="0">
              <a:buNone/>
            </a:pPr>
            <a:endParaRPr lang="en-GB" dirty="0"/>
          </a:p>
        </p:txBody>
      </p:sp>
      <p:grpSp>
        <p:nvGrpSpPr>
          <p:cNvPr id="2" name="Group 1">
            <a:extLst>
              <a:ext uri="{FF2B5EF4-FFF2-40B4-BE49-F238E27FC236}">
                <a16:creationId xmlns:a16="http://schemas.microsoft.com/office/drawing/2014/main" id="{602ECC74-56C5-F74B-EBA1-85F392EB670E}"/>
              </a:ext>
            </a:extLst>
          </p:cNvPr>
          <p:cNvGrpSpPr/>
          <p:nvPr/>
        </p:nvGrpSpPr>
        <p:grpSpPr>
          <a:xfrm>
            <a:off x="7178522" y="3243279"/>
            <a:ext cx="4175285" cy="1830370"/>
            <a:chOff x="6783313" y="3311613"/>
            <a:chExt cx="3589717" cy="1338095"/>
          </a:xfrm>
        </p:grpSpPr>
        <p:sp>
          <p:nvSpPr>
            <p:cNvPr id="3" name="Google Shape;849;p73">
              <a:extLst>
                <a:ext uri="{FF2B5EF4-FFF2-40B4-BE49-F238E27FC236}">
                  <a16:creationId xmlns:a16="http://schemas.microsoft.com/office/drawing/2014/main" id="{3B3FFCC3-17F4-1642-40CB-AC74A82DB5C3}"/>
                </a:ext>
              </a:extLst>
            </p:cNvPr>
            <p:cNvSpPr/>
            <p:nvPr/>
          </p:nvSpPr>
          <p:spPr>
            <a:xfrm>
              <a:off x="8415026" y="3941330"/>
              <a:ext cx="326292" cy="660168"/>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5" name="Google Shape;850;p73">
              <a:extLst>
                <a:ext uri="{FF2B5EF4-FFF2-40B4-BE49-F238E27FC236}">
                  <a16:creationId xmlns:a16="http://schemas.microsoft.com/office/drawing/2014/main" id="{E014F475-A04B-939D-F6A8-BB2A4DCDAAB9}"/>
                </a:ext>
              </a:extLst>
            </p:cNvPr>
            <p:cNvSpPr/>
            <p:nvPr/>
          </p:nvSpPr>
          <p:spPr>
            <a:xfrm>
              <a:off x="6783313" y="3311613"/>
              <a:ext cx="3589717" cy="337426"/>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6" name="Google Shape;849;p73">
              <a:extLst>
                <a:ext uri="{FF2B5EF4-FFF2-40B4-BE49-F238E27FC236}">
                  <a16:creationId xmlns:a16="http://schemas.microsoft.com/office/drawing/2014/main" id="{17DA38DB-1A82-14F1-DCCF-C96BC7EECF29}"/>
                </a:ext>
              </a:extLst>
            </p:cNvPr>
            <p:cNvSpPr/>
            <p:nvPr/>
          </p:nvSpPr>
          <p:spPr>
            <a:xfrm>
              <a:off x="7854587" y="4433098"/>
              <a:ext cx="1447170" cy="216610"/>
            </a:xfrm>
            <a:prstGeom prst="roundRect">
              <a:avLst>
                <a:gd name="adj" fmla="val 16667"/>
              </a:avLst>
            </a:prstGeom>
            <a:solidFill>
              <a:srgbClr val="F0F0F0"/>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sp>
          <p:nvSpPr>
            <p:cNvPr id="7" name="Isosceles Triangle 16">
              <a:extLst>
                <a:ext uri="{FF2B5EF4-FFF2-40B4-BE49-F238E27FC236}">
                  <a16:creationId xmlns:a16="http://schemas.microsoft.com/office/drawing/2014/main" id="{47C139EE-1744-6A03-8E00-B660CF217416}"/>
                </a:ext>
              </a:extLst>
            </p:cNvPr>
            <p:cNvSpPr/>
            <p:nvPr/>
          </p:nvSpPr>
          <p:spPr>
            <a:xfrm>
              <a:off x="8415026" y="3655579"/>
              <a:ext cx="326292" cy="337426"/>
            </a:xfrm>
            <a:prstGeom prst="triangle">
              <a:avLst/>
            </a:prstGeom>
            <a:solidFill>
              <a:srgbClr val="F0F0F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Cylinder 7">
            <a:extLst>
              <a:ext uri="{FF2B5EF4-FFF2-40B4-BE49-F238E27FC236}">
                <a16:creationId xmlns:a16="http://schemas.microsoft.com/office/drawing/2014/main" id="{8E7DD907-829F-99E6-9597-31D9118D0305}"/>
              </a:ext>
            </a:extLst>
          </p:cNvPr>
          <p:cNvSpPr/>
          <p:nvPr/>
        </p:nvSpPr>
        <p:spPr>
          <a:xfrm>
            <a:off x="7311067" y="3101036"/>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ube 11">
            <a:extLst>
              <a:ext uri="{FF2B5EF4-FFF2-40B4-BE49-F238E27FC236}">
                <a16:creationId xmlns:a16="http://schemas.microsoft.com/office/drawing/2014/main" id="{2C419F2A-D434-F3EF-FF82-D3EF2BBB965E}"/>
              </a:ext>
            </a:extLst>
          </p:cNvPr>
          <p:cNvSpPr/>
          <p:nvPr/>
        </p:nvSpPr>
        <p:spPr>
          <a:xfrm rot="16200000">
            <a:off x="10704755" y="3029049"/>
            <a:ext cx="490515" cy="534694"/>
          </a:xfrm>
          <a:prstGeom prst="cube">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be 12">
            <a:extLst>
              <a:ext uri="{FF2B5EF4-FFF2-40B4-BE49-F238E27FC236}">
                <a16:creationId xmlns:a16="http://schemas.microsoft.com/office/drawing/2014/main" id="{D20CC6B8-E396-AF94-A76D-718C6A0C951D}"/>
              </a:ext>
            </a:extLst>
          </p:cNvPr>
          <p:cNvSpPr/>
          <p:nvPr/>
        </p:nvSpPr>
        <p:spPr>
          <a:xfrm rot="16200000">
            <a:off x="10091608" y="3012116"/>
            <a:ext cx="490515" cy="534694"/>
          </a:xfrm>
          <a:prstGeom prst="cube">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ube 9">
            <a:extLst>
              <a:ext uri="{FF2B5EF4-FFF2-40B4-BE49-F238E27FC236}">
                <a16:creationId xmlns:a16="http://schemas.microsoft.com/office/drawing/2014/main" id="{9FA4EF69-4BC5-0BC0-B232-132036F3A331}"/>
              </a:ext>
            </a:extLst>
          </p:cNvPr>
          <p:cNvSpPr/>
          <p:nvPr/>
        </p:nvSpPr>
        <p:spPr>
          <a:xfrm rot="16200000">
            <a:off x="10391017" y="2643366"/>
            <a:ext cx="490515" cy="534694"/>
          </a:xfrm>
          <a:prstGeom prst="cube">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ylinder 13">
            <a:extLst>
              <a:ext uri="{FF2B5EF4-FFF2-40B4-BE49-F238E27FC236}">
                <a16:creationId xmlns:a16="http://schemas.microsoft.com/office/drawing/2014/main" id="{9F4ABD56-61AB-9366-42CE-D4418F6EABF5}"/>
              </a:ext>
            </a:extLst>
          </p:cNvPr>
          <p:cNvSpPr/>
          <p:nvPr/>
        </p:nvSpPr>
        <p:spPr>
          <a:xfrm>
            <a:off x="7735019" y="3101036"/>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ylinder 14">
            <a:extLst>
              <a:ext uri="{FF2B5EF4-FFF2-40B4-BE49-F238E27FC236}">
                <a16:creationId xmlns:a16="http://schemas.microsoft.com/office/drawing/2014/main" id="{F0518F3E-41F2-DA10-60E3-D1EC59CF7ED7}"/>
              </a:ext>
            </a:extLst>
          </p:cNvPr>
          <p:cNvSpPr/>
          <p:nvPr/>
        </p:nvSpPr>
        <p:spPr>
          <a:xfrm>
            <a:off x="8158971" y="3101036"/>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ylinder 15">
            <a:extLst>
              <a:ext uri="{FF2B5EF4-FFF2-40B4-BE49-F238E27FC236}">
                <a16:creationId xmlns:a16="http://schemas.microsoft.com/office/drawing/2014/main" id="{6FEFBD6F-9ADF-523A-25B9-07821167B4CD}"/>
              </a:ext>
            </a:extLst>
          </p:cNvPr>
          <p:cNvSpPr/>
          <p:nvPr/>
        </p:nvSpPr>
        <p:spPr>
          <a:xfrm>
            <a:off x="7499733" y="2778248"/>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ylinder 16">
            <a:extLst>
              <a:ext uri="{FF2B5EF4-FFF2-40B4-BE49-F238E27FC236}">
                <a16:creationId xmlns:a16="http://schemas.microsoft.com/office/drawing/2014/main" id="{2C613F9E-E2BA-B359-816A-38516B832A0B}"/>
              </a:ext>
            </a:extLst>
          </p:cNvPr>
          <p:cNvSpPr/>
          <p:nvPr/>
        </p:nvSpPr>
        <p:spPr>
          <a:xfrm>
            <a:off x="7938159" y="2778248"/>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ylinder 17">
            <a:extLst>
              <a:ext uri="{FF2B5EF4-FFF2-40B4-BE49-F238E27FC236}">
                <a16:creationId xmlns:a16="http://schemas.microsoft.com/office/drawing/2014/main" id="{F9A5BCEF-8D63-55EA-834D-38ED103AE0FC}"/>
              </a:ext>
            </a:extLst>
          </p:cNvPr>
          <p:cNvSpPr/>
          <p:nvPr/>
        </p:nvSpPr>
        <p:spPr>
          <a:xfrm>
            <a:off x="7699564" y="2406414"/>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ylinder 18">
            <a:extLst>
              <a:ext uri="{FF2B5EF4-FFF2-40B4-BE49-F238E27FC236}">
                <a16:creationId xmlns:a16="http://schemas.microsoft.com/office/drawing/2014/main" id="{6D7EE161-97ED-A9BE-95B9-201090398602}"/>
              </a:ext>
            </a:extLst>
          </p:cNvPr>
          <p:cNvSpPr/>
          <p:nvPr/>
        </p:nvSpPr>
        <p:spPr>
          <a:xfrm>
            <a:off x="8582235" y="3101036"/>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ylinder 19">
            <a:extLst>
              <a:ext uri="{FF2B5EF4-FFF2-40B4-BE49-F238E27FC236}">
                <a16:creationId xmlns:a16="http://schemas.microsoft.com/office/drawing/2014/main" id="{5AF30FFA-7D46-0B8E-1256-B72D49281229}"/>
              </a:ext>
            </a:extLst>
          </p:cNvPr>
          <p:cNvSpPr/>
          <p:nvPr/>
        </p:nvSpPr>
        <p:spPr>
          <a:xfrm>
            <a:off x="8361423" y="2790192"/>
            <a:ext cx="345500" cy="400188"/>
          </a:xfrm>
          <a:prstGeom prst="can">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7562BBE2-8997-32EB-79A8-0543C95A7FF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328230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D669B-9045-7EA2-9EB4-5A2FD259648F}"/>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38FE9AE-DF9B-3E68-7C07-6F7F4878A3C4}"/>
              </a:ext>
            </a:extLst>
          </p:cNvPr>
          <p:cNvSpPr>
            <a:spLocks noGrp="1"/>
          </p:cNvSpPr>
          <p:nvPr>
            <p:ph idx="1"/>
          </p:nvPr>
        </p:nvSpPr>
        <p:spPr>
          <a:xfrm>
            <a:off x="782141" y="1418894"/>
            <a:ext cx="10515600" cy="2654935"/>
          </a:xfrm>
        </p:spPr>
        <p:txBody>
          <a:bodyPr>
            <a:normAutofit/>
          </a:bodyPr>
          <a:lstStyle/>
          <a:p>
            <a:pPr marL="0" indent="0">
              <a:buNone/>
            </a:pPr>
            <a:r>
              <a:rPr lang="en-GB" dirty="0"/>
              <a:t>Mariam has fewer than 100 cards.</a:t>
            </a:r>
          </a:p>
          <a:p>
            <a:pPr marL="0" indent="0">
              <a:buNone/>
            </a:pPr>
            <a:r>
              <a:rPr lang="en-GB" dirty="0"/>
              <a:t>She sorts them into groups of 4, then 5 and then 6.</a:t>
            </a:r>
          </a:p>
          <a:p>
            <a:pPr marL="0" indent="0">
              <a:buNone/>
            </a:pPr>
            <a:r>
              <a:rPr lang="en-GB" dirty="0"/>
              <a:t>Each time, there are no cards left over.</a:t>
            </a:r>
          </a:p>
          <a:p>
            <a:pPr marL="0" indent="0">
              <a:buNone/>
            </a:pPr>
            <a:r>
              <a:rPr lang="en-GB" dirty="0"/>
              <a:t>How many cards did she have?</a:t>
            </a:r>
          </a:p>
          <a:p>
            <a:pPr marL="0" indent="0">
              <a:buNone/>
            </a:pPr>
            <a:r>
              <a:rPr lang="en-GB" dirty="0"/>
              <a:t>Is there more than one answer?</a:t>
            </a:r>
          </a:p>
          <a:p>
            <a:pPr marL="0" indent="0">
              <a:buNone/>
            </a:pPr>
            <a:endParaRPr lang="en-GB" dirty="0"/>
          </a:p>
        </p:txBody>
      </p:sp>
      <p:grpSp>
        <p:nvGrpSpPr>
          <p:cNvPr id="6" name="Group 5">
            <a:extLst>
              <a:ext uri="{FF2B5EF4-FFF2-40B4-BE49-F238E27FC236}">
                <a16:creationId xmlns:a16="http://schemas.microsoft.com/office/drawing/2014/main" id="{BE694203-BB65-2B4C-9A11-0DFBE6C569A5}"/>
              </a:ext>
            </a:extLst>
          </p:cNvPr>
          <p:cNvGrpSpPr/>
          <p:nvPr/>
        </p:nvGrpSpPr>
        <p:grpSpPr>
          <a:xfrm rot="20754179">
            <a:off x="1237344" y="4888969"/>
            <a:ext cx="1380590" cy="952865"/>
            <a:chOff x="1287163" y="5166110"/>
            <a:chExt cx="1380590" cy="952865"/>
          </a:xfrm>
        </p:grpSpPr>
        <p:grpSp>
          <p:nvGrpSpPr>
            <p:cNvPr id="7" name="Google Shape;1404;p99">
              <a:extLst>
                <a:ext uri="{FF2B5EF4-FFF2-40B4-BE49-F238E27FC236}">
                  <a16:creationId xmlns:a16="http://schemas.microsoft.com/office/drawing/2014/main" id="{AD025AD2-BE78-617A-24CE-59EC0CA6A2DF}"/>
                </a:ext>
              </a:extLst>
            </p:cNvPr>
            <p:cNvGrpSpPr/>
            <p:nvPr/>
          </p:nvGrpSpPr>
          <p:grpSpPr>
            <a:xfrm>
              <a:off x="1287163" y="5166110"/>
              <a:ext cx="463149" cy="825482"/>
              <a:chOff x="148232" y="152400"/>
              <a:chExt cx="2714822" cy="4838700"/>
            </a:xfrm>
          </p:grpSpPr>
          <p:pic>
            <p:nvPicPr>
              <p:cNvPr id="21" name="Google Shape;1405;p99">
                <a:extLst>
                  <a:ext uri="{FF2B5EF4-FFF2-40B4-BE49-F238E27FC236}">
                    <a16:creationId xmlns:a16="http://schemas.microsoft.com/office/drawing/2014/main" id="{C7F5D0EA-8484-70F2-AF51-8FEB1C231BFF}"/>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22" name="Google Shape;1406;p99">
                <a:extLst>
                  <a:ext uri="{FF2B5EF4-FFF2-40B4-BE49-F238E27FC236}">
                    <a16:creationId xmlns:a16="http://schemas.microsoft.com/office/drawing/2014/main" id="{4A7645B2-C341-5484-1F01-CA679A480695}"/>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8" name="Google Shape;1407;p99">
              <a:extLst>
                <a:ext uri="{FF2B5EF4-FFF2-40B4-BE49-F238E27FC236}">
                  <a16:creationId xmlns:a16="http://schemas.microsoft.com/office/drawing/2014/main" id="{5E60C365-18BD-E7EB-A5B8-50C779201D12}"/>
                </a:ext>
              </a:extLst>
            </p:cNvPr>
            <p:cNvPicPr preferRelativeResize="0"/>
            <p:nvPr/>
          </p:nvPicPr>
          <p:blipFill>
            <a:blip r:embed="rId4">
              <a:alphaModFix/>
              <a:grayscl/>
            </a:blip>
            <a:stretch>
              <a:fillRect/>
            </a:stretch>
          </p:blipFill>
          <p:spPr>
            <a:xfrm rot="-110339">
              <a:off x="1449788" y="5327717"/>
              <a:ext cx="155412" cy="402325"/>
            </a:xfrm>
            <a:prstGeom prst="rect">
              <a:avLst/>
            </a:prstGeom>
            <a:noFill/>
            <a:ln>
              <a:noFill/>
            </a:ln>
          </p:spPr>
        </p:pic>
        <p:grpSp>
          <p:nvGrpSpPr>
            <p:cNvPr id="9" name="Google Shape;1404;p99">
              <a:extLst>
                <a:ext uri="{FF2B5EF4-FFF2-40B4-BE49-F238E27FC236}">
                  <a16:creationId xmlns:a16="http://schemas.microsoft.com/office/drawing/2014/main" id="{38257B92-5F84-6EA5-F9F3-C8B6B58CDC18}"/>
                </a:ext>
              </a:extLst>
            </p:cNvPr>
            <p:cNvGrpSpPr/>
            <p:nvPr/>
          </p:nvGrpSpPr>
          <p:grpSpPr>
            <a:xfrm rot="857106">
              <a:off x="1643767" y="5180191"/>
              <a:ext cx="463149" cy="825482"/>
              <a:chOff x="148232" y="152400"/>
              <a:chExt cx="2714822" cy="4838700"/>
            </a:xfrm>
          </p:grpSpPr>
          <p:pic>
            <p:nvPicPr>
              <p:cNvPr id="19" name="Google Shape;1405;p99">
                <a:extLst>
                  <a:ext uri="{FF2B5EF4-FFF2-40B4-BE49-F238E27FC236}">
                    <a16:creationId xmlns:a16="http://schemas.microsoft.com/office/drawing/2014/main" id="{7EB69651-2B42-F14D-28B7-FAD7863CBCDC}"/>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20" name="Google Shape;1406;p99">
                <a:extLst>
                  <a:ext uri="{FF2B5EF4-FFF2-40B4-BE49-F238E27FC236}">
                    <a16:creationId xmlns:a16="http://schemas.microsoft.com/office/drawing/2014/main" id="{F987EA36-7AF3-7E2C-8E9E-AC5C7D98D6B1}"/>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10" name="Google Shape;1407;p99">
              <a:extLst>
                <a:ext uri="{FF2B5EF4-FFF2-40B4-BE49-F238E27FC236}">
                  <a16:creationId xmlns:a16="http://schemas.microsoft.com/office/drawing/2014/main" id="{4DD196D0-D89A-2F00-5474-7CFF58FEEAFE}"/>
                </a:ext>
              </a:extLst>
            </p:cNvPr>
            <p:cNvPicPr preferRelativeResize="0"/>
            <p:nvPr/>
          </p:nvPicPr>
          <p:blipFill>
            <a:blip r:embed="rId4">
              <a:alphaModFix/>
              <a:grayscl/>
            </a:blip>
            <a:stretch>
              <a:fillRect/>
            </a:stretch>
          </p:blipFill>
          <p:spPr>
            <a:xfrm rot="746767">
              <a:off x="1806392" y="5341798"/>
              <a:ext cx="155412" cy="402325"/>
            </a:xfrm>
            <a:prstGeom prst="rect">
              <a:avLst/>
            </a:prstGeom>
            <a:noFill/>
            <a:ln>
              <a:noFill/>
            </a:ln>
          </p:spPr>
        </p:pic>
        <p:grpSp>
          <p:nvGrpSpPr>
            <p:cNvPr id="11" name="Google Shape;1404;p99">
              <a:extLst>
                <a:ext uri="{FF2B5EF4-FFF2-40B4-BE49-F238E27FC236}">
                  <a16:creationId xmlns:a16="http://schemas.microsoft.com/office/drawing/2014/main" id="{371E8C26-6A49-8815-F288-70DEEEBD851F}"/>
                </a:ext>
              </a:extLst>
            </p:cNvPr>
            <p:cNvGrpSpPr/>
            <p:nvPr/>
          </p:nvGrpSpPr>
          <p:grpSpPr>
            <a:xfrm rot="1358281">
              <a:off x="1968127" y="5245289"/>
              <a:ext cx="463149" cy="825482"/>
              <a:chOff x="148232" y="152400"/>
              <a:chExt cx="2714822" cy="4838700"/>
            </a:xfrm>
          </p:grpSpPr>
          <p:pic>
            <p:nvPicPr>
              <p:cNvPr id="17" name="Google Shape;1405;p99">
                <a:extLst>
                  <a:ext uri="{FF2B5EF4-FFF2-40B4-BE49-F238E27FC236}">
                    <a16:creationId xmlns:a16="http://schemas.microsoft.com/office/drawing/2014/main" id="{C6E0974C-4D18-B3A6-6469-1770AE3387EB}"/>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18" name="Google Shape;1406;p99">
                <a:extLst>
                  <a:ext uri="{FF2B5EF4-FFF2-40B4-BE49-F238E27FC236}">
                    <a16:creationId xmlns:a16="http://schemas.microsoft.com/office/drawing/2014/main" id="{A662E1B9-D427-68BE-B5A3-920266BDDBC7}"/>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12" name="Google Shape;1407;p99">
              <a:extLst>
                <a:ext uri="{FF2B5EF4-FFF2-40B4-BE49-F238E27FC236}">
                  <a16:creationId xmlns:a16="http://schemas.microsoft.com/office/drawing/2014/main" id="{6025685D-EC98-8277-7706-F0E6BF4BC2C2}"/>
                </a:ext>
              </a:extLst>
            </p:cNvPr>
            <p:cNvPicPr preferRelativeResize="0"/>
            <p:nvPr/>
          </p:nvPicPr>
          <p:blipFill>
            <a:blip r:embed="rId4">
              <a:alphaModFix/>
              <a:grayscl/>
            </a:blip>
            <a:stretch>
              <a:fillRect/>
            </a:stretch>
          </p:blipFill>
          <p:spPr>
            <a:xfrm rot="1247942">
              <a:off x="2130752" y="5406896"/>
              <a:ext cx="155412" cy="402325"/>
            </a:xfrm>
            <a:prstGeom prst="rect">
              <a:avLst/>
            </a:prstGeom>
            <a:noFill/>
            <a:ln>
              <a:noFill/>
            </a:ln>
          </p:spPr>
        </p:pic>
        <p:grpSp>
          <p:nvGrpSpPr>
            <p:cNvPr id="13" name="Google Shape;1404;p99">
              <a:extLst>
                <a:ext uri="{FF2B5EF4-FFF2-40B4-BE49-F238E27FC236}">
                  <a16:creationId xmlns:a16="http://schemas.microsoft.com/office/drawing/2014/main" id="{869829E7-C1F1-5F04-E620-034E9DD477FC}"/>
                </a:ext>
              </a:extLst>
            </p:cNvPr>
            <p:cNvGrpSpPr/>
            <p:nvPr/>
          </p:nvGrpSpPr>
          <p:grpSpPr>
            <a:xfrm rot="1940616">
              <a:off x="2204604" y="5293493"/>
              <a:ext cx="463149" cy="825482"/>
              <a:chOff x="148232" y="152400"/>
              <a:chExt cx="2714822" cy="4838700"/>
            </a:xfrm>
          </p:grpSpPr>
          <p:pic>
            <p:nvPicPr>
              <p:cNvPr id="15" name="Google Shape;1405;p99">
                <a:extLst>
                  <a:ext uri="{FF2B5EF4-FFF2-40B4-BE49-F238E27FC236}">
                    <a16:creationId xmlns:a16="http://schemas.microsoft.com/office/drawing/2014/main" id="{2049325F-95B1-E185-7560-4EAA95809DCA}"/>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16" name="Google Shape;1406;p99">
                <a:extLst>
                  <a:ext uri="{FF2B5EF4-FFF2-40B4-BE49-F238E27FC236}">
                    <a16:creationId xmlns:a16="http://schemas.microsoft.com/office/drawing/2014/main" id="{9ACCD64C-6127-039D-D5FF-B33EF216E103}"/>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14" name="Google Shape;1407;p99">
              <a:extLst>
                <a:ext uri="{FF2B5EF4-FFF2-40B4-BE49-F238E27FC236}">
                  <a16:creationId xmlns:a16="http://schemas.microsoft.com/office/drawing/2014/main" id="{872D2205-83F3-C3DA-BE0C-189214C5EAE0}"/>
                </a:ext>
              </a:extLst>
            </p:cNvPr>
            <p:cNvPicPr preferRelativeResize="0"/>
            <p:nvPr/>
          </p:nvPicPr>
          <p:blipFill>
            <a:blip r:embed="rId4">
              <a:alphaModFix/>
              <a:grayscl/>
            </a:blip>
            <a:stretch>
              <a:fillRect/>
            </a:stretch>
          </p:blipFill>
          <p:spPr>
            <a:xfrm rot="1830277">
              <a:off x="2367229" y="5455100"/>
              <a:ext cx="155412" cy="402325"/>
            </a:xfrm>
            <a:prstGeom prst="rect">
              <a:avLst/>
            </a:prstGeom>
            <a:noFill/>
            <a:ln>
              <a:noFill/>
            </a:ln>
          </p:spPr>
        </p:pic>
      </p:grpSp>
      <p:grpSp>
        <p:nvGrpSpPr>
          <p:cNvPr id="23" name="Group 22">
            <a:extLst>
              <a:ext uri="{FF2B5EF4-FFF2-40B4-BE49-F238E27FC236}">
                <a16:creationId xmlns:a16="http://schemas.microsoft.com/office/drawing/2014/main" id="{7861C784-96AD-2AA3-2BC4-FCB9F81EE504}"/>
              </a:ext>
            </a:extLst>
          </p:cNvPr>
          <p:cNvGrpSpPr/>
          <p:nvPr/>
        </p:nvGrpSpPr>
        <p:grpSpPr>
          <a:xfrm>
            <a:off x="3525022" y="4883460"/>
            <a:ext cx="1608229" cy="925391"/>
            <a:chOff x="5409055" y="5120979"/>
            <a:chExt cx="1608229" cy="925391"/>
          </a:xfrm>
        </p:grpSpPr>
        <p:pic>
          <p:nvPicPr>
            <p:cNvPr id="24" name="Google Shape;1405;p99">
              <a:extLst>
                <a:ext uri="{FF2B5EF4-FFF2-40B4-BE49-F238E27FC236}">
                  <a16:creationId xmlns:a16="http://schemas.microsoft.com/office/drawing/2014/main" id="{F39ABFEF-242D-DF2B-251C-03684D1D6A9C}"/>
                </a:ext>
              </a:extLst>
            </p:cNvPr>
            <p:cNvPicPr preferRelativeResize="0"/>
            <p:nvPr/>
          </p:nvPicPr>
          <p:blipFill>
            <a:blip r:embed="rId3">
              <a:alphaModFix/>
              <a:grayscl/>
            </a:blip>
            <a:stretch>
              <a:fillRect/>
            </a:stretch>
          </p:blipFill>
          <p:spPr>
            <a:xfrm rot="1996102">
              <a:off x="6330585" y="5121090"/>
              <a:ext cx="462438" cy="825482"/>
            </a:xfrm>
            <a:prstGeom prst="rect">
              <a:avLst/>
            </a:prstGeom>
            <a:noFill/>
            <a:ln>
              <a:noFill/>
            </a:ln>
          </p:spPr>
        </p:pic>
        <p:pic>
          <p:nvPicPr>
            <p:cNvPr id="25" name="Google Shape;1407;p99">
              <a:extLst>
                <a:ext uri="{FF2B5EF4-FFF2-40B4-BE49-F238E27FC236}">
                  <a16:creationId xmlns:a16="http://schemas.microsoft.com/office/drawing/2014/main" id="{BA710D5B-A0AE-2C78-C42F-6E65FB2A5E43}"/>
                </a:ext>
              </a:extLst>
            </p:cNvPr>
            <p:cNvPicPr preferRelativeResize="0"/>
            <p:nvPr/>
          </p:nvPicPr>
          <p:blipFill>
            <a:blip r:embed="rId4">
              <a:alphaModFix/>
              <a:grayscl/>
            </a:blip>
            <a:stretch>
              <a:fillRect/>
            </a:stretch>
          </p:blipFill>
          <p:spPr>
            <a:xfrm rot="1885763">
              <a:off x="6480082" y="5281958"/>
              <a:ext cx="155412" cy="402325"/>
            </a:xfrm>
            <a:prstGeom prst="rect">
              <a:avLst/>
            </a:prstGeom>
            <a:noFill/>
            <a:ln>
              <a:noFill/>
            </a:ln>
          </p:spPr>
        </p:pic>
        <p:grpSp>
          <p:nvGrpSpPr>
            <p:cNvPr id="26" name="Google Shape;1404;p99">
              <a:extLst>
                <a:ext uri="{FF2B5EF4-FFF2-40B4-BE49-F238E27FC236}">
                  <a16:creationId xmlns:a16="http://schemas.microsoft.com/office/drawing/2014/main" id="{15E95299-3C28-AEA4-E89B-AF7F8A11F348}"/>
                </a:ext>
              </a:extLst>
            </p:cNvPr>
            <p:cNvGrpSpPr/>
            <p:nvPr/>
          </p:nvGrpSpPr>
          <p:grpSpPr>
            <a:xfrm rot="20754179">
              <a:off x="5409055" y="5220888"/>
              <a:ext cx="463149" cy="825482"/>
              <a:chOff x="148232" y="152400"/>
              <a:chExt cx="2714822" cy="4838700"/>
            </a:xfrm>
          </p:grpSpPr>
          <p:pic>
            <p:nvPicPr>
              <p:cNvPr id="45" name="Google Shape;1405;p99">
                <a:extLst>
                  <a:ext uri="{FF2B5EF4-FFF2-40B4-BE49-F238E27FC236}">
                    <a16:creationId xmlns:a16="http://schemas.microsoft.com/office/drawing/2014/main" id="{8239193C-3355-921B-B143-DD655F604D84}"/>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46" name="Google Shape;1406;p99">
                <a:extLst>
                  <a:ext uri="{FF2B5EF4-FFF2-40B4-BE49-F238E27FC236}">
                    <a16:creationId xmlns:a16="http://schemas.microsoft.com/office/drawing/2014/main" id="{C87E4262-0550-CF07-1072-9546A8B7FF65}"/>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27" name="Google Shape;1407;p99">
              <a:extLst>
                <a:ext uri="{FF2B5EF4-FFF2-40B4-BE49-F238E27FC236}">
                  <a16:creationId xmlns:a16="http://schemas.microsoft.com/office/drawing/2014/main" id="{ACFD5D6D-A241-08D3-0F18-93AF16B97A56}"/>
                </a:ext>
              </a:extLst>
            </p:cNvPr>
            <p:cNvPicPr preferRelativeResize="0"/>
            <p:nvPr/>
          </p:nvPicPr>
          <p:blipFill>
            <a:blip r:embed="rId4">
              <a:alphaModFix/>
              <a:grayscl/>
            </a:blip>
            <a:stretch>
              <a:fillRect/>
            </a:stretch>
          </p:blipFill>
          <p:spPr>
            <a:xfrm rot="20643840">
              <a:off x="5559245" y="5381867"/>
              <a:ext cx="155412" cy="402325"/>
            </a:xfrm>
            <a:prstGeom prst="rect">
              <a:avLst/>
            </a:prstGeom>
            <a:noFill/>
            <a:ln>
              <a:noFill/>
            </a:ln>
          </p:spPr>
        </p:pic>
        <p:grpSp>
          <p:nvGrpSpPr>
            <p:cNvPr id="28" name="Google Shape;1404;p99">
              <a:extLst>
                <a:ext uri="{FF2B5EF4-FFF2-40B4-BE49-F238E27FC236}">
                  <a16:creationId xmlns:a16="http://schemas.microsoft.com/office/drawing/2014/main" id="{DF9AA86E-C113-524B-DE8C-1F1AB769A2A3}"/>
                </a:ext>
              </a:extLst>
            </p:cNvPr>
            <p:cNvGrpSpPr/>
            <p:nvPr/>
          </p:nvGrpSpPr>
          <p:grpSpPr>
            <a:xfrm rot="11285">
              <a:off x="5758349" y="5147689"/>
              <a:ext cx="463149" cy="825482"/>
              <a:chOff x="148232" y="152400"/>
              <a:chExt cx="2714822" cy="4838700"/>
            </a:xfrm>
          </p:grpSpPr>
          <p:pic>
            <p:nvPicPr>
              <p:cNvPr id="43" name="Google Shape;1405;p99">
                <a:extLst>
                  <a:ext uri="{FF2B5EF4-FFF2-40B4-BE49-F238E27FC236}">
                    <a16:creationId xmlns:a16="http://schemas.microsoft.com/office/drawing/2014/main" id="{7F69A3D9-5724-B60B-4A30-C9506F41100B}"/>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44" name="Google Shape;1406;p99">
                <a:extLst>
                  <a:ext uri="{FF2B5EF4-FFF2-40B4-BE49-F238E27FC236}">
                    <a16:creationId xmlns:a16="http://schemas.microsoft.com/office/drawing/2014/main" id="{2C1C1065-2C90-53A1-FB55-7E963FC94647}"/>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29" name="Google Shape;1407;p99">
              <a:extLst>
                <a:ext uri="{FF2B5EF4-FFF2-40B4-BE49-F238E27FC236}">
                  <a16:creationId xmlns:a16="http://schemas.microsoft.com/office/drawing/2014/main" id="{013CCF3A-7608-E6ED-899F-71D198AA1BB5}"/>
                </a:ext>
              </a:extLst>
            </p:cNvPr>
            <p:cNvPicPr preferRelativeResize="0"/>
            <p:nvPr/>
          </p:nvPicPr>
          <p:blipFill>
            <a:blip r:embed="rId4">
              <a:alphaModFix/>
              <a:grayscl/>
            </a:blip>
            <a:stretch>
              <a:fillRect/>
            </a:stretch>
          </p:blipFill>
          <p:spPr>
            <a:xfrm rot="21500946">
              <a:off x="5908539" y="5308668"/>
              <a:ext cx="155412" cy="402325"/>
            </a:xfrm>
            <a:prstGeom prst="rect">
              <a:avLst/>
            </a:prstGeom>
            <a:noFill/>
            <a:ln>
              <a:noFill/>
            </a:ln>
          </p:spPr>
        </p:pic>
        <p:grpSp>
          <p:nvGrpSpPr>
            <p:cNvPr id="30" name="Google Shape;1404;p99">
              <a:extLst>
                <a:ext uri="{FF2B5EF4-FFF2-40B4-BE49-F238E27FC236}">
                  <a16:creationId xmlns:a16="http://schemas.microsoft.com/office/drawing/2014/main" id="{2C4918A0-A1D4-2D9A-76AA-93C5635A2844}"/>
                </a:ext>
              </a:extLst>
            </p:cNvPr>
            <p:cNvGrpSpPr/>
            <p:nvPr/>
          </p:nvGrpSpPr>
          <p:grpSpPr>
            <a:xfrm rot="512460">
              <a:off x="6088796" y="5131824"/>
              <a:ext cx="463149" cy="825482"/>
              <a:chOff x="148232" y="152400"/>
              <a:chExt cx="2714822" cy="4838700"/>
            </a:xfrm>
          </p:grpSpPr>
          <p:pic>
            <p:nvPicPr>
              <p:cNvPr id="40" name="Google Shape;1405;p99">
                <a:extLst>
                  <a:ext uri="{FF2B5EF4-FFF2-40B4-BE49-F238E27FC236}">
                    <a16:creationId xmlns:a16="http://schemas.microsoft.com/office/drawing/2014/main" id="{1B674D99-C691-2C51-3702-5F919F7717EA}"/>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42" name="Google Shape;1406;p99">
                <a:extLst>
                  <a:ext uri="{FF2B5EF4-FFF2-40B4-BE49-F238E27FC236}">
                    <a16:creationId xmlns:a16="http://schemas.microsoft.com/office/drawing/2014/main" id="{BD1F902D-52B0-9258-B165-314EE5BFD72F}"/>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31" name="Google Shape;1407;p99">
              <a:extLst>
                <a:ext uri="{FF2B5EF4-FFF2-40B4-BE49-F238E27FC236}">
                  <a16:creationId xmlns:a16="http://schemas.microsoft.com/office/drawing/2014/main" id="{47E5B9A8-B317-BECD-B174-6972BF4256E9}"/>
                </a:ext>
              </a:extLst>
            </p:cNvPr>
            <p:cNvPicPr preferRelativeResize="0"/>
            <p:nvPr/>
          </p:nvPicPr>
          <p:blipFill>
            <a:blip r:embed="rId4">
              <a:alphaModFix/>
              <a:grayscl/>
            </a:blip>
            <a:stretch>
              <a:fillRect/>
            </a:stretch>
          </p:blipFill>
          <p:spPr>
            <a:xfrm rot="402121">
              <a:off x="6238986" y="5292803"/>
              <a:ext cx="155412" cy="402325"/>
            </a:xfrm>
            <a:prstGeom prst="rect">
              <a:avLst/>
            </a:prstGeom>
            <a:noFill/>
            <a:ln>
              <a:noFill/>
            </a:ln>
          </p:spPr>
        </p:pic>
        <p:grpSp>
          <p:nvGrpSpPr>
            <p:cNvPr id="32" name="Google Shape;1404;p99">
              <a:extLst>
                <a:ext uri="{FF2B5EF4-FFF2-40B4-BE49-F238E27FC236}">
                  <a16:creationId xmlns:a16="http://schemas.microsoft.com/office/drawing/2014/main" id="{AABD8AE2-E7D1-8F6F-55CA-400AF7FAC89A}"/>
                </a:ext>
              </a:extLst>
            </p:cNvPr>
            <p:cNvGrpSpPr/>
            <p:nvPr/>
          </p:nvGrpSpPr>
          <p:grpSpPr>
            <a:xfrm rot="1094795">
              <a:off x="6329892" y="5120979"/>
              <a:ext cx="463149" cy="825482"/>
              <a:chOff x="148232" y="152400"/>
              <a:chExt cx="2714822" cy="4838700"/>
            </a:xfrm>
          </p:grpSpPr>
          <p:pic>
            <p:nvPicPr>
              <p:cNvPr id="38" name="Google Shape;1405;p99">
                <a:extLst>
                  <a:ext uri="{FF2B5EF4-FFF2-40B4-BE49-F238E27FC236}">
                    <a16:creationId xmlns:a16="http://schemas.microsoft.com/office/drawing/2014/main" id="{0815CF83-5566-ECF5-E40F-65F9C26CF4C0}"/>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39" name="Google Shape;1406;p99">
                <a:extLst>
                  <a:ext uri="{FF2B5EF4-FFF2-40B4-BE49-F238E27FC236}">
                    <a16:creationId xmlns:a16="http://schemas.microsoft.com/office/drawing/2014/main" id="{DD7D43E7-EE50-238B-A6BC-67C719E6E7B3}"/>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33" name="Google Shape;1407;p99">
              <a:extLst>
                <a:ext uri="{FF2B5EF4-FFF2-40B4-BE49-F238E27FC236}">
                  <a16:creationId xmlns:a16="http://schemas.microsoft.com/office/drawing/2014/main" id="{C05B6940-742D-FDAE-119B-5991310F23B9}"/>
                </a:ext>
              </a:extLst>
            </p:cNvPr>
            <p:cNvPicPr preferRelativeResize="0"/>
            <p:nvPr/>
          </p:nvPicPr>
          <p:blipFill>
            <a:blip r:embed="rId4">
              <a:alphaModFix/>
              <a:grayscl/>
            </a:blip>
            <a:stretch>
              <a:fillRect/>
            </a:stretch>
          </p:blipFill>
          <p:spPr>
            <a:xfrm rot="984456">
              <a:off x="6480082" y="5281958"/>
              <a:ext cx="155412" cy="402325"/>
            </a:xfrm>
            <a:prstGeom prst="rect">
              <a:avLst/>
            </a:prstGeom>
            <a:noFill/>
            <a:ln>
              <a:noFill/>
            </a:ln>
          </p:spPr>
        </p:pic>
        <p:grpSp>
          <p:nvGrpSpPr>
            <p:cNvPr id="34" name="Google Shape;1404;p99">
              <a:extLst>
                <a:ext uri="{FF2B5EF4-FFF2-40B4-BE49-F238E27FC236}">
                  <a16:creationId xmlns:a16="http://schemas.microsoft.com/office/drawing/2014/main" id="{EBD2C508-325A-66DF-A19F-94FBB4E7D638}"/>
                </a:ext>
              </a:extLst>
            </p:cNvPr>
            <p:cNvGrpSpPr/>
            <p:nvPr/>
          </p:nvGrpSpPr>
          <p:grpSpPr>
            <a:xfrm rot="1821701">
              <a:off x="6554135" y="5176211"/>
              <a:ext cx="463149" cy="825482"/>
              <a:chOff x="148232" y="152400"/>
              <a:chExt cx="2714822" cy="4838700"/>
            </a:xfrm>
          </p:grpSpPr>
          <p:pic>
            <p:nvPicPr>
              <p:cNvPr id="36" name="Google Shape;1405;p99">
                <a:extLst>
                  <a:ext uri="{FF2B5EF4-FFF2-40B4-BE49-F238E27FC236}">
                    <a16:creationId xmlns:a16="http://schemas.microsoft.com/office/drawing/2014/main" id="{5D1AA76E-8748-47F9-E9B9-AB736BC4F44B}"/>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37" name="Google Shape;1406;p99">
                <a:extLst>
                  <a:ext uri="{FF2B5EF4-FFF2-40B4-BE49-F238E27FC236}">
                    <a16:creationId xmlns:a16="http://schemas.microsoft.com/office/drawing/2014/main" id="{C8BC24F9-0E8A-4425-4C9C-84E9A21221DA}"/>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35" name="Google Shape;1407;p99">
              <a:extLst>
                <a:ext uri="{FF2B5EF4-FFF2-40B4-BE49-F238E27FC236}">
                  <a16:creationId xmlns:a16="http://schemas.microsoft.com/office/drawing/2014/main" id="{E820CEEC-89A9-B33D-5637-4BD949DF6D3C}"/>
                </a:ext>
              </a:extLst>
            </p:cNvPr>
            <p:cNvPicPr preferRelativeResize="0"/>
            <p:nvPr/>
          </p:nvPicPr>
          <p:blipFill>
            <a:blip r:embed="rId4">
              <a:alphaModFix/>
              <a:grayscl/>
            </a:blip>
            <a:stretch>
              <a:fillRect/>
            </a:stretch>
          </p:blipFill>
          <p:spPr>
            <a:xfrm rot="1711362">
              <a:off x="6704325" y="5337190"/>
              <a:ext cx="155412" cy="402325"/>
            </a:xfrm>
            <a:prstGeom prst="rect">
              <a:avLst/>
            </a:prstGeom>
            <a:noFill/>
            <a:ln>
              <a:noFill/>
            </a:ln>
          </p:spPr>
        </p:pic>
      </p:grpSp>
      <p:grpSp>
        <p:nvGrpSpPr>
          <p:cNvPr id="47" name="Group 46">
            <a:extLst>
              <a:ext uri="{FF2B5EF4-FFF2-40B4-BE49-F238E27FC236}">
                <a16:creationId xmlns:a16="http://schemas.microsoft.com/office/drawing/2014/main" id="{9C85298F-CCED-78E6-5B6C-0EC3DDFC90F8}"/>
              </a:ext>
            </a:extLst>
          </p:cNvPr>
          <p:cNvGrpSpPr/>
          <p:nvPr/>
        </p:nvGrpSpPr>
        <p:grpSpPr>
          <a:xfrm>
            <a:off x="6134505" y="4831928"/>
            <a:ext cx="1892535" cy="1032009"/>
            <a:chOff x="9241820" y="5069447"/>
            <a:chExt cx="1892535" cy="1032009"/>
          </a:xfrm>
        </p:grpSpPr>
        <p:grpSp>
          <p:nvGrpSpPr>
            <p:cNvPr id="48" name="Group 47">
              <a:extLst>
                <a:ext uri="{FF2B5EF4-FFF2-40B4-BE49-F238E27FC236}">
                  <a16:creationId xmlns:a16="http://schemas.microsoft.com/office/drawing/2014/main" id="{CA8FF540-6E5A-AEB8-5681-675B601F2984}"/>
                </a:ext>
              </a:extLst>
            </p:cNvPr>
            <p:cNvGrpSpPr/>
            <p:nvPr/>
          </p:nvGrpSpPr>
          <p:grpSpPr>
            <a:xfrm rot="20754179">
              <a:off x="9241820" y="5069447"/>
              <a:ext cx="1380590" cy="952865"/>
              <a:chOff x="1287163" y="5166110"/>
              <a:chExt cx="1380590" cy="952865"/>
            </a:xfrm>
          </p:grpSpPr>
          <p:grpSp>
            <p:nvGrpSpPr>
              <p:cNvPr id="57" name="Google Shape;1404;p99">
                <a:extLst>
                  <a:ext uri="{FF2B5EF4-FFF2-40B4-BE49-F238E27FC236}">
                    <a16:creationId xmlns:a16="http://schemas.microsoft.com/office/drawing/2014/main" id="{EEDD606F-E41B-1FAF-DB7A-D478ECB9AF25}"/>
                  </a:ext>
                </a:extLst>
              </p:cNvPr>
              <p:cNvGrpSpPr/>
              <p:nvPr/>
            </p:nvGrpSpPr>
            <p:grpSpPr>
              <a:xfrm>
                <a:off x="1287163" y="5166110"/>
                <a:ext cx="463149" cy="825482"/>
                <a:chOff x="148232" y="152400"/>
                <a:chExt cx="2714822" cy="4838700"/>
              </a:xfrm>
            </p:grpSpPr>
            <p:pic>
              <p:nvPicPr>
                <p:cNvPr id="71" name="Google Shape;1405;p99">
                  <a:extLst>
                    <a:ext uri="{FF2B5EF4-FFF2-40B4-BE49-F238E27FC236}">
                      <a16:creationId xmlns:a16="http://schemas.microsoft.com/office/drawing/2014/main" id="{CDFFD4C5-6DBA-5684-610E-690FFD8AD3D9}"/>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72" name="Google Shape;1406;p99">
                  <a:extLst>
                    <a:ext uri="{FF2B5EF4-FFF2-40B4-BE49-F238E27FC236}">
                      <a16:creationId xmlns:a16="http://schemas.microsoft.com/office/drawing/2014/main" id="{F18FC7F9-64E8-C490-67F1-6A6764C5839C}"/>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58" name="Google Shape;1407;p99">
                <a:extLst>
                  <a:ext uri="{FF2B5EF4-FFF2-40B4-BE49-F238E27FC236}">
                    <a16:creationId xmlns:a16="http://schemas.microsoft.com/office/drawing/2014/main" id="{912FFE95-47FB-E8F2-499C-5FBFABC2AE29}"/>
                  </a:ext>
                </a:extLst>
              </p:cNvPr>
              <p:cNvPicPr preferRelativeResize="0"/>
              <p:nvPr/>
            </p:nvPicPr>
            <p:blipFill>
              <a:blip r:embed="rId4">
                <a:alphaModFix/>
                <a:grayscl/>
              </a:blip>
              <a:stretch>
                <a:fillRect/>
              </a:stretch>
            </p:blipFill>
            <p:spPr>
              <a:xfrm rot="-110339">
                <a:off x="1449788" y="5327717"/>
                <a:ext cx="155412" cy="402325"/>
              </a:xfrm>
              <a:prstGeom prst="rect">
                <a:avLst/>
              </a:prstGeom>
              <a:noFill/>
              <a:ln>
                <a:noFill/>
              </a:ln>
            </p:spPr>
          </p:pic>
          <p:grpSp>
            <p:nvGrpSpPr>
              <p:cNvPr id="59" name="Google Shape;1404;p99">
                <a:extLst>
                  <a:ext uri="{FF2B5EF4-FFF2-40B4-BE49-F238E27FC236}">
                    <a16:creationId xmlns:a16="http://schemas.microsoft.com/office/drawing/2014/main" id="{680D4EA8-D69F-558A-3960-3A9F62E67139}"/>
                  </a:ext>
                </a:extLst>
              </p:cNvPr>
              <p:cNvGrpSpPr/>
              <p:nvPr/>
            </p:nvGrpSpPr>
            <p:grpSpPr>
              <a:xfrm rot="857106">
                <a:off x="1643767" y="5180191"/>
                <a:ext cx="463149" cy="825482"/>
                <a:chOff x="148232" y="152400"/>
                <a:chExt cx="2714822" cy="4838700"/>
              </a:xfrm>
            </p:grpSpPr>
            <p:pic>
              <p:nvPicPr>
                <p:cNvPr id="69" name="Google Shape;1405;p99">
                  <a:extLst>
                    <a:ext uri="{FF2B5EF4-FFF2-40B4-BE49-F238E27FC236}">
                      <a16:creationId xmlns:a16="http://schemas.microsoft.com/office/drawing/2014/main" id="{A6F59E94-206E-6C81-9002-E65116C34EBE}"/>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70" name="Google Shape;1406;p99">
                  <a:extLst>
                    <a:ext uri="{FF2B5EF4-FFF2-40B4-BE49-F238E27FC236}">
                      <a16:creationId xmlns:a16="http://schemas.microsoft.com/office/drawing/2014/main" id="{F2DBC9A2-7368-08C8-1A4B-7BE00A200AAF}"/>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60" name="Google Shape;1407;p99">
                <a:extLst>
                  <a:ext uri="{FF2B5EF4-FFF2-40B4-BE49-F238E27FC236}">
                    <a16:creationId xmlns:a16="http://schemas.microsoft.com/office/drawing/2014/main" id="{08FAFA70-A7A4-686C-2213-22E892C21B1C}"/>
                  </a:ext>
                </a:extLst>
              </p:cNvPr>
              <p:cNvPicPr preferRelativeResize="0"/>
              <p:nvPr/>
            </p:nvPicPr>
            <p:blipFill>
              <a:blip r:embed="rId4">
                <a:alphaModFix/>
                <a:grayscl/>
              </a:blip>
              <a:stretch>
                <a:fillRect/>
              </a:stretch>
            </p:blipFill>
            <p:spPr>
              <a:xfrm rot="746767">
                <a:off x="1806392" y="5341798"/>
                <a:ext cx="155412" cy="402325"/>
              </a:xfrm>
              <a:prstGeom prst="rect">
                <a:avLst/>
              </a:prstGeom>
              <a:noFill/>
              <a:ln>
                <a:noFill/>
              </a:ln>
            </p:spPr>
          </p:pic>
          <p:grpSp>
            <p:nvGrpSpPr>
              <p:cNvPr id="61" name="Google Shape;1404;p99">
                <a:extLst>
                  <a:ext uri="{FF2B5EF4-FFF2-40B4-BE49-F238E27FC236}">
                    <a16:creationId xmlns:a16="http://schemas.microsoft.com/office/drawing/2014/main" id="{4397275A-88CD-2B7E-612F-25A762C2C28C}"/>
                  </a:ext>
                </a:extLst>
              </p:cNvPr>
              <p:cNvGrpSpPr/>
              <p:nvPr/>
            </p:nvGrpSpPr>
            <p:grpSpPr>
              <a:xfrm rot="1358281">
                <a:off x="1968127" y="5245289"/>
                <a:ext cx="463149" cy="825482"/>
                <a:chOff x="148232" y="152400"/>
                <a:chExt cx="2714822" cy="4838700"/>
              </a:xfrm>
            </p:grpSpPr>
            <p:pic>
              <p:nvPicPr>
                <p:cNvPr id="67" name="Google Shape;1405;p99">
                  <a:extLst>
                    <a:ext uri="{FF2B5EF4-FFF2-40B4-BE49-F238E27FC236}">
                      <a16:creationId xmlns:a16="http://schemas.microsoft.com/office/drawing/2014/main" id="{C8EB9AAF-F511-A3EE-6EF1-67D03B1FD4C7}"/>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68" name="Google Shape;1406;p99">
                  <a:extLst>
                    <a:ext uri="{FF2B5EF4-FFF2-40B4-BE49-F238E27FC236}">
                      <a16:creationId xmlns:a16="http://schemas.microsoft.com/office/drawing/2014/main" id="{902986F7-A1BB-CD91-DA35-F3DAB9D49EB4}"/>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62" name="Google Shape;1407;p99">
                <a:extLst>
                  <a:ext uri="{FF2B5EF4-FFF2-40B4-BE49-F238E27FC236}">
                    <a16:creationId xmlns:a16="http://schemas.microsoft.com/office/drawing/2014/main" id="{8FCBDAC2-4A1B-EF16-3FC2-32FA2DEE2F07}"/>
                  </a:ext>
                </a:extLst>
              </p:cNvPr>
              <p:cNvPicPr preferRelativeResize="0"/>
              <p:nvPr/>
            </p:nvPicPr>
            <p:blipFill>
              <a:blip r:embed="rId4">
                <a:alphaModFix/>
                <a:grayscl/>
              </a:blip>
              <a:stretch>
                <a:fillRect/>
              </a:stretch>
            </p:blipFill>
            <p:spPr>
              <a:xfrm rot="1247942">
                <a:off x="2130752" y="5406896"/>
                <a:ext cx="155412" cy="402325"/>
              </a:xfrm>
              <a:prstGeom prst="rect">
                <a:avLst/>
              </a:prstGeom>
              <a:noFill/>
              <a:ln>
                <a:noFill/>
              </a:ln>
            </p:spPr>
          </p:pic>
          <p:grpSp>
            <p:nvGrpSpPr>
              <p:cNvPr id="63" name="Google Shape;1404;p99">
                <a:extLst>
                  <a:ext uri="{FF2B5EF4-FFF2-40B4-BE49-F238E27FC236}">
                    <a16:creationId xmlns:a16="http://schemas.microsoft.com/office/drawing/2014/main" id="{EBC19F8A-D356-6C75-BC68-61A26ACA42E6}"/>
                  </a:ext>
                </a:extLst>
              </p:cNvPr>
              <p:cNvGrpSpPr/>
              <p:nvPr/>
            </p:nvGrpSpPr>
            <p:grpSpPr>
              <a:xfrm rot="1940616">
                <a:off x="2204604" y="5293493"/>
                <a:ext cx="463149" cy="825482"/>
                <a:chOff x="148232" y="152400"/>
                <a:chExt cx="2714822" cy="4838700"/>
              </a:xfrm>
            </p:grpSpPr>
            <p:pic>
              <p:nvPicPr>
                <p:cNvPr id="65" name="Google Shape;1405;p99">
                  <a:extLst>
                    <a:ext uri="{FF2B5EF4-FFF2-40B4-BE49-F238E27FC236}">
                      <a16:creationId xmlns:a16="http://schemas.microsoft.com/office/drawing/2014/main" id="{659A4D64-98A2-9E7D-A1D2-97BE248ABC5E}"/>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66" name="Google Shape;1406;p99">
                  <a:extLst>
                    <a:ext uri="{FF2B5EF4-FFF2-40B4-BE49-F238E27FC236}">
                      <a16:creationId xmlns:a16="http://schemas.microsoft.com/office/drawing/2014/main" id="{16E5EEE7-F607-5E76-1239-E560A9724193}"/>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64" name="Google Shape;1407;p99">
                <a:extLst>
                  <a:ext uri="{FF2B5EF4-FFF2-40B4-BE49-F238E27FC236}">
                    <a16:creationId xmlns:a16="http://schemas.microsoft.com/office/drawing/2014/main" id="{FD167C94-BB36-93E5-6F37-26339D8A1263}"/>
                  </a:ext>
                </a:extLst>
              </p:cNvPr>
              <p:cNvPicPr preferRelativeResize="0"/>
              <p:nvPr/>
            </p:nvPicPr>
            <p:blipFill>
              <a:blip r:embed="rId4">
                <a:alphaModFix/>
                <a:grayscl/>
              </a:blip>
              <a:stretch>
                <a:fillRect/>
              </a:stretch>
            </p:blipFill>
            <p:spPr>
              <a:xfrm rot="1830277">
                <a:off x="2367229" y="5455100"/>
                <a:ext cx="155412" cy="402325"/>
              </a:xfrm>
              <a:prstGeom prst="rect">
                <a:avLst/>
              </a:prstGeom>
              <a:noFill/>
              <a:ln>
                <a:noFill/>
              </a:ln>
            </p:spPr>
          </p:pic>
        </p:grpSp>
        <p:grpSp>
          <p:nvGrpSpPr>
            <p:cNvPr id="49" name="Google Shape;1404;p99">
              <a:extLst>
                <a:ext uri="{FF2B5EF4-FFF2-40B4-BE49-F238E27FC236}">
                  <a16:creationId xmlns:a16="http://schemas.microsoft.com/office/drawing/2014/main" id="{8EC949EF-5EB2-7384-DC62-D8CEFCDEECE7}"/>
                </a:ext>
              </a:extLst>
            </p:cNvPr>
            <p:cNvGrpSpPr/>
            <p:nvPr/>
          </p:nvGrpSpPr>
          <p:grpSpPr>
            <a:xfrm rot="1650494">
              <a:off x="10391056" y="5168023"/>
              <a:ext cx="463149" cy="825482"/>
              <a:chOff x="148232" y="152400"/>
              <a:chExt cx="2714822" cy="4838700"/>
            </a:xfrm>
          </p:grpSpPr>
          <p:pic>
            <p:nvPicPr>
              <p:cNvPr id="55" name="Google Shape;1405;p99">
                <a:extLst>
                  <a:ext uri="{FF2B5EF4-FFF2-40B4-BE49-F238E27FC236}">
                    <a16:creationId xmlns:a16="http://schemas.microsoft.com/office/drawing/2014/main" id="{FB482284-CB46-30CD-184D-F3485FE019A3}"/>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56" name="Google Shape;1406;p99">
                <a:extLst>
                  <a:ext uri="{FF2B5EF4-FFF2-40B4-BE49-F238E27FC236}">
                    <a16:creationId xmlns:a16="http://schemas.microsoft.com/office/drawing/2014/main" id="{A4EF45BF-88CE-24D2-0C65-EF5C79AE40EC}"/>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50" name="Google Shape;1407;p99">
              <a:extLst>
                <a:ext uri="{FF2B5EF4-FFF2-40B4-BE49-F238E27FC236}">
                  <a16:creationId xmlns:a16="http://schemas.microsoft.com/office/drawing/2014/main" id="{D037C9DA-C293-67E5-974F-483BBFB04550}"/>
                </a:ext>
              </a:extLst>
            </p:cNvPr>
            <p:cNvPicPr preferRelativeResize="0"/>
            <p:nvPr/>
          </p:nvPicPr>
          <p:blipFill>
            <a:blip r:embed="rId4">
              <a:alphaModFix/>
              <a:grayscl/>
            </a:blip>
            <a:stretch>
              <a:fillRect/>
            </a:stretch>
          </p:blipFill>
          <p:spPr>
            <a:xfrm rot="1540155">
              <a:off x="10541246" y="5329002"/>
              <a:ext cx="155412" cy="402325"/>
            </a:xfrm>
            <a:prstGeom prst="rect">
              <a:avLst/>
            </a:prstGeom>
            <a:noFill/>
            <a:ln>
              <a:noFill/>
            </a:ln>
          </p:spPr>
        </p:pic>
        <p:grpSp>
          <p:nvGrpSpPr>
            <p:cNvPr id="51" name="Google Shape;1404;p99">
              <a:extLst>
                <a:ext uri="{FF2B5EF4-FFF2-40B4-BE49-F238E27FC236}">
                  <a16:creationId xmlns:a16="http://schemas.microsoft.com/office/drawing/2014/main" id="{10CC60BC-63FC-B293-7453-B0E0F8A847C4}"/>
                </a:ext>
              </a:extLst>
            </p:cNvPr>
            <p:cNvGrpSpPr/>
            <p:nvPr/>
          </p:nvGrpSpPr>
          <p:grpSpPr>
            <a:xfrm rot="1680061">
              <a:off x="10671206" y="5275974"/>
              <a:ext cx="463149" cy="825482"/>
              <a:chOff x="148232" y="152400"/>
              <a:chExt cx="2714822" cy="4838700"/>
            </a:xfrm>
          </p:grpSpPr>
          <p:pic>
            <p:nvPicPr>
              <p:cNvPr id="53" name="Google Shape;1405;p99">
                <a:extLst>
                  <a:ext uri="{FF2B5EF4-FFF2-40B4-BE49-F238E27FC236}">
                    <a16:creationId xmlns:a16="http://schemas.microsoft.com/office/drawing/2014/main" id="{57FE7D4F-38EF-49B8-DD59-072EA207EA09}"/>
                  </a:ext>
                </a:extLst>
              </p:cNvPr>
              <p:cNvPicPr preferRelativeResize="0"/>
              <p:nvPr/>
            </p:nvPicPr>
            <p:blipFill>
              <a:blip r:embed="rId3">
                <a:alphaModFix/>
                <a:grayscl/>
              </a:blip>
              <a:stretch>
                <a:fillRect/>
              </a:stretch>
            </p:blipFill>
            <p:spPr>
              <a:xfrm>
                <a:off x="152400" y="152400"/>
                <a:ext cx="2710653" cy="4838700"/>
              </a:xfrm>
              <a:prstGeom prst="rect">
                <a:avLst/>
              </a:prstGeom>
              <a:noFill/>
              <a:ln>
                <a:noFill/>
              </a:ln>
            </p:spPr>
          </p:pic>
          <p:sp>
            <p:nvSpPr>
              <p:cNvPr id="54" name="Google Shape;1406;p99">
                <a:extLst>
                  <a:ext uri="{FF2B5EF4-FFF2-40B4-BE49-F238E27FC236}">
                    <a16:creationId xmlns:a16="http://schemas.microsoft.com/office/drawing/2014/main" id="{42764250-8F6C-FD28-7E6B-C32479A1C094}"/>
                  </a:ext>
                </a:extLst>
              </p:cNvPr>
              <p:cNvSpPr/>
              <p:nvPr/>
            </p:nvSpPr>
            <p:spPr>
              <a:xfrm>
                <a:off x="148232" y="177877"/>
                <a:ext cx="2710800" cy="47985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52" name="Google Shape;1407;p99">
              <a:extLst>
                <a:ext uri="{FF2B5EF4-FFF2-40B4-BE49-F238E27FC236}">
                  <a16:creationId xmlns:a16="http://schemas.microsoft.com/office/drawing/2014/main" id="{0BB4A921-0E25-04B2-E380-606A4A8A713A}"/>
                </a:ext>
              </a:extLst>
            </p:cNvPr>
            <p:cNvPicPr preferRelativeResize="0"/>
            <p:nvPr/>
          </p:nvPicPr>
          <p:blipFill>
            <a:blip r:embed="rId4">
              <a:alphaModFix/>
              <a:grayscl/>
            </a:blip>
            <a:stretch>
              <a:fillRect/>
            </a:stretch>
          </p:blipFill>
          <p:spPr>
            <a:xfrm rot="1569722">
              <a:off x="10821396" y="5436953"/>
              <a:ext cx="155412" cy="402325"/>
            </a:xfrm>
            <a:prstGeom prst="rect">
              <a:avLst/>
            </a:prstGeom>
            <a:noFill/>
            <a:ln>
              <a:noFill/>
            </a:ln>
          </p:spPr>
        </p:pic>
      </p:grpSp>
      <p:sp>
        <p:nvSpPr>
          <p:cNvPr id="2" name="Title 1">
            <a:extLst>
              <a:ext uri="{FF2B5EF4-FFF2-40B4-BE49-F238E27FC236}">
                <a16:creationId xmlns:a16="http://schemas.microsoft.com/office/drawing/2014/main" id="{D18BBAB5-64EA-49D7-E141-83F09DAA910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65668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3ED98-B362-E6BC-DDD6-B1FB110D912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56043CD-BC53-EE77-DFE4-AA80D93B3B6B}"/>
              </a:ext>
            </a:extLst>
          </p:cNvPr>
          <p:cNvSpPr>
            <a:spLocks noGrp="1"/>
          </p:cNvSpPr>
          <p:nvPr>
            <p:ph idx="1"/>
          </p:nvPr>
        </p:nvSpPr>
        <p:spPr>
          <a:xfrm>
            <a:off x="776990" y="1420891"/>
            <a:ext cx="10515600" cy="3093847"/>
          </a:xfrm>
        </p:spPr>
        <p:txBody>
          <a:bodyPr>
            <a:normAutofit/>
          </a:bodyPr>
          <a:lstStyle/>
          <a:p>
            <a:pPr marL="0" lvl="0" indent="0">
              <a:buNone/>
            </a:pPr>
            <a:r>
              <a:rPr lang="en-GB" dirty="0"/>
              <a:t>The lengths of all the sides of a triangle are whole numbers of centimetres.</a:t>
            </a:r>
          </a:p>
          <a:p>
            <a:pPr marL="0" lvl="0" indent="0">
              <a:buNone/>
            </a:pPr>
            <a:endParaRPr lang="en-GB" dirty="0"/>
          </a:p>
          <a:p>
            <a:pPr marL="0" indent="0">
              <a:buNone/>
            </a:pPr>
            <a:r>
              <a:rPr lang="en-GB" dirty="0"/>
              <a:t>The perimeter of the triangle is 8 cm.</a:t>
            </a:r>
          </a:p>
          <a:p>
            <a:pPr marL="0" indent="0">
              <a:buNone/>
            </a:pPr>
            <a:endParaRPr lang="en-GB" dirty="0"/>
          </a:p>
          <a:p>
            <a:pPr marL="0" indent="0">
              <a:buNone/>
            </a:pPr>
            <a:r>
              <a:rPr lang="en-GB" dirty="0"/>
              <a:t>Show that the triangle must be isosceles.</a:t>
            </a:r>
          </a:p>
        </p:txBody>
      </p:sp>
      <p:sp>
        <p:nvSpPr>
          <p:cNvPr id="2" name="Title 1">
            <a:extLst>
              <a:ext uri="{FF2B5EF4-FFF2-40B4-BE49-F238E27FC236}">
                <a16:creationId xmlns:a16="http://schemas.microsoft.com/office/drawing/2014/main" id="{70D390D0-F1B6-934D-019F-18878C24EA1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54988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23036-ADE9-C04D-6EF3-F8282A8B35D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6A755CC3-F618-1F79-F9DE-215045DC8A2E}"/>
                  </a:ext>
                </a:extLst>
              </p:cNvPr>
              <p:cNvSpPr>
                <a:spLocks noGrp="1"/>
              </p:cNvSpPr>
              <p:nvPr>
                <p:ph idx="1"/>
              </p:nvPr>
            </p:nvSpPr>
            <p:spPr>
              <a:xfrm>
                <a:off x="793230" y="1435881"/>
                <a:ext cx="10515600" cy="3093847"/>
              </a:xfrm>
            </p:spPr>
            <p:txBody>
              <a:bodyPr>
                <a:normAutofit/>
              </a:bodyPr>
              <a:lstStyle/>
              <a:p>
                <a:pPr marL="0" indent="0">
                  <a:buNone/>
                </a:pPr>
                <a14:m>
                  <m:oMath xmlns:m="http://schemas.openxmlformats.org/officeDocument/2006/math">
                    <m:r>
                      <a:rPr lang="en-GB" i="1">
                        <a:latin typeface="Cambria Math" panose="02040503050406030204" pitchFamily="18" charset="0"/>
                      </a:rPr>
                      <m:t>𝑥</m:t>
                    </m:r>
                  </m:oMath>
                </a14:m>
                <a:r>
                  <a:rPr lang="en-GB" dirty="0"/>
                  <a:t> is an integer.</a:t>
                </a:r>
              </a:p>
              <a:p>
                <a:pPr marL="0" indent="0">
                  <a:buNone/>
                </a:pPr>
                <a:endParaRPr lang="en-GB" dirty="0"/>
              </a:p>
              <a:p>
                <a:pPr marL="0" indent="0">
                  <a:buNone/>
                </a:pPr>
                <a:r>
                  <a:rPr lang="en-GB" dirty="0"/>
                  <a:t>James says, “If I cube </a:t>
                </a:r>
                <a14:m>
                  <m:oMath xmlns:m="http://schemas.openxmlformats.org/officeDocument/2006/math">
                    <m:r>
                      <a:rPr lang="en-GB" i="1">
                        <a:latin typeface="Cambria Math" panose="02040503050406030204" pitchFamily="18" charset="0"/>
                      </a:rPr>
                      <m:t>𝑥</m:t>
                    </m:r>
                  </m:oMath>
                </a14:m>
                <a:r>
                  <a:rPr lang="en-GB" dirty="0"/>
                  <a:t> and round it to two significant figures, I get 2000.”</a:t>
                </a:r>
              </a:p>
              <a:p>
                <a:pPr marL="0" indent="0">
                  <a:buNone/>
                </a:pPr>
                <a:endParaRPr lang="en-GB" dirty="0"/>
              </a:p>
              <a:p>
                <a:pPr marL="0" indent="0">
                  <a:buNone/>
                </a:pPr>
                <a:r>
                  <a:rPr lang="en-GB" dirty="0"/>
                  <a:t>Show that James cannot be correct.</a:t>
                </a:r>
              </a:p>
            </p:txBody>
          </p:sp>
        </mc:Choice>
        <mc:Fallback xmlns="">
          <p:sp>
            <p:nvSpPr>
              <p:cNvPr id="5" name="Content Placeholder 4">
                <a:extLst>
                  <a:ext uri="{FF2B5EF4-FFF2-40B4-BE49-F238E27FC236}">
                    <a16:creationId xmlns:a16="http://schemas.microsoft.com/office/drawing/2014/main" id="{6A755CC3-F618-1F79-F9DE-215045DC8A2E}"/>
                  </a:ext>
                </a:extLst>
              </p:cNvPr>
              <p:cNvSpPr>
                <a:spLocks noGrp="1" noRot="1" noChangeAspect="1" noMove="1" noResize="1" noEditPoints="1" noAdjustHandles="1" noChangeArrowheads="1" noChangeShapeType="1" noTextEdit="1"/>
              </p:cNvSpPr>
              <p:nvPr>
                <p:ph idx="1"/>
              </p:nvPr>
            </p:nvSpPr>
            <p:spPr>
              <a:xfrm>
                <a:off x="793230" y="1435881"/>
                <a:ext cx="10515600" cy="3093847"/>
              </a:xfrm>
              <a:blipFill>
                <a:blip r:embed="rId3"/>
                <a:stretch>
                  <a:fillRect l="-1206" t="-3279"/>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6AD7E314-F0AD-C0D7-C722-EC39C0B5DE0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871928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E5884-5703-5E3F-767E-0B9FE77BAB7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A0B7B48-7FB1-1B49-4AFC-0C6C94618814}"/>
              </a:ext>
            </a:extLst>
          </p:cNvPr>
          <p:cNvSpPr>
            <a:spLocks noGrp="1"/>
          </p:cNvSpPr>
          <p:nvPr>
            <p:ph idx="1"/>
          </p:nvPr>
        </p:nvSpPr>
        <p:spPr>
          <a:xfrm>
            <a:off x="778240" y="1431146"/>
            <a:ext cx="10515600" cy="4787525"/>
          </a:xfrm>
        </p:spPr>
        <p:txBody>
          <a:bodyPr>
            <a:normAutofit/>
          </a:bodyPr>
          <a:lstStyle/>
          <a:p>
            <a:pPr marL="0" indent="0">
              <a:buNone/>
            </a:pPr>
            <a:r>
              <a:rPr lang="en-GB" dirty="0"/>
              <a:t>A square and two other regular polygons fit together at a point, as shown in the diagram. How many sides could the other two regular polygons have?</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lgn="ctr">
              <a:buNone/>
            </a:pPr>
            <a:r>
              <a:rPr lang="en-GB" sz="1400" dirty="0"/>
              <a:t>					[diagram not to scale]</a:t>
            </a:r>
          </a:p>
          <a:p>
            <a:endParaRPr lang="en-GB" dirty="0"/>
          </a:p>
        </p:txBody>
      </p:sp>
      <p:grpSp>
        <p:nvGrpSpPr>
          <p:cNvPr id="12" name="Group 11">
            <a:extLst>
              <a:ext uri="{FF2B5EF4-FFF2-40B4-BE49-F238E27FC236}">
                <a16:creationId xmlns:a16="http://schemas.microsoft.com/office/drawing/2014/main" id="{D3A19CFE-061F-C390-F9B7-44CD821CBEF4}"/>
              </a:ext>
            </a:extLst>
          </p:cNvPr>
          <p:cNvGrpSpPr/>
          <p:nvPr/>
        </p:nvGrpSpPr>
        <p:grpSpPr>
          <a:xfrm>
            <a:off x="4669098" y="3171487"/>
            <a:ext cx="2701404" cy="2318088"/>
            <a:chOff x="4813460" y="2303145"/>
            <a:chExt cx="2701404" cy="2318088"/>
          </a:xfrm>
        </p:grpSpPr>
        <p:cxnSp>
          <p:nvCxnSpPr>
            <p:cNvPr id="6" name="Straight Connector 5">
              <a:extLst>
                <a:ext uri="{FF2B5EF4-FFF2-40B4-BE49-F238E27FC236}">
                  <a16:creationId xmlns:a16="http://schemas.microsoft.com/office/drawing/2014/main" id="{06EB715A-0E43-133D-F5CA-39F00436FF61}"/>
                </a:ext>
              </a:extLst>
            </p:cNvPr>
            <p:cNvCxnSpPr>
              <a:cxnSpLocks noChangeShapeType="1"/>
            </p:cNvCxnSpPr>
            <p:nvPr/>
          </p:nvCxnSpPr>
          <p:spPr bwMode="auto">
            <a:xfrm>
              <a:off x="6047905" y="2303145"/>
              <a:ext cx="0" cy="12161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 name="Straight Connector 6">
              <a:extLst>
                <a:ext uri="{FF2B5EF4-FFF2-40B4-BE49-F238E27FC236}">
                  <a16:creationId xmlns:a16="http://schemas.microsoft.com/office/drawing/2014/main" id="{F7BF7EFE-3E30-2CB1-DA45-BF851C36EDA8}"/>
                </a:ext>
              </a:extLst>
            </p:cNvPr>
            <p:cNvCxnSpPr>
              <a:cxnSpLocks noChangeShapeType="1"/>
            </p:cNvCxnSpPr>
            <p:nvPr/>
          </p:nvCxnSpPr>
          <p:spPr bwMode="auto">
            <a:xfrm>
              <a:off x="6047905" y="3522704"/>
              <a:ext cx="1282539"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 name="Straight Connector 7">
              <a:extLst>
                <a:ext uri="{FF2B5EF4-FFF2-40B4-BE49-F238E27FC236}">
                  <a16:creationId xmlns:a16="http://schemas.microsoft.com/office/drawing/2014/main" id="{609C41EF-BB31-C3DB-EAF6-5B03B940E5F7}"/>
                </a:ext>
              </a:extLst>
            </p:cNvPr>
            <p:cNvCxnSpPr>
              <a:cxnSpLocks noChangeShapeType="1"/>
            </p:cNvCxnSpPr>
            <p:nvPr/>
          </p:nvCxnSpPr>
          <p:spPr bwMode="auto">
            <a:xfrm flipH="1">
              <a:off x="5342509" y="3508420"/>
              <a:ext cx="705396" cy="96015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9" name="Text Box 43">
              <a:extLst>
                <a:ext uri="{FF2B5EF4-FFF2-40B4-BE49-F238E27FC236}">
                  <a16:creationId xmlns:a16="http://schemas.microsoft.com/office/drawing/2014/main" id="{3767E7C0-FB63-1DE6-CDB1-39173932FB3F}"/>
                </a:ext>
              </a:extLst>
            </p:cNvPr>
            <p:cNvSpPr txBox="1">
              <a:spLocks noChangeArrowheads="1"/>
            </p:cNvSpPr>
            <p:nvPr/>
          </p:nvSpPr>
          <p:spPr bwMode="auto">
            <a:xfrm>
              <a:off x="6280420" y="2576837"/>
              <a:ext cx="1234444" cy="72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buNone/>
              </a:pPr>
              <a:r>
                <a:rPr lang="en-GB" dirty="0">
                  <a:effectLst/>
                  <a:latin typeface="Avenir Next LT Pro" panose="020B0504020202020204" pitchFamily="34" charset="0"/>
                  <a:ea typeface="Aptos" panose="020B0004020202020204" pitchFamily="34" charset="0"/>
                  <a:cs typeface="Times New Roman" panose="02020603050405020304" pitchFamily="18" charset="0"/>
                </a:rPr>
                <a:t>part of a square</a:t>
              </a:r>
            </a:p>
          </p:txBody>
        </p:sp>
        <p:sp>
          <p:nvSpPr>
            <p:cNvPr id="10" name="Text Box 42">
              <a:extLst>
                <a:ext uri="{FF2B5EF4-FFF2-40B4-BE49-F238E27FC236}">
                  <a16:creationId xmlns:a16="http://schemas.microsoft.com/office/drawing/2014/main" id="{D626842D-4AC8-7B66-51F1-D5DCCEFB1F7D}"/>
                </a:ext>
              </a:extLst>
            </p:cNvPr>
            <p:cNvSpPr txBox="1">
              <a:spLocks noChangeArrowheads="1"/>
            </p:cNvSpPr>
            <p:nvPr/>
          </p:nvSpPr>
          <p:spPr bwMode="auto">
            <a:xfrm>
              <a:off x="4813460" y="2815073"/>
              <a:ext cx="1234444" cy="976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buNone/>
              </a:pPr>
              <a:r>
                <a:rPr lang="en-GB" dirty="0">
                  <a:effectLst/>
                  <a:ea typeface="Aptos" panose="020B0004020202020204" pitchFamily="34" charset="0"/>
                  <a:cs typeface="Times New Roman" panose="02020603050405020304" pitchFamily="18" charset="0"/>
                </a:rPr>
                <a:t>part of a regular polygon</a:t>
              </a:r>
            </a:p>
          </p:txBody>
        </p:sp>
        <p:sp>
          <p:nvSpPr>
            <p:cNvPr id="11" name="Text Box 40">
              <a:extLst>
                <a:ext uri="{FF2B5EF4-FFF2-40B4-BE49-F238E27FC236}">
                  <a16:creationId xmlns:a16="http://schemas.microsoft.com/office/drawing/2014/main" id="{6FB2DDA8-4577-2BEC-7659-DCA7A523AFD3}"/>
                </a:ext>
              </a:extLst>
            </p:cNvPr>
            <p:cNvSpPr txBox="1">
              <a:spLocks noChangeArrowheads="1"/>
            </p:cNvSpPr>
            <p:nvPr/>
          </p:nvSpPr>
          <p:spPr bwMode="auto">
            <a:xfrm>
              <a:off x="6096000" y="3645078"/>
              <a:ext cx="1234444" cy="976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buNone/>
              </a:pPr>
              <a:r>
                <a:rPr lang="en-GB" dirty="0">
                  <a:effectLst/>
                  <a:ea typeface="Aptos" panose="020B0004020202020204" pitchFamily="34" charset="0"/>
                  <a:cs typeface="Times New Roman" panose="02020603050405020304" pitchFamily="18" charset="0"/>
                </a:rPr>
                <a:t>part of a regular polygon</a:t>
              </a:r>
            </a:p>
          </p:txBody>
        </p:sp>
      </p:grpSp>
      <p:sp>
        <p:nvSpPr>
          <p:cNvPr id="2" name="Title 1">
            <a:extLst>
              <a:ext uri="{FF2B5EF4-FFF2-40B4-BE49-F238E27FC236}">
                <a16:creationId xmlns:a16="http://schemas.microsoft.com/office/drawing/2014/main" id="{B34FB273-8FB2-0FE2-5F5D-0ACF16334AC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44291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316AD-7037-2882-C673-86CDE331542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D261A49-22E1-2490-A698-42FDCABEE197}"/>
              </a:ext>
            </a:extLst>
          </p:cNvPr>
          <p:cNvGrpSpPr/>
          <p:nvPr/>
        </p:nvGrpSpPr>
        <p:grpSpPr>
          <a:xfrm>
            <a:off x="3691643" y="1588013"/>
            <a:ext cx="4847113" cy="665019"/>
            <a:chOff x="3691643" y="1390794"/>
            <a:chExt cx="4847113" cy="665019"/>
          </a:xfrm>
        </p:grpSpPr>
        <p:sp>
          <p:nvSpPr>
            <p:cNvPr id="4" name="Rectangle: Rounded Corners 2">
              <a:extLst>
                <a:ext uri="{FF2B5EF4-FFF2-40B4-BE49-F238E27FC236}">
                  <a16:creationId xmlns:a16="http://schemas.microsoft.com/office/drawing/2014/main" id="{074B6184-2030-AD08-210A-1D16C4A76618}"/>
                </a:ext>
              </a:extLst>
            </p:cNvPr>
            <p:cNvSpPr/>
            <p:nvPr/>
          </p:nvSpPr>
          <p:spPr>
            <a:xfrm>
              <a:off x="3691643" y="139079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4000"/>
                <a:t>1</a:t>
              </a:r>
            </a:p>
          </p:txBody>
        </p:sp>
        <p:sp>
          <p:nvSpPr>
            <p:cNvPr id="5" name="Rectangle: Rounded Corners 3">
              <a:extLst>
                <a:ext uri="{FF2B5EF4-FFF2-40B4-BE49-F238E27FC236}">
                  <a16:creationId xmlns:a16="http://schemas.microsoft.com/office/drawing/2014/main" id="{61E44DC7-F945-B77A-E2DB-486380994E69}"/>
                </a:ext>
              </a:extLst>
            </p:cNvPr>
            <p:cNvSpPr/>
            <p:nvPr/>
          </p:nvSpPr>
          <p:spPr>
            <a:xfrm>
              <a:off x="4528062" y="139079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4000"/>
                <a:t>2</a:t>
              </a:r>
            </a:p>
          </p:txBody>
        </p:sp>
        <p:sp>
          <p:nvSpPr>
            <p:cNvPr id="6" name="Rectangle: Rounded Corners 4">
              <a:extLst>
                <a:ext uri="{FF2B5EF4-FFF2-40B4-BE49-F238E27FC236}">
                  <a16:creationId xmlns:a16="http://schemas.microsoft.com/office/drawing/2014/main" id="{5428B4E8-CA59-5126-058B-72694C31427D}"/>
                </a:ext>
              </a:extLst>
            </p:cNvPr>
            <p:cNvSpPr/>
            <p:nvPr/>
          </p:nvSpPr>
          <p:spPr>
            <a:xfrm>
              <a:off x="5364481" y="139079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4000"/>
                <a:t>3</a:t>
              </a:r>
            </a:p>
          </p:txBody>
        </p:sp>
        <p:sp>
          <p:nvSpPr>
            <p:cNvPr id="7" name="Rectangle: Rounded Corners 7">
              <a:extLst>
                <a:ext uri="{FF2B5EF4-FFF2-40B4-BE49-F238E27FC236}">
                  <a16:creationId xmlns:a16="http://schemas.microsoft.com/office/drawing/2014/main" id="{D649AD66-B1C5-D554-3570-3D671AF210A8}"/>
                </a:ext>
              </a:extLst>
            </p:cNvPr>
            <p:cNvSpPr/>
            <p:nvPr/>
          </p:nvSpPr>
          <p:spPr>
            <a:xfrm>
              <a:off x="6200900" y="139079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4000"/>
                <a:t>4</a:t>
              </a:r>
            </a:p>
          </p:txBody>
        </p:sp>
        <p:sp>
          <p:nvSpPr>
            <p:cNvPr id="8" name="Rectangle: Rounded Corners 8">
              <a:extLst>
                <a:ext uri="{FF2B5EF4-FFF2-40B4-BE49-F238E27FC236}">
                  <a16:creationId xmlns:a16="http://schemas.microsoft.com/office/drawing/2014/main" id="{6D252F75-B0F9-DC27-30D9-44A46C012D8B}"/>
                </a:ext>
              </a:extLst>
            </p:cNvPr>
            <p:cNvSpPr/>
            <p:nvPr/>
          </p:nvSpPr>
          <p:spPr>
            <a:xfrm>
              <a:off x="7037319" y="139079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4000"/>
                <a:t>5</a:t>
              </a:r>
            </a:p>
          </p:txBody>
        </p:sp>
        <p:sp>
          <p:nvSpPr>
            <p:cNvPr id="9" name="Rectangle: Rounded Corners 9">
              <a:extLst>
                <a:ext uri="{FF2B5EF4-FFF2-40B4-BE49-F238E27FC236}">
                  <a16:creationId xmlns:a16="http://schemas.microsoft.com/office/drawing/2014/main" id="{CC67759C-B9C7-BFF2-3C80-1A87A32AE20F}"/>
                </a:ext>
              </a:extLst>
            </p:cNvPr>
            <p:cNvSpPr/>
            <p:nvPr/>
          </p:nvSpPr>
          <p:spPr>
            <a:xfrm>
              <a:off x="7873737" y="139079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4000"/>
                <a:t>6</a:t>
              </a:r>
            </a:p>
          </p:txBody>
        </p:sp>
      </p:grpSp>
      <p:grpSp>
        <p:nvGrpSpPr>
          <p:cNvPr id="10" name="Group 9">
            <a:extLst>
              <a:ext uri="{FF2B5EF4-FFF2-40B4-BE49-F238E27FC236}">
                <a16:creationId xmlns:a16="http://schemas.microsoft.com/office/drawing/2014/main" id="{483EBC1F-F08F-3AB5-EC69-AB01F873825A}"/>
              </a:ext>
            </a:extLst>
          </p:cNvPr>
          <p:cNvGrpSpPr/>
          <p:nvPr/>
        </p:nvGrpSpPr>
        <p:grpSpPr>
          <a:xfrm>
            <a:off x="3742413" y="2681695"/>
            <a:ext cx="4574174" cy="674365"/>
            <a:chOff x="1938349" y="3419654"/>
            <a:chExt cx="4574174" cy="674365"/>
          </a:xfrm>
        </p:grpSpPr>
        <p:sp>
          <p:nvSpPr>
            <p:cNvPr id="11" name="Rectangle: Rounded Corners 10">
              <a:extLst>
                <a:ext uri="{FF2B5EF4-FFF2-40B4-BE49-F238E27FC236}">
                  <a16:creationId xmlns:a16="http://schemas.microsoft.com/office/drawing/2014/main" id="{7450E596-6A8B-8C00-CC7D-D94F67418D89}"/>
                </a:ext>
              </a:extLst>
            </p:cNvPr>
            <p:cNvSpPr/>
            <p:nvPr/>
          </p:nvSpPr>
          <p:spPr>
            <a:xfrm>
              <a:off x="3026624" y="3429000"/>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400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A743B9C-64C9-9DEE-B712-7886195FDC29}"/>
                    </a:ext>
                  </a:extLst>
                </p:cNvPr>
                <p:cNvSpPr txBox="1"/>
                <p:nvPr/>
              </p:nvSpPr>
              <p:spPr>
                <a:xfrm>
                  <a:off x="1938349" y="3438343"/>
                  <a:ext cx="1088275"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3600" b="0" i="1" smtClean="0">
                            <a:latin typeface="Cambria Math" panose="02040503050406030204" pitchFamily="18" charset="0"/>
                          </a:rPr>
                          <m:t>3 </m:t>
                        </m:r>
                        <m:r>
                          <a:rPr lang="en-GB" sz="3600" b="0" i="1" smtClean="0">
                            <a:latin typeface="Cambria Math" panose="02040503050406030204" pitchFamily="18" charset="0"/>
                            <a:ea typeface="Cambria Math" panose="02040503050406030204" pitchFamily="18" charset="0"/>
                          </a:rPr>
                          <m:t>×</m:t>
                        </m:r>
                      </m:oMath>
                    </m:oMathPara>
                  </a14:m>
                  <a:endParaRPr lang="en-GB" sz="3600"/>
                </a:p>
              </p:txBody>
            </p:sp>
          </mc:Choice>
          <mc:Fallback xmlns="">
            <p:sp>
              <p:nvSpPr>
                <p:cNvPr id="12" name="TextBox 11">
                  <a:extLst>
                    <a:ext uri="{FF2B5EF4-FFF2-40B4-BE49-F238E27FC236}">
                      <a16:creationId xmlns:a16="http://schemas.microsoft.com/office/drawing/2014/main" id="{CA743B9C-64C9-9DEE-B712-7886195FDC29}"/>
                    </a:ext>
                  </a:extLst>
                </p:cNvPr>
                <p:cNvSpPr txBox="1">
                  <a:spLocks noRot="1" noChangeAspect="1" noMove="1" noResize="1" noEditPoints="1" noAdjustHandles="1" noChangeArrowheads="1" noChangeShapeType="1" noTextEdit="1"/>
                </p:cNvSpPr>
                <p:nvPr/>
              </p:nvSpPr>
              <p:spPr>
                <a:xfrm>
                  <a:off x="1938349" y="3438343"/>
                  <a:ext cx="1088275" cy="646331"/>
                </a:xfrm>
                <a:prstGeom prst="rect">
                  <a:avLst/>
                </a:prstGeom>
                <a:blipFill>
                  <a:blip r:embed="rId3"/>
                  <a:stretch>
                    <a:fillRect b="-230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4528D92-62C3-CBDD-594B-90711701A094}"/>
                    </a:ext>
                  </a:extLst>
                </p:cNvPr>
                <p:cNvSpPr txBox="1"/>
                <p:nvPr/>
              </p:nvSpPr>
              <p:spPr>
                <a:xfrm>
                  <a:off x="3710791" y="3438342"/>
                  <a:ext cx="665020"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3600" b="0" i="1" smtClean="0">
                            <a:latin typeface="Cambria Math" panose="02040503050406030204" pitchFamily="18" charset="0"/>
                            <a:ea typeface="Cambria Math" panose="02040503050406030204" pitchFamily="18" charset="0"/>
                          </a:rPr>
                          <m:t>×</m:t>
                        </m:r>
                      </m:oMath>
                    </m:oMathPara>
                  </a14:m>
                  <a:endParaRPr lang="en-GB" sz="3600"/>
                </a:p>
              </p:txBody>
            </p:sp>
          </mc:Choice>
          <mc:Fallback xmlns="">
            <p:sp>
              <p:nvSpPr>
                <p:cNvPr id="13" name="TextBox 12">
                  <a:extLst>
                    <a:ext uri="{FF2B5EF4-FFF2-40B4-BE49-F238E27FC236}">
                      <a16:creationId xmlns:a16="http://schemas.microsoft.com/office/drawing/2014/main" id="{04528D92-62C3-CBDD-594B-90711701A094}"/>
                    </a:ext>
                  </a:extLst>
                </p:cNvPr>
                <p:cNvSpPr txBox="1">
                  <a:spLocks noRot="1" noChangeAspect="1" noMove="1" noResize="1" noEditPoints="1" noAdjustHandles="1" noChangeArrowheads="1" noChangeShapeType="1" noTextEdit="1"/>
                </p:cNvSpPr>
                <p:nvPr/>
              </p:nvSpPr>
              <p:spPr>
                <a:xfrm>
                  <a:off x="3710791" y="3438342"/>
                  <a:ext cx="665020" cy="646331"/>
                </a:xfrm>
                <a:prstGeom prst="rect">
                  <a:avLst/>
                </a:prstGeom>
                <a:blipFill>
                  <a:blip r:embed="rId4"/>
                  <a:stretch>
                    <a:fillRect/>
                  </a:stretch>
                </a:blipFill>
              </p:spPr>
              <p:txBody>
                <a:bodyPr/>
                <a:lstStyle/>
                <a:p>
                  <a:r>
                    <a:rPr lang="en-US">
                      <a:noFill/>
                    </a:rPr>
                    <a:t> </a:t>
                  </a:r>
                </a:p>
              </p:txBody>
            </p:sp>
          </mc:Fallback>
        </mc:AlternateContent>
        <p:sp>
          <p:nvSpPr>
            <p:cNvPr id="14" name="Rectangle: Rounded Corners 13">
              <a:extLst>
                <a:ext uri="{FF2B5EF4-FFF2-40B4-BE49-F238E27FC236}">
                  <a16:creationId xmlns:a16="http://schemas.microsoft.com/office/drawing/2014/main" id="{31C654CA-D9EC-2C48-7DDD-3F1DAFF6A27C}"/>
                </a:ext>
              </a:extLst>
            </p:cNvPr>
            <p:cNvSpPr/>
            <p:nvPr/>
          </p:nvSpPr>
          <p:spPr>
            <a:xfrm>
              <a:off x="4379374" y="3419654"/>
              <a:ext cx="665019"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400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DD42751-D70F-C469-2155-5F08CAD8BD0E}"/>
                    </a:ext>
                  </a:extLst>
                </p:cNvPr>
                <p:cNvSpPr txBox="1"/>
                <p:nvPr/>
              </p:nvSpPr>
              <p:spPr>
                <a:xfrm>
                  <a:off x="5014459" y="3419654"/>
                  <a:ext cx="665020"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3600" b="0" i="1" smtClean="0">
                            <a:latin typeface="Cambria Math" panose="02040503050406030204" pitchFamily="18" charset="0"/>
                            <a:ea typeface="Cambria Math" panose="02040503050406030204" pitchFamily="18" charset="0"/>
                          </a:rPr>
                          <m:t>=</m:t>
                        </m:r>
                      </m:oMath>
                    </m:oMathPara>
                  </a14:m>
                  <a:endParaRPr lang="en-GB" sz="3600"/>
                </a:p>
              </p:txBody>
            </p:sp>
          </mc:Choice>
          <mc:Fallback xmlns="">
            <p:sp>
              <p:nvSpPr>
                <p:cNvPr id="15" name="TextBox 14">
                  <a:extLst>
                    <a:ext uri="{FF2B5EF4-FFF2-40B4-BE49-F238E27FC236}">
                      <a16:creationId xmlns:a16="http://schemas.microsoft.com/office/drawing/2014/main" id="{6DD42751-D70F-C469-2155-5F08CAD8BD0E}"/>
                    </a:ext>
                  </a:extLst>
                </p:cNvPr>
                <p:cNvSpPr txBox="1">
                  <a:spLocks noRot="1" noChangeAspect="1" noMove="1" noResize="1" noEditPoints="1" noAdjustHandles="1" noChangeArrowheads="1" noChangeShapeType="1" noTextEdit="1"/>
                </p:cNvSpPr>
                <p:nvPr/>
              </p:nvSpPr>
              <p:spPr>
                <a:xfrm>
                  <a:off x="5014459" y="3419654"/>
                  <a:ext cx="665020" cy="646331"/>
                </a:xfrm>
                <a:prstGeom prst="rect">
                  <a:avLst/>
                </a:prstGeom>
                <a:blipFill>
                  <a:blip r:embed="rId5"/>
                  <a:stretch>
                    <a:fillRect/>
                  </a:stretch>
                </a:blipFill>
              </p:spPr>
              <p:txBody>
                <a:bodyPr/>
                <a:lstStyle/>
                <a:p>
                  <a:r>
                    <a:rPr lang="en-US">
                      <a:noFill/>
                    </a:rPr>
                    <a:t> </a:t>
                  </a:r>
                </a:p>
              </p:txBody>
            </p:sp>
          </mc:Fallback>
        </mc:AlternateContent>
        <p:sp>
          <p:nvSpPr>
            <p:cNvPr id="16" name="Rectangle: Rounded Corners 15">
              <a:extLst>
                <a:ext uri="{FF2B5EF4-FFF2-40B4-BE49-F238E27FC236}">
                  <a16:creationId xmlns:a16="http://schemas.microsoft.com/office/drawing/2014/main" id="{6CE7B025-1041-3CEF-7840-136D1EEFE517}"/>
                </a:ext>
              </a:extLst>
            </p:cNvPr>
            <p:cNvSpPr/>
            <p:nvPr/>
          </p:nvSpPr>
          <p:spPr>
            <a:xfrm>
              <a:off x="5646379" y="3429000"/>
              <a:ext cx="866144" cy="6650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4000"/>
            </a:p>
          </p:txBody>
        </p:sp>
      </p:grpSp>
      <p:sp>
        <p:nvSpPr>
          <p:cNvPr id="17" name="TextBox 16">
            <a:extLst>
              <a:ext uri="{FF2B5EF4-FFF2-40B4-BE49-F238E27FC236}">
                <a16:creationId xmlns:a16="http://schemas.microsoft.com/office/drawing/2014/main" id="{0E4F5FB9-A60D-1E33-4D4B-909652B06CC6}"/>
              </a:ext>
            </a:extLst>
          </p:cNvPr>
          <p:cNvSpPr txBox="1"/>
          <p:nvPr/>
        </p:nvSpPr>
        <p:spPr>
          <a:xfrm>
            <a:off x="762000" y="3487141"/>
            <a:ext cx="11338956" cy="2245936"/>
          </a:xfrm>
          <a:prstGeom prst="rect">
            <a:avLst/>
          </a:prstGeom>
          <a:noFill/>
        </p:spPr>
        <p:txBody>
          <a:bodyPr wrap="square" rtlCol="0">
            <a:spAutoFit/>
          </a:bodyPr>
          <a:lstStyle/>
          <a:p>
            <a:pPr>
              <a:lnSpc>
                <a:spcPct val="150000"/>
              </a:lnSpc>
            </a:pPr>
            <a:r>
              <a:rPr lang="en-GB" sz="2400" dirty="0">
                <a:latin typeface="Aptos" panose="020B0004020202020204" pitchFamily="34" charset="0"/>
              </a:rPr>
              <a:t>Using each card only once per calculation, find:</a:t>
            </a:r>
          </a:p>
          <a:p>
            <a:pPr marL="514350" indent="-514350">
              <a:lnSpc>
                <a:spcPct val="150000"/>
              </a:lnSpc>
              <a:buAutoNum type="alphaLcParenR"/>
            </a:pPr>
            <a:r>
              <a:rPr lang="en-GB" sz="2400" dirty="0">
                <a:latin typeface="Aptos" panose="020B0004020202020204" pitchFamily="34" charset="0"/>
              </a:rPr>
              <a:t>A product which is a multiple of 10	</a:t>
            </a:r>
          </a:p>
          <a:p>
            <a:pPr marL="514350" indent="-514350">
              <a:lnSpc>
                <a:spcPct val="150000"/>
              </a:lnSpc>
              <a:buAutoNum type="alphaLcParenR"/>
            </a:pPr>
            <a:r>
              <a:rPr lang="en-GB" sz="2400" dirty="0">
                <a:latin typeface="Aptos" panose="020B0004020202020204" pitchFamily="34" charset="0"/>
              </a:rPr>
              <a:t>A product less than 10	</a:t>
            </a:r>
          </a:p>
          <a:p>
            <a:pPr marL="514350" indent="-514350">
              <a:lnSpc>
                <a:spcPct val="150000"/>
              </a:lnSpc>
              <a:buAutoNum type="alphaLcParenR"/>
            </a:pPr>
            <a:r>
              <a:rPr lang="en-GB" sz="2400" dirty="0">
                <a:latin typeface="Aptos" panose="020B0004020202020204" pitchFamily="34" charset="0"/>
              </a:rPr>
              <a:t>Is it possible for the product to be greater than 90? Explain your answer.</a:t>
            </a:r>
          </a:p>
        </p:txBody>
      </p:sp>
      <p:sp>
        <p:nvSpPr>
          <p:cNvPr id="20" name="Title 1">
            <a:extLst>
              <a:ext uri="{FF2B5EF4-FFF2-40B4-BE49-F238E27FC236}">
                <a16:creationId xmlns:a16="http://schemas.microsoft.com/office/drawing/2014/main" id="{ACCF1975-8F36-952D-2F8F-4F823739735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2</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1287465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0DA5F-E77A-346B-FA9F-7FC044B0C7E5}"/>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4F550ED-AA44-96FF-4AC2-248AAB1EB648}"/>
              </a:ext>
            </a:extLst>
          </p:cNvPr>
          <p:cNvSpPr>
            <a:spLocks noGrp="1"/>
          </p:cNvSpPr>
          <p:nvPr>
            <p:ph idx="1"/>
          </p:nvPr>
        </p:nvSpPr>
        <p:spPr>
          <a:xfrm>
            <a:off x="776990" y="1465861"/>
            <a:ext cx="10515600" cy="4351338"/>
          </a:xfrm>
        </p:spPr>
        <p:txBody>
          <a:bodyPr/>
          <a:lstStyle/>
          <a:p>
            <a:pPr marL="0" indent="0">
              <a:buNone/>
            </a:pPr>
            <a:r>
              <a:rPr lang="en-GB" dirty="0"/>
              <a:t>With a 42-kilogram sack of flour, a bakery can make enough bread to supply 8 cafés for a week </a:t>
            </a:r>
            <a:r>
              <a:rPr lang="en-GB" b="1" dirty="0"/>
              <a:t>or</a:t>
            </a:r>
            <a:r>
              <a:rPr lang="en-GB" dirty="0"/>
              <a:t> 12 small shops for a week.</a:t>
            </a:r>
          </a:p>
          <a:p>
            <a:pPr marL="0" indent="0">
              <a:buNone/>
            </a:pPr>
            <a:endParaRPr lang="en-GB" dirty="0"/>
          </a:p>
          <a:p>
            <a:pPr marL="0" indent="0">
              <a:buNone/>
            </a:pPr>
            <a:r>
              <a:rPr lang="en-GB" dirty="0"/>
              <a:t>This week, the bakery needs to supply 16 cafés </a:t>
            </a:r>
            <a:r>
              <a:rPr lang="en-GB" b="1" dirty="0"/>
              <a:t>and</a:t>
            </a:r>
            <a:r>
              <a:rPr lang="en-GB" dirty="0"/>
              <a:t> 10 small shops.</a:t>
            </a:r>
          </a:p>
          <a:p>
            <a:pPr marL="0" indent="0">
              <a:buNone/>
            </a:pPr>
            <a:r>
              <a:rPr lang="en-GB" dirty="0"/>
              <a:t>How many kilograms of flour are needed to supply them all for a week?</a:t>
            </a:r>
          </a:p>
          <a:p>
            <a:endParaRPr lang="en-GB" dirty="0"/>
          </a:p>
        </p:txBody>
      </p:sp>
      <p:sp>
        <p:nvSpPr>
          <p:cNvPr id="2" name="Title 1">
            <a:extLst>
              <a:ext uri="{FF2B5EF4-FFF2-40B4-BE49-F238E27FC236}">
                <a16:creationId xmlns:a16="http://schemas.microsoft.com/office/drawing/2014/main" id="{7F40108A-293B-6A6B-1F84-EC62399EE85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22466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95D5A-E446-40F0-2D24-D614737129F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F934057-B519-A7BD-DC44-C73C589A4F0F}"/>
              </a:ext>
            </a:extLst>
          </p:cNvPr>
          <p:cNvSpPr>
            <a:spLocks noGrp="1"/>
          </p:cNvSpPr>
          <p:nvPr>
            <p:ph idx="1"/>
          </p:nvPr>
        </p:nvSpPr>
        <p:spPr>
          <a:xfrm>
            <a:off x="793230" y="1443607"/>
            <a:ext cx="10515600" cy="4658406"/>
          </a:xfrm>
        </p:spPr>
        <p:txBody>
          <a:bodyPr>
            <a:normAutofit/>
          </a:bodyPr>
          <a:lstStyle/>
          <a:p>
            <a:pPr marL="0" indent="0">
              <a:buNone/>
            </a:pPr>
            <a:r>
              <a:rPr lang="en-GB" dirty="0"/>
              <a:t>Here are four calculations:</a:t>
            </a:r>
          </a:p>
          <a:p>
            <a:pPr marL="0" indent="0">
              <a:buNone/>
            </a:pPr>
            <a:endParaRPr lang="en-GB" dirty="0"/>
          </a:p>
          <a:p>
            <a:pPr marL="536575" indent="-536575">
              <a:buNone/>
              <a:tabLst>
                <a:tab pos="3948113" algn="l"/>
                <a:tab pos="4484688" algn="l"/>
              </a:tabLst>
            </a:pPr>
            <a:r>
              <a:rPr lang="en-GB" b="1" dirty="0" err="1"/>
              <a:t>i</a:t>
            </a:r>
            <a:r>
              <a:rPr lang="en-GB" dirty="0"/>
              <a:t>	13 – 3 </a:t>
            </a:r>
            <a:r>
              <a:rPr lang="en-GB" dirty="0">
                <a:sym typeface="Symbol" panose="05050102010706020507" pitchFamily="18" charset="2"/>
              </a:rPr>
              <a:t></a:t>
            </a:r>
            <a:r>
              <a:rPr lang="en-GB" dirty="0"/>
              <a:t> 6 </a:t>
            </a:r>
            <a:r>
              <a:rPr lang="en-GB" dirty="0">
                <a:sym typeface="Symbol" panose="05050102010706020507" pitchFamily="18" charset="2"/>
              </a:rPr>
              <a:t></a:t>
            </a:r>
            <a:r>
              <a:rPr lang="en-GB" dirty="0"/>
              <a:t> 2 = 4		</a:t>
            </a:r>
            <a:r>
              <a:rPr lang="en-GB" b="1" dirty="0"/>
              <a:t>ii</a:t>
            </a:r>
            <a:r>
              <a:rPr lang="en-GB" dirty="0"/>
              <a:t>	5 – 2 </a:t>
            </a:r>
            <a:r>
              <a:rPr lang="en-GB" dirty="0">
                <a:sym typeface="Symbol" panose="05050102010706020507" pitchFamily="18" charset="2"/>
              </a:rPr>
              <a:t></a:t>
            </a:r>
            <a:r>
              <a:rPr lang="en-GB" dirty="0"/>
              <a:t> 6 </a:t>
            </a:r>
            <a:r>
              <a:rPr lang="en-GB" dirty="0">
                <a:sym typeface="Symbol" panose="05050102010706020507" pitchFamily="18" charset="2"/>
              </a:rPr>
              <a:t></a:t>
            </a:r>
            <a:r>
              <a:rPr lang="en-GB" dirty="0"/>
              <a:t> 3 = 4</a:t>
            </a:r>
          </a:p>
          <a:p>
            <a:pPr marL="536575" indent="-536575">
              <a:buNone/>
              <a:tabLst>
                <a:tab pos="3948113" algn="l"/>
                <a:tab pos="4484688" algn="l"/>
              </a:tabLst>
            </a:pPr>
            <a:r>
              <a:rPr lang="en-GB" b="1" dirty="0"/>
              <a:t>iii</a:t>
            </a:r>
            <a:r>
              <a:rPr lang="en-GB" dirty="0"/>
              <a:t>	8 – 6 </a:t>
            </a:r>
            <a:r>
              <a:rPr lang="en-GB" dirty="0">
                <a:sym typeface="Symbol" panose="05050102010706020507" pitchFamily="18" charset="2"/>
              </a:rPr>
              <a:t></a:t>
            </a:r>
            <a:r>
              <a:rPr lang="en-GB" dirty="0"/>
              <a:t> 2 </a:t>
            </a:r>
            <a:r>
              <a:rPr lang="en-GB" dirty="0">
                <a:sym typeface="Symbol" panose="05050102010706020507" pitchFamily="18" charset="2"/>
              </a:rPr>
              <a:t></a:t>
            </a:r>
            <a:r>
              <a:rPr lang="en-GB" dirty="0"/>
              <a:t> 3 = 4		</a:t>
            </a:r>
            <a:r>
              <a:rPr lang="en-GB" b="1" dirty="0"/>
              <a:t>iv</a:t>
            </a:r>
            <a:r>
              <a:rPr lang="en-GB" dirty="0"/>
              <a:t>	4 – 2 </a:t>
            </a:r>
            <a:r>
              <a:rPr lang="en-GB" dirty="0">
                <a:sym typeface="Symbol" panose="05050102010706020507" pitchFamily="18" charset="2"/>
              </a:rPr>
              <a:t></a:t>
            </a:r>
            <a:r>
              <a:rPr lang="en-GB" dirty="0"/>
              <a:t> 3 </a:t>
            </a:r>
            <a:r>
              <a:rPr lang="en-GB" dirty="0">
                <a:sym typeface="Symbol" panose="05050102010706020507" pitchFamily="18" charset="2"/>
              </a:rPr>
              <a:t></a:t>
            </a:r>
            <a:r>
              <a:rPr lang="en-GB" dirty="0"/>
              <a:t> 6 = 4</a:t>
            </a:r>
          </a:p>
          <a:p>
            <a:pPr marL="0" indent="0">
              <a:buNone/>
            </a:pPr>
            <a:endParaRPr lang="en-GB" dirty="0"/>
          </a:p>
          <a:p>
            <a:pPr marL="0" indent="0">
              <a:buNone/>
            </a:pPr>
            <a:r>
              <a:rPr lang="en-GB" dirty="0"/>
              <a:t>For each calculation, show whether:</a:t>
            </a:r>
          </a:p>
          <a:p>
            <a:pPr>
              <a:lnSpc>
                <a:spcPct val="100000"/>
              </a:lnSpc>
              <a:spcBef>
                <a:spcPts val="0"/>
              </a:spcBef>
            </a:pPr>
            <a:r>
              <a:rPr lang="en-GB" dirty="0"/>
              <a:t>it is correct</a:t>
            </a:r>
          </a:p>
          <a:p>
            <a:pPr>
              <a:lnSpc>
                <a:spcPct val="100000"/>
              </a:lnSpc>
              <a:spcBef>
                <a:spcPts val="0"/>
              </a:spcBef>
            </a:pPr>
            <a:r>
              <a:rPr lang="en-GB" dirty="0"/>
              <a:t>brackets can be added to make it correct</a:t>
            </a:r>
          </a:p>
          <a:p>
            <a:pPr>
              <a:lnSpc>
                <a:spcPct val="100000"/>
              </a:lnSpc>
              <a:spcBef>
                <a:spcPts val="0"/>
              </a:spcBef>
            </a:pPr>
            <a:r>
              <a:rPr lang="en-GB" dirty="0"/>
              <a:t>with brackets added it would still be incorrect</a:t>
            </a:r>
          </a:p>
          <a:p>
            <a:pPr marL="514350" lvl="0" indent="-514350">
              <a:lnSpc>
                <a:spcPct val="100000"/>
              </a:lnSpc>
              <a:spcBef>
                <a:spcPts val="0"/>
              </a:spcBef>
              <a:buAutoNum type="alphaLcParenR"/>
            </a:pPr>
            <a:endParaRPr lang="en-GB" dirty="0"/>
          </a:p>
          <a:p>
            <a:pPr marL="536575" indent="-536575">
              <a:buNone/>
              <a:tabLst>
                <a:tab pos="3948113" algn="l"/>
                <a:tab pos="4484688" algn="l"/>
              </a:tabLst>
            </a:pPr>
            <a:endParaRPr lang="en-GB" b="1" dirty="0"/>
          </a:p>
          <a:p>
            <a:pPr marL="0" indent="0">
              <a:buNone/>
            </a:pPr>
            <a:endParaRPr lang="en-GB" dirty="0"/>
          </a:p>
          <a:p>
            <a:endParaRPr lang="en-GB" dirty="0"/>
          </a:p>
        </p:txBody>
      </p:sp>
      <p:sp>
        <p:nvSpPr>
          <p:cNvPr id="2" name="Title 1">
            <a:extLst>
              <a:ext uri="{FF2B5EF4-FFF2-40B4-BE49-F238E27FC236}">
                <a16:creationId xmlns:a16="http://schemas.microsoft.com/office/drawing/2014/main" id="{B973BE7D-CDCC-5E01-B8C1-557E20FE7B1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064903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F7CE2-D79C-5BB6-178E-F2BA72B939D8}"/>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9F8D8C3-BBD3-67E2-CE7B-B917A3DAC94F}"/>
              </a:ext>
            </a:extLst>
          </p:cNvPr>
          <p:cNvSpPr>
            <a:spLocks noGrp="1"/>
          </p:cNvSpPr>
          <p:nvPr>
            <p:ph idx="1"/>
          </p:nvPr>
        </p:nvSpPr>
        <p:spPr>
          <a:xfrm>
            <a:off x="776990" y="1435881"/>
            <a:ext cx="10515600" cy="4351338"/>
          </a:xfrm>
        </p:spPr>
        <p:txBody>
          <a:bodyPr>
            <a:normAutofit/>
          </a:bodyPr>
          <a:lstStyle/>
          <a:p>
            <a:pPr marL="0" indent="0">
              <a:buNone/>
            </a:pPr>
            <a:r>
              <a:rPr lang="en-GB" dirty="0"/>
              <a:t>There are two-spotted ladybirds and seven-spotted ladybirds.</a:t>
            </a:r>
          </a:p>
          <a:p>
            <a:pPr marL="0" indent="0">
              <a:buNone/>
            </a:pPr>
            <a:endParaRPr lang="en-GB" dirty="0"/>
          </a:p>
          <a:p>
            <a:pPr marL="0" indent="0">
              <a:buNone/>
            </a:pPr>
            <a:r>
              <a:rPr lang="en-GB" dirty="0"/>
              <a:t>The ladybirds in my garden have a total of 103 spots.</a:t>
            </a:r>
          </a:p>
          <a:p>
            <a:pPr marL="0" indent="0">
              <a:buNone/>
            </a:pPr>
            <a:endParaRPr lang="en-GB" dirty="0"/>
          </a:p>
          <a:p>
            <a:pPr marL="0" indent="0">
              <a:buNone/>
            </a:pPr>
            <a:r>
              <a:rPr lang="en-GB" dirty="0"/>
              <a:t>I have more seven-spotted than two-spotted ladybirds.</a:t>
            </a:r>
          </a:p>
          <a:p>
            <a:pPr marL="0" indent="0">
              <a:buNone/>
            </a:pPr>
            <a:endParaRPr lang="en-GB" dirty="0"/>
          </a:p>
          <a:p>
            <a:pPr marL="0" indent="0">
              <a:buNone/>
            </a:pPr>
            <a:r>
              <a:rPr lang="en-GB" dirty="0"/>
              <a:t>How many of each do I have? Is there only one possibility?</a:t>
            </a:r>
          </a:p>
        </p:txBody>
      </p:sp>
      <p:sp>
        <p:nvSpPr>
          <p:cNvPr id="2" name="Title 1">
            <a:extLst>
              <a:ext uri="{FF2B5EF4-FFF2-40B4-BE49-F238E27FC236}">
                <a16:creationId xmlns:a16="http://schemas.microsoft.com/office/drawing/2014/main" id="{3134226D-D52A-F938-3DE9-15FEF4900CD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815540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B1E63-9E54-5491-E04C-A8D5B1D3865F}"/>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DC62502-D957-8532-8AE4-599B4351FFAC}"/>
              </a:ext>
            </a:extLst>
          </p:cNvPr>
          <p:cNvSpPr>
            <a:spLocks noGrp="1"/>
          </p:cNvSpPr>
          <p:nvPr>
            <p:ph idx="1"/>
          </p:nvPr>
        </p:nvSpPr>
        <p:spPr>
          <a:xfrm>
            <a:off x="778240" y="1435882"/>
            <a:ext cx="10515600" cy="4351338"/>
          </a:xfrm>
        </p:spPr>
        <p:txBody>
          <a:bodyPr>
            <a:normAutofit/>
          </a:bodyPr>
          <a:lstStyle/>
          <a:p>
            <a:pPr marL="0" indent="0">
              <a:buNone/>
            </a:pPr>
            <a:r>
              <a:rPr lang="en-GB" dirty="0"/>
              <a:t>The length and width of a rectangle are whole numbers of centimetres.</a:t>
            </a:r>
          </a:p>
          <a:p>
            <a:pPr marL="0" indent="0">
              <a:buNone/>
            </a:pPr>
            <a:endParaRPr lang="en-GB" dirty="0"/>
          </a:p>
          <a:p>
            <a:pPr marL="0" indent="0">
              <a:buNone/>
            </a:pPr>
            <a:r>
              <a:rPr lang="en-GB" dirty="0"/>
              <a:t>The area of the rectangle is 120 cm</a:t>
            </a:r>
            <a:r>
              <a:rPr lang="en-GB" baseline="30000" dirty="0"/>
              <a:t>2</a:t>
            </a:r>
            <a:r>
              <a:rPr lang="en-GB" dirty="0"/>
              <a:t> and its perimeter is 46 cm.</a:t>
            </a:r>
          </a:p>
          <a:p>
            <a:pPr marL="0" indent="0">
              <a:buNone/>
            </a:pPr>
            <a:endParaRPr lang="en-GB" dirty="0"/>
          </a:p>
          <a:p>
            <a:pPr marL="0" indent="0">
              <a:buNone/>
            </a:pPr>
            <a:r>
              <a:rPr lang="en-GB" dirty="0"/>
              <a:t>What is the length of a diagonal of the rectangle?</a:t>
            </a:r>
            <a:r>
              <a:rPr lang="en-GB" b="1" dirty="0"/>
              <a:t> </a:t>
            </a:r>
            <a:endParaRPr lang="en-GB" dirty="0"/>
          </a:p>
        </p:txBody>
      </p:sp>
      <p:sp>
        <p:nvSpPr>
          <p:cNvPr id="2" name="Title 1">
            <a:extLst>
              <a:ext uri="{FF2B5EF4-FFF2-40B4-BE49-F238E27FC236}">
                <a16:creationId xmlns:a16="http://schemas.microsoft.com/office/drawing/2014/main" id="{2D2E7E27-4074-8922-F03F-607CE2BF030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514943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81A49-C3E9-BA27-4A4E-4613679102F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6728749-FB07-FA7F-C383-9CB688832655}"/>
              </a:ext>
            </a:extLst>
          </p:cNvPr>
          <p:cNvSpPr>
            <a:spLocks noGrp="1"/>
          </p:cNvSpPr>
          <p:nvPr>
            <p:ph idx="1"/>
          </p:nvPr>
        </p:nvSpPr>
        <p:spPr>
          <a:xfrm>
            <a:off x="776990" y="1419346"/>
            <a:ext cx="10291618" cy="4351338"/>
          </a:xfrm>
        </p:spPr>
        <p:txBody>
          <a:bodyPr/>
          <a:lstStyle/>
          <a:p>
            <a:pPr marL="0" indent="0">
              <a:buNone/>
            </a:pPr>
            <a:r>
              <a:rPr lang="en-GB" dirty="0"/>
              <a:t>Find the size of angle BAC, giving a reason for each step in your argument.</a:t>
            </a:r>
          </a:p>
        </p:txBody>
      </p:sp>
      <p:grpSp>
        <p:nvGrpSpPr>
          <p:cNvPr id="12" name="Group 11">
            <a:extLst>
              <a:ext uri="{FF2B5EF4-FFF2-40B4-BE49-F238E27FC236}">
                <a16:creationId xmlns:a16="http://schemas.microsoft.com/office/drawing/2014/main" id="{6CE10E6F-3FB6-145C-8402-5B0823058658}"/>
              </a:ext>
            </a:extLst>
          </p:cNvPr>
          <p:cNvGrpSpPr/>
          <p:nvPr/>
        </p:nvGrpSpPr>
        <p:grpSpPr>
          <a:xfrm>
            <a:off x="2634152" y="3348395"/>
            <a:ext cx="5803900" cy="2793398"/>
            <a:chOff x="2634152" y="3348395"/>
            <a:chExt cx="5803900" cy="2793398"/>
          </a:xfrm>
        </p:grpSpPr>
        <p:pic>
          <p:nvPicPr>
            <p:cNvPr id="6" name="Picture 5">
              <a:extLst>
                <a:ext uri="{FF2B5EF4-FFF2-40B4-BE49-F238E27FC236}">
                  <a16:creationId xmlns:a16="http://schemas.microsoft.com/office/drawing/2014/main" id="{EF3CD478-FE6A-6EA2-8F3B-52F765369FE4}"/>
                </a:ext>
              </a:extLst>
            </p:cNvPr>
            <p:cNvPicPr>
              <a:picLocks noChangeAspect="1"/>
            </p:cNvPicPr>
            <p:nvPr/>
          </p:nvPicPr>
          <p:blipFill>
            <a:blip r:embed="rId3"/>
            <a:stretch>
              <a:fillRect/>
            </a:stretch>
          </p:blipFill>
          <p:spPr>
            <a:xfrm>
              <a:off x="2634152" y="3489082"/>
              <a:ext cx="5803900" cy="2413000"/>
            </a:xfrm>
            <a:prstGeom prst="rect">
              <a:avLst/>
            </a:prstGeom>
          </p:spPr>
        </p:pic>
        <p:sp>
          <p:nvSpPr>
            <p:cNvPr id="7" name="TextBox 6">
              <a:extLst>
                <a:ext uri="{FF2B5EF4-FFF2-40B4-BE49-F238E27FC236}">
                  <a16:creationId xmlns:a16="http://schemas.microsoft.com/office/drawing/2014/main" id="{890888CA-C936-D695-6099-585093813201}"/>
                </a:ext>
              </a:extLst>
            </p:cNvPr>
            <p:cNvSpPr txBox="1"/>
            <p:nvPr/>
          </p:nvSpPr>
          <p:spPr>
            <a:xfrm>
              <a:off x="4128082" y="3354145"/>
              <a:ext cx="407484" cy="523220"/>
            </a:xfrm>
            <a:prstGeom prst="rect">
              <a:avLst/>
            </a:prstGeom>
            <a:noFill/>
          </p:spPr>
          <p:txBody>
            <a:bodyPr wrap="square" rtlCol="0">
              <a:spAutoFit/>
            </a:bodyPr>
            <a:lstStyle/>
            <a:p>
              <a:r>
                <a:rPr lang="en-US" sz="2800" b="1"/>
                <a:t>A</a:t>
              </a:r>
            </a:p>
          </p:txBody>
        </p:sp>
        <p:sp>
          <p:nvSpPr>
            <p:cNvPr id="8" name="TextBox 7">
              <a:extLst>
                <a:ext uri="{FF2B5EF4-FFF2-40B4-BE49-F238E27FC236}">
                  <a16:creationId xmlns:a16="http://schemas.microsoft.com/office/drawing/2014/main" id="{854A91D2-3B8F-FFB3-2063-4C3C749B707D}"/>
                </a:ext>
              </a:extLst>
            </p:cNvPr>
            <p:cNvSpPr txBox="1"/>
            <p:nvPr/>
          </p:nvSpPr>
          <p:spPr>
            <a:xfrm>
              <a:off x="7264313" y="3348395"/>
              <a:ext cx="407484" cy="523220"/>
            </a:xfrm>
            <a:prstGeom prst="rect">
              <a:avLst/>
            </a:prstGeom>
            <a:noFill/>
          </p:spPr>
          <p:txBody>
            <a:bodyPr wrap="square" rtlCol="0">
              <a:spAutoFit/>
            </a:bodyPr>
            <a:lstStyle/>
            <a:p>
              <a:r>
                <a:rPr lang="en-US" sz="2800" b="1"/>
                <a:t>B</a:t>
              </a:r>
            </a:p>
          </p:txBody>
        </p:sp>
        <p:sp>
          <p:nvSpPr>
            <p:cNvPr id="9" name="TextBox 8">
              <a:extLst>
                <a:ext uri="{FF2B5EF4-FFF2-40B4-BE49-F238E27FC236}">
                  <a16:creationId xmlns:a16="http://schemas.microsoft.com/office/drawing/2014/main" id="{1E063AAF-F431-09BA-F2F1-4A12612E8C23}"/>
                </a:ext>
              </a:extLst>
            </p:cNvPr>
            <p:cNvSpPr txBox="1"/>
            <p:nvPr/>
          </p:nvSpPr>
          <p:spPr>
            <a:xfrm>
              <a:off x="6521640" y="5618573"/>
              <a:ext cx="407484" cy="523220"/>
            </a:xfrm>
            <a:prstGeom prst="rect">
              <a:avLst/>
            </a:prstGeom>
            <a:noFill/>
          </p:spPr>
          <p:txBody>
            <a:bodyPr wrap="square" rtlCol="0">
              <a:spAutoFit/>
            </a:bodyPr>
            <a:lstStyle/>
            <a:p>
              <a:r>
                <a:rPr lang="en-US" sz="2800" b="1"/>
                <a:t>C</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C45EDE7-2263-4D3D-E38E-6691EDEB5B3C}"/>
                    </a:ext>
                  </a:extLst>
                </p:cNvPr>
                <p:cNvSpPr txBox="1"/>
                <p:nvPr/>
              </p:nvSpPr>
              <p:spPr>
                <a:xfrm>
                  <a:off x="5889925" y="5109236"/>
                  <a:ext cx="407484"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b="1" i="1" smtClean="0">
                            <a:latin typeface="Cambria Math" panose="02040503050406030204" pitchFamily="18" charset="0"/>
                          </a:rPr>
                          <m:t>𝒙</m:t>
                        </m:r>
                      </m:oMath>
                    </m:oMathPara>
                  </a14:m>
                  <a:endParaRPr lang="en-US" sz="2800" b="1"/>
                </a:p>
              </p:txBody>
            </p:sp>
          </mc:Choice>
          <mc:Fallback xmlns="">
            <p:sp>
              <p:nvSpPr>
                <p:cNvPr id="10" name="TextBox 9">
                  <a:extLst>
                    <a:ext uri="{FF2B5EF4-FFF2-40B4-BE49-F238E27FC236}">
                      <a16:creationId xmlns:a16="http://schemas.microsoft.com/office/drawing/2014/main" id="{AC45EDE7-2263-4D3D-E38E-6691EDEB5B3C}"/>
                    </a:ext>
                  </a:extLst>
                </p:cNvPr>
                <p:cNvSpPr txBox="1">
                  <a:spLocks noRot="1" noChangeAspect="1" noMove="1" noResize="1" noEditPoints="1" noAdjustHandles="1" noChangeArrowheads="1" noChangeShapeType="1" noTextEdit="1"/>
                </p:cNvSpPr>
                <p:nvPr/>
              </p:nvSpPr>
              <p:spPr>
                <a:xfrm>
                  <a:off x="5889925" y="5109236"/>
                  <a:ext cx="407484" cy="52322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5F3FF16-29E8-E800-24A7-D08B073C0C20}"/>
                    </a:ext>
                  </a:extLst>
                </p:cNvPr>
                <p:cNvSpPr txBox="1"/>
                <p:nvPr/>
              </p:nvSpPr>
              <p:spPr>
                <a:xfrm>
                  <a:off x="6978499" y="5109239"/>
                  <a:ext cx="923925"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800" b="1" i="1" smtClean="0">
                            <a:latin typeface="Cambria Math" panose="02040503050406030204" pitchFamily="18" charset="0"/>
                          </a:rPr>
                          <m:t>𝟐</m:t>
                        </m:r>
                        <m:r>
                          <a:rPr lang="en-GB" sz="2800" b="1" i="1" smtClean="0">
                            <a:latin typeface="Cambria Math" panose="02040503050406030204" pitchFamily="18" charset="0"/>
                          </a:rPr>
                          <m:t>𝒙</m:t>
                        </m:r>
                      </m:oMath>
                    </m:oMathPara>
                  </a14:m>
                  <a:endParaRPr lang="en-US" sz="2800" b="1"/>
                </a:p>
              </p:txBody>
            </p:sp>
          </mc:Choice>
          <mc:Fallback xmlns="">
            <p:sp>
              <p:nvSpPr>
                <p:cNvPr id="11" name="TextBox 10">
                  <a:extLst>
                    <a:ext uri="{FF2B5EF4-FFF2-40B4-BE49-F238E27FC236}">
                      <a16:creationId xmlns:a16="http://schemas.microsoft.com/office/drawing/2014/main" id="{05F3FF16-29E8-E800-24A7-D08B073C0C20}"/>
                    </a:ext>
                  </a:extLst>
                </p:cNvPr>
                <p:cNvSpPr txBox="1">
                  <a:spLocks noRot="1" noChangeAspect="1" noMove="1" noResize="1" noEditPoints="1" noAdjustHandles="1" noChangeArrowheads="1" noChangeShapeType="1" noTextEdit="1"/>
                </p:cNvSpPr>
                <p:nvPr/>
              </p:nvSpPr>
              <p:spPr>
                <a:xfrm>
                  <a:off x="6978499" y="5109239"/>
                  <a:ext cx="923925" cy="523220"/>
                </a:xfrm>
                <a:prstGeom prst="rect">
                  <a:avLst/>
                </a:prstGeom>
                <a:blipFill>
                  <a:blip r:embed="rId5"/>
                  <a:stretch>
                    <a:fillRect/>
                  </a:stretch>
                </a:blipFill>
              </p:spPr>
              <p:txBody>
                <a:bodyPr/>
                <a:lstStyle/>
                <a:p>
                  <a:r>
                    <a:rPr lang="en-US">
                      <a:noFill/>
                    </a:rPr>
                    <a:t> </a:t>
                  </a:r>
                </a:p>
              </p:txBody>
            </p:sp>
          </mc:Fallback>
        </mc:AlternateContent>
      </p:grpSp>
      <p:sp>
        <p:nvSpPr>
          <p:cNvPr id="2" name="Title 1">
            <a:extLst>
              <a:ext uri="{FF2B5EF4-FFF2-40B4-BE49-F238E27FC236}">
                <a16:creationId xmlns:a16="http://schemas.microsoft.com/office/drawing/2014/main" id="{448250C4-CC87-EC4F-0754-B691E0B82CC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038541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3A621-70D1-C8B5-2CFB-F6A8B4B067EA}"/>
            </a:ext>
          </a:extLst>
        </p:cNvPr>
        <p:cNvGrpSpPr/>
        <p:nvPr/>
      </p:nvGrpSpPr>
      <p:grpSpPr>
        <a:xfrm>
          <a:off x="0" y="0"/>
          <a:ext cx="0" cy="0"/>
          <a:chOff x="0" y="0"/>
          <a:chExt cx="0" cy="0"/>
        </a:xfrm>
      </p:grpSpPr>
      <p:cxnSp>
        <p:nvCxnSpPr>
          <p:cNvPr id="5" name="Line 4242">
            <a:extLst>
              <a:ext uri="{FF2B5EF4-FFF2-40B4-BE49-F238E27FC236}">
                <a16:creationId xmlns:a16="http://schemas.microsoft.com/office/drawing/2014/main" id="{30F59F36-0037-A813-7C72-752AAD85DA5C}"/>
              </a:ext>
            </a:extLst>
          </p:cNvPr>
          <p:cNvCxnSpPr>
            <a:cxnSpLocks noChangeShapeType="1"/>
          </p:cNvCxnSpPr>
          <p:nvPr/>
        </p:nvCxnSpPr>
        <p:spPr bwMode="auto">
          <a:xfrm>
            <a:off x="2106832" y="3196570"/>
            <a:ext cx="7380000" cy="0"/>
          </a:xfrm>
          <a:prstGeom prst="line">
            <a:avLst/>
          </a:prstGeom>
          <a:noFill/>
          <a:ln w="15875">
            <a:solidFill>
              <a:srgbClr val="000000"/>
            </a:solidFill>
            <a:round/>
            <a:headEnd type="oval" w="lg" len="lg"/>
            <a:tailEnd type="oval" w="lg" len="lg"/>
          </a:ln>
          <a:extLst>
            <a:ext uri="{909E8E84-426E-40DD-AFC4-6F175D3DCCD1}">
              <a14:hiddenFill xmlns:a14="http://schemas.microsoft.com/office/drawing/2010/main">
                <a:noFill/>
              </a14:hiddenFill>
            </a:ext>
          </a:extLst>
        </p:spPr>
      </p:cxnSp>
      <p:sp>
        <p:nvSpPr>
          <p:cNvPr id="13" name="Oval 12">
            <a:extLst>
              <a:ext uri="{FF2B5EF4-FFF2-40B4-BE49-F238E27FC236}">
                <a16:creationId xmlns:a16="http://schemas.microsoft.com/office/drawing/2014/main" id="{6206CB90-B77E-06AF-E90B-B7DABFF96824}"/>
              </a:ext>
            </a:extLst>
          </p:cNvPr>
          <p:cNvSpPr>
            <a:spLocks noChangeArrowheads="1"/>
          </p:cNvSpPr>
          <p:nvPr/>
        </p:nvSpPr>
        <p:spPr bwMode="auto">
          <a:xfrm>
            <a:off x="3775150" y="3139997"/>
            <a:ext cx="108000" cy="108000"/>
          </a:xfrm>
          <a:prstGeom prst="ellipse">
            <a:avLst/>
          </a:prstGeom>
          <a:solidFill>
            <a:srgbClr val="000000"/>
          </a:solidFill>
          <a:ln w="15875">
            <a:solidFill>
              <a:srgbClr val="000000"/>
            </a:solidFill>
            <a:round/>
            <a:headEnd/>
            <a:tailEnd/>
          </a:ln>
        </p:spPr>
        <p:txBody>
          <a:bodyPr rot="0" vert="horz" wrap="square" lIns="91440" tIns="45720" rIns="91440" bIns="45720" anchor="t" anchorCtr="0" upright="1">
            <a:noAutofit/>
          </a:bodyPr>
          <a:lstStyle/>
          <a:p>
            <a:endParaRPr lang="en-GB"/>
          </a:p>
        </p:txBody>
      </p:sp>
      <p:sp>
        <p:nvSpPr>
          <p:cNvPr id="14" name="Content Placeholder 2">
            <a:extLst>
              <a:ext uri="{FF2B5EF4-FFF2-40B4-BE49-F238E27FC236}">
                <a16:creationId xmlns:a16="http://schemas.microsoft.com/office/drawing/2014/main" id="{EA3736E9-DF71-C7F6-8521-145AB9459BD7}"/>
              </a:ext>
            </a:extLst>
          </p:cNvPr>
          <p:cNvSpPr>
            <a:spLocks noGrp="1"/>
          </p:cNvSpPr>
          <p:nvPr>
            <p:ph idx="1"/>
          </p:nvPr>
        </p:nvSpPr>
        <p:spPr>
          <a:xfrm>
            <a:off x="778240" y="1429956"/>
            <a:ext cx="10515600" cy="4642077"/>
          </a:xfrm>
        </p:spPr>
        <p:txBody>
          <a:bodyPr>
            <a:normAutofit lnSpcReduction="10000"/>
          </a:bodyPr>
          <a:lstStyle/>
          <a:p>
            <a:pPr marL="0" indent="0">
              <a:buNone/>
            </a:pPr>
            <a:r>
              <a:rPr lang="en-GB" dirty="0"/>
              <a:t>Sally and Tim have a race on a 400-metre track. Tim starts further along than Sally.</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Sally runs at an average speed of 7·5 metres per second </a:t>
            </a:r>
          </a:p>
          <a:p>
            <a:pPr marL="0" indent="0">
              <a:buNone/>
            </a:pPr>
            <a:r>
              <a:rPr lang="en-GB" dirty="0"/>
              <a:t>Tim runs at an average speed of 6 metres per second.</a:t>
            </a:r>
          </a:p>
          <a:p>
            <a:pPr marL="0" indent="0">
              <a:buNone/>
            </a:pPr>
            <a:r>
              <a:rPr lang="en-GB" dirty="0"/>
              <a:t>They start and finish at the same times.</a:t>
            </a:r>
          </a:p>
          <a:p>
            <a:pPr marL="0" indent="0">
              <a:buNone/>
            </a:pPr>
            <a:r>
              <a:rPr lang="en-GB" dirty="0"/>
              <a:t>How far ahead did Tim start the race?</a:t>
            </a:r>
          </a:p>
          <a:p>
            <a:pPr marL="0" indent="0">
              <a:buNone/>
            </a:pPr>
            <a:endParaRPr lang="en-GB" dirty="0"/>
          </a:p>
        </p:txBody>
      </p:sp>
      <p:sp>
        <p:nvSpPr>
          <p:cNvPr id="15" name="TextBox 14">
            <a:extLst>
              <a:ext uri="{FF2B5EF4-FFF2-40B4-BE49-F238E27FC236}">
                <a16:creationId xmlns:a16="http://schemas.microsoft.com/office/drawing/2014/main" id="{080F48DE-DFC7-0FF7-316A-E01AC4E9001C}"/>
              </a:ext>
            </a:extLst>
          </p:cNvPr>
          <p:cNvSpPr txBox="1"/>
          <p:nvPr/>
        </p:nvSpPr>
        <p:spPr>
          <a:xfrm>
            <a:off x="1221749" y="2745464"/>
            <a:ext cx="1770165" cy="923330"/>
          </a:xfrm>
          <a:prstGeom prst="rect">
            <a:avLst/>
          </a:prstGeom>
          <a:noFill/>
        </p:spPr>
        <p:txBody>
          <a:bodyPr wrap="none" rtlCol="0">
            <a:spAutoFit/>
          </a:bodyPr>
          <a:lstStyle/>
          <a:p>
            <a:pPr algn="ctr"/>
            <a:r>
              <a:rPr lang="en-US"/>
              <a:t>0 m</a:t>
            </a:r>
          </a:p>
          <a:p>
            <a:pPr algn="ctr"/>
            <a:endParaRPr lang="en-US"/>
          </a:p>
          <a:p>
            <a:pPr algn="ctr"/>
            <a:r>
              <a:rPr lang="en-US"/>
              <a:t>Sally starts here</a:t>
            </a:r>
          </a:p>
        </p:txBody>
      </p:sp>
      <p:sp>
        <p:nvSpPr>
          <p:cNvPr id="16" name="TextBox 15">
            <a:extLst>
              <a:ext uri="{FF2B5EF4-FFF2-40B4-BE49-F238E27FC236}">
                <a16:creationId xmlns:a16="http://schemas.microsoft.com/office/drawing/2014/main" id="{ADB632EB-41B4-31EC-5EAB-237C43818EFC}"/>
              </a:ext>
            </a:extLst>
          </p:cNvPr>
          <p:cNvSpPr txBox="1"/>
          <p:nvPr/>
        </p:nvSpPr>
        <p:spPr>
          <a:xfrm>
            <a:off x="3000974" y="2745464"/>
            <a:ext cx="1656351" cy="923330"/>
          </a:xfrm>
          <a:prstGeom prst="rect">
            <a:avLst/>
          </a:prstGeom>
          <a:noFill/>
        </p:spPr>
        <p:txBody>
          <a:bodyPr wrap="none" rtlCol="0">
            <a:spAutoFit/>
          </a:bodyPr>
          <a:lstStyle/>
          <a:p>
            <a:pPr algn="ctr"/>
            <a:r>
              <a:rPr lang="en-US"/>
              <a:t>?? m</a:t>
            </a:r>
          </a:p>
          <a:p>
            <a:pPr algn="ctr"/>
            <a:endParaRPr lang="en-US"/>
          </a:p>
          <a:p>
            <a:pPr algn="ctr"/>
            <a:r>
              <a:rPr lang="en-US"/>
              <a:t>Tim starts here</a:t>
            </a:r>
          </a:p>
        </p:txBody>
      </p:sp>
      <p:sp>
        <p:nvSpPr>
          <p:cNvPr id="17" name="TextBox 16">
            <a:extLst>
              <a:ext uri="{FF2B5EF4-FFF2-40B4-BE49-F238E27FC236}">
                <a16:creationId xmlns:a16="http://schemas.microsoft.com/office/drawing/2014/main" id="{4909342B-8144-ACF2-822A-59E090D2FBC4}"/>
              </a:ext>
            </a:extLst>
          </p:cNvPr>
          <p:cNvSpPr txBox="1"/>
          <p:nvPr/>
        </p:nvSpPr>
        <p:spPr>
          <a:xfrm>
            <a:off x="8629276" y="2678332"/>
            <a:ext cx="1733231" cy="923330"/>
          </a:xfrm>
          <a:prstGeom prst="rect">
            <a:avLst/>
          </a:prstGeom>
          <a:noFill/>
        </p:spPr>
        <p:txBody>
          <a:bodyPr wrap="none" rtlCol="0">
            <a:spAutoFit/>
          </a:bodyPr>
          <a:lstStyle/>
          <a:p>
            <a:pPr algn="ctr"/>
            <a:r>
              <a:rPr lang="en-US"/>
              <a:t>400 m</a:t>
            </a:r>
          </a:p>
          <a:p>
            <a:pPr algn="ctr"/>
            <a:endParaRPr lang="en-US"/>
          </a:p>
          <a:p>
            <a:pPr algn="ctr"/>
            <a:r>
              <a:rPr lang="en-US"/>
              <a:t>Both finish here</a:t>
            </a:r>
          </a:p>
        </p:txBody>
      </p:sp>
      <p:sp>
        <p:nvSpPr>
          <p:cNvPr id="2" name="Title 1">
            <a:extLst>
              <a:ext uri="{FF2B5EF4-FFF2-40B4-BE49-F238E27FC236}">
                <a16:creationId xmlns:a16="http://schemas.microsoft.com/office/drawing/2014/main" id="{EF49F318-3336-3499-6A58-2ABF146C91D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341051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9B10C-D655-2411-21D6-5903B9861E70}"/>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9C8178B4-CDC6-0EC3-B960-7FB5246CFF4B}"/>
              </a:ext>
            </a:extLst>
          </p:cNvPr>
          <p:cNvSpPr>
            <a:spLocks noGrp="1"/>
          </p:cNvSpPr>
          <p:nvPr>
            <p:ph idx="1"/>
          </p:nvPr>
        </p:nvSpPr>
        <p:spPr>
          <a:xfrm>
            <a:off x="778240" y="1424933"/>
            <a:ext cx="10515600" cy="4351338"/>
          </a:xfrm>
        </p:spPr>
        <p:txBody>
          <a:bodyPr>
            <a:normAutofit/>
          </a:bodyPr>
          <a:lstStyle/>
          <a:p>
            <a:pPr marL="0" indent="0">
              <a:buNone/>
            </a:pPr>
            <a:r>
              <a:rPr lang="en-US" dirty="0"/>
              <a:t>The volume of a cuboid is 90 cm</a:t>
            </a:r>
            <a:r>
              <a:rPr lang="en-US" baseline="30000" dirty="0"/>
              <a:t>3</a:t>
            </a:r>
            <a:r>
              <a:rPr lang="en-US" dirty="0"/>
              <a:t>. If the dimensions are all whole numbers (integers), what could they be? Can you find all the possible combinations?</a:t>
            </a:r>
          </a:p>
        </p:txBody>
      </p:sp>
      <p:pic>
        <p:nvPicPr>
          <p:cNvPr id="6" name="Picture 5">
            <a:extLst>
              <a:ext uri="{FF2B5EF4-FFF2-40B4-BE49-F238E27FC236}">
                <a16:creationId xmlns:a16="http://schemas.microsoft.com/office/drawing/2014/main" id="{A8351E29-F7FB-41E9-E2B5-E6C84EF2F2A7}"/>
              </a:ext>
            </a:extLst>
          </p:cNvPr>
          <p:cNvPicPr>
            <a:picLocks noChangeAspect="1"/>
          </p:cNvPicPr>
          <p:nvPr/>
        </p:nvPicPr>
        <p:blipFill>
          <a:blip r:embed="rId3"/>
          <a:stretch>
            <a:fillRect/>
          </a:stretch>
        </p:blipFill>
        <p:spPr>
          <a:xfrm rot="16200000">
            <a:off x="4332515" y="2793338"/>
            <a:ext cx="1899137" cy="3170461"/>
          </a:xfrm>
          <a:prstGeom prst="rect">
            <a:avLst/>
          </a:prstGeom>
        </p:spPr>
      </p:pic>
      <p:sp>
        <p:nvSpPr>
          <p:cNvPr id="2" name="Title 1">
            <a:extLst>
              <a:ext uri="{FF2B5EF4-FFF2-40B4-BE49-F238E27FC236}">
                <a16:creationId xmlns:a16="http://schemas.microsoft.com/office/drawing/2014/main" id="{DBD1807A-75AA-41ED-41B2-230D20F3487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553080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D0CE8-E1A7-0C82-ED52-D236770928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4597F5-3E87-69AE-6A87-D0406932E80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072133" y="4246857"/>
            <a:ext cx="3477110" cy="2238687"/>
          </a:xfrm>
          <a:prstGeom prst="rect">
            <a:avLst/>
          </a:prstGeom>
          <a:ln>
            <a:noFill/>
          </a:ln>
        </p:spPr>
      </p:pic>
      <p:sp>
        <p:nvSpPr>
          <p:cNvPr id="7" name="Content Placeholder 5">
            <a:extLst>
              <a:ext uri="{FF2B5EF4-FFF2-40B4-BE49-F238E27FC236}">
                <a16:creationId xmlns:a16="http://schemas.microsoft.com/office/drawing/2014/main" id="{F8827665-BC7B-2BF1-D4AB-E6B85E200236}"/>
              </a:ext>
            </a:extLst>
          </p:cNvPr>
          <p:cNvSpPr txBox="1">
            <a:spLocks/>
          </p:cNvSpPr>
          <p:nvPr/>
        </p:nvSpPr>
        <p:spPr>
          <a:xfrm>
            <a:off x="776990" y="142089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Aptos" panose="020B0004020202020204" pitchFamily="34" charset="0"/>
              </a:rPr>
              <a:t>Alice has a £20 note. She buys 4 pens, 6 pencils and some highlighters.</a:t>
            </a:r>
          </a:p>
          <a:p>
            <a:pPr marL="0" indent="0">
              <a:buFont typeface="Arial" panose="020B0604020202020204" pitchFamily="34" charset="0"/>
              <a:buNone/>
            </a:pPr>
            <a:r>
              <a:rPr lang="en-US" dirty="0">
                <a:latin typeface="Aptos" panose="020B0004020202020204" pitchFamily="34" charset="0"/>
              </a:rPr>
              <a:t>The shopkeeper gives Alice £6.16 in change. </a:t>
            </a:r>
          </a:p>
          <a:p>
            <a:pPr marL="0" indent="0">
              <a:buFont typeface="Arial" panose="020B0604020202020204" pitchFamily="34" charset="0"/>
              <a:buNone/>
            </a:pPr>
            <a:r>
              <a:rPr lang="en-US" dirty="0">
                <a:latin typeface="Aptos" panose="020B0004020202020204" pitchFamily="34" charset="0"/>
              </a:rPr>
              <a:t>Is this correct? Justify your answer.</a:t>
            </a:r>
          </a:p>
        </p:txBody>
      </p:sp>
      <p:sp>
        <p:nvSpPr>
          <p:cNvPr id="2" name="TextBox 1">
            <a:extLst>
              <a:ext uri="{FF2B5EF4-FFF2-40B4-BE49-F238E27FC236}">
                <a16:creationId xmlns:a16="http://schemas.microsoft.com/office/drawing/2014/main" id="{6B99FDEE-4859-9B12-3C8B-07E724F8D205}"/>
              </a:ext>
            </a:extLst>
          </p:cNvPr>
          <p:cNvSpPr txBox="1"/>
          <p:nvPr/>
        </p:nvSpPr>
        <p:spPr>
          <a:xfrm>
            <a:off x="4537367" y="4119251"/>
            <a:ext cx="2929007" cy="307777"/>
          </a:xfrm>
          <a:prstGeom prst="rect">
            <a:avLst/>
          </a:prstGeom>
          <a:noFill/>
        </p:spPr>
        <p:txBody>
          <a:bodyPr wrap="none" rtlCol="0">
            <a:spAutoFit/>
          </a:bodyPr>
          <a:lstStyle/>
          <a:p>
            <a:r>
              <a:rPr lang="en-US" sz="1400"/>
              <a:t>pen	pencil	highlighter</a:t>
            </a:r>
          </a:p>
        </p:txBody>
      </p:sp>
      <p:sp>
        <p:nvSpPr>
          <p:cNvPr id="3" name="Title 1">
            <a:extLst>
              <a:ext uri="{FF2B5EF4-FFF2-40B4-BE49-F238E27FC236}">
                <a16:creationId xmlns:a16="http://schemas.microsoft.com/office/drawing/2014/main" id="{9D0EBA2E-5E79-E71F-A069-0F2F73CB60A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2710172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E8360-9E69-E218-6AB6-C4DAD0E78803}"/>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E27750B7-5ED8-E0B3-B515-6BCCAB74CF95}"/>
              </a:ext>
            </a:extLst>
          </p:cNvPr>
          <p:cNvSpPr>
            <a:spLocks noGrp="1"/>
          </p:cNvSpPr>
          <p:nvPr>
            <p:ph idx="1"/>
          </p:nvPr>
        </p:nvSpPr>
        <p:spPr>
          <a:xfrm>
            <a:off x="793230" y="1435881"/>
            <a:ext cx="10515600" cy="4351338"/>
          </a:xfrm>
        </p:spPr>
        <p:txBody>
          <a:bodyPr>
            <a:normAutofit lnSpcReduction="10000"/>
          </a:bodyPr>
          <a:lstStyle/>
          <a:p>
            <a:pPr marL="0" indent="0">
              <a:buNone/>
            </a:pPr>
            <a:r>
              <a:rPr lang="en-US" dirty="0"/>
              <a:t>Pick a whole number between 1 and 9.</a:t>
            </a:r>
          </a:p>
          <a:p>
            <a:pPr marL="0" indent="0">
              <a:buNone/>
            </a:pPr>
            <a:r>
              <a:rPr lang="en-US" dirty="0"/>
              <a:t>Double your number.</a:t>
            </a:r>
          </a:p>
          <a:p>
            <a:pPr marL="0" indent="0">
              <a:buNone/>
            </a:pPr>
            <a:r>
              <a:rPr lang="en-US" dirty="0"/>
              <a:t>Add 10.</a:t>
            </a:r>
          </a:p>
          <a:p>
            <a:pPr marL="0" indent="0">
              <a:buNone/>
            </a:pPr>
            <a:r>
              <a:rPr lang="en-US" dirty="0"/>
              <a:t>Halve it.</a:t>
            </a:r>
          </a:p>
          <a:p>
            <a:pPr marL="0" indent="0">
              <a:buNone/>
            </a:pPr>
            <a:r>
              <a:rPr lang="en-US" dirty="0"/>
              <a:t>Add 8.</a:t>
            </a:r>
          </a:p>
          <a:p>
            <a:pPr marL="0" indent="0">
              <a:buNone/>
            </a:pPr>
            <a:r>
              <a:rPr lang="en-US" dirty="0"/>
              <a:t>Subtract your starting number.</a:t>
            </a:r>
          </a:p>
          <a:p>
            <a:pPr marL="0" indent="0">
              <a:buNone/>
            </a:pPr>
            <a:endParaRPr lang="en-US" dirty="0"/>
          </a:p>
          <a:p>
            <a:pPr marL="0" indent="0">
              <a:buNone/>
            </a:pPr>
            <a:r>
              <a:rPr lang="en-US" dirty="0"/>
              <a:t>What do you notice? What happens if you pick a different number? </a:t>
            </a:r>
          </a:p>
          <a:p>
            <a:pPr marL="0" indent="0">
              <a:buNone/>
            </a:pPr>
            <a:r>
              <a:rPr lang="en-US" dirty="0"/>
              <a:t>Justify why this happens.</a:t>
            </a:r>
          </a:p>
        </p:txBody>
      </p:sp>
      <p:sp>
        <p:nvSpPr>
          <p:cNvPr id="3" name="Title 1">
            <a:extLst>
              <a:ext uri="{FF2B5EF4-FFF2-40B4-BE49-F238E27FC236}">
                <a16:creationId xmlns:a16="http://schemas.microsoft.com/office/drawing/2014/main" id="{E47D43FA-99F0-373E-FE82-0AF03E9EF8F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765923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873F-C180-52AA-EE7D-302C5AB44C8E}"/>
            </a:ext>
          </a:extLst>
        </p:cNvPr>
        <p:cNvGrpSpPr/>
        <p:nvPr/>
      </p:nvGrpSpPr>
      <p:grpSpPr>
        <a:xfrm>
          <a:off x="0" y="0"/>
          <a:ext cx="0" cy="0"/>
          <a:chOff x="0" y="0"/>
          <a:chExt cx="0" cy="0"/>
        </a:xfrm>
      </p:grpSpPr>
      <p:sp>
        <p:nvSpPr>
          <p:cNvPr id="7" name="Content Placeholder 5">
            <a:extLst>
              <a:ext uri="{FF2B5EF4-FFF2-40B4-BE49-F238E27FC236}">
                <a16:creationId xmlns:a16="http://schemas.microsoft.com/office/drawing/2014/main" id="{5D63951A-8EE7-4801-BE76-0208C1552649}"/>
              </a:ext>
            </a:extLst>
          </p:cNvPr>
          <p:cNvSpPr>
            <a:spLocks noGrp="1"/>
          </p:cNvSpPr>
          <p:nvPr>
            <p:ph idx="1"/>
          </p:nvPr>
        </p:nvSpPr>
        <p:spPr>
          <a:xfrm>
            <a:off x="793230" y="1420891"/>
            <a:ext cx="10515600" cy="4351338"/>
          </a:xfrm>
        </p:spPr>
        <p:txBody>
          <a:bodyPr/>
          <a:lstStyle/>
          <a:p>
            <a:pPr marL="0" indent="0">
              <a:buNone/>
            </a:pPr>
            <a:r>
              <a:rPr lang="en-US" dirty="0"/>
              <a:t>The perimeter of this shape is 31 cm. Calculate its area.</a:t>
            </a:r>
          </a:p>
        </p:txBody>
      </p:sp>
      <p:pic>
        <p:nvPicPr>
          <p:cNvPr id="8" name="Picture 7">
            <a:extLst>
              <a:ext uri="{FF2B5EF4-FFF2-40B4-BE49-F238E27FC236}">
                <a16:creationId xmlns:a16="http://schemas.microsoft.com/office/drawing/2014/main" id="{2844EA71-29D9-34A3-0DDD-9F86B9E6ED0A}"/>
              </a:ext>
            </a:extLst>
          </p:cNvPr>
          <p:cNvPicPr>
            <a:picLocks noChangeAspect="1"/>
          </p:cNvPicPr>
          <p:nvPr/>
        </p:nvPicPr>
        <p:blipFill>
          <a:blip r:embed="rId3"/>
          <a:stretch>
            <a:fillRect/>
          </a:stretch>
        </p:blipFill>
        <p:spPr>
          <a:xfrm>
            <a:off x="3314312" y="2839082"/>
            <a:ext cx="5563376" cy="2324424"/>
          </a:xfrm>
          <a:prstGeom prst="rect">
            <a:avLst/>
          </a:prstGeom>
        </p:spPr>
      </p:pic>
      <p:sp>
        <p:nvSpPr>
          <p:cNvPr id="2" name="Title 1">
            <a:extLst>
              <a:ext uri="{FF2B5EF4-FFF2-40B4-BE49-F238E27FC236}">
                <a16:creationId xmlns:a16="http://schemas.microsoft.com/office/drawing/2014/main" id="{AF7CDB44-D615-CC08-394D-3C596F7A133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52486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44614-0067-3659-FCDD-75234F08421A}"/>
            </a:ext>
          </a:extLst>
        </p:cNvPr>
        <p:cNvGrpSpPr/>
        <p:nvPr/>
      </p:nvGrpSpPr>
      <p:grpSpPr>
        <a:xfrm>
          <a:off x="0" y="0"/>
          <a:ext cx="0" cy="0"/>
          <a:chOff x="0" y="0"/>
          <a:chExt cx="0" cy="0"/>
        </a:xfrm>
      </p:grpSpPr>
      <p:sp>
        <p:nvSpPr>
          <p:cNvPr id="4" name="Rectangle: Single Corner Snipped 2">
            <a:extLst>
              <a:ext uri="{FF2B5EF4-FFF2-40B4-BE49-F238E27FC236}">
                <a16:creationId xmlns:a16="http://schemas.microsoft.com/office/drawing/2014/main" id="{6E53B324-22BB-CAC1-7E89-7A62CF3FD242}"/>
              </a:ext>
            </a:extLst>
          </p:cNvPr>
          <p:cNvSpPr/>
          <p:nvPr/>
        </p:nvSpPr>
        <p:spPr>
          <a:xfrm>
            <a:off x="3907968"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3</a:t>
            </a:r>
          </a:p>
        </p:txBody>
      </p:sp>
      <p:sp>
        <p:nvSpPr>
          <p:cNvPr id="6" name="Rectangle: Single Corner Snipped 4">
            <a:extLst>
              <a:ext uri="{FF2B5EF4-FFF2-40B4-BE49-F238E27FC236}">
                <a16:creationId xmlns:a16="http://schemas.microsoft.com/office/drawing/2014/main" id="{AB5420D5-90AB-2F3F-69EE-82739F6B0F4F}"/>
              </a:ext>
            </a:extLst>
          </p:cNvPr>
          <p:cNvSpPr/>
          <p:nvPr/>
        </p:nvSpPr>
        <p:spPr>
          <a:xfrm>
            <a:off x="4829257"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4</a:t>
            </a:r>
          </a:p>
        </p:txBody>
      </p:sp>
      <p:sp>
        <p:nvSpPr>
          <p:cNvPr id="7" name="Rectangle: Single Corner Snipped 5">
            <a:extLst>
              <a:ext uri="{FF2B5EF4-FFF2-40B4-BE49-F238E27FC236}">
                <a16:creationId xmlns:a16="http://schemas.microsoft.com/office/drawing/2014/main" id="{3FC65617-2E3B-61AD-38C8-55EA19127B36}"/>
              </a:ext>
            </a:extLst>
          </p:cNvPr>
          <p:cNvSpPr/>
          <p:nvPr/>
        </p:nvSpPr>
        <p:spPr>
          <a:xfrm>
            <a:off x="5750545"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5</a:t>
            </a:r>
          </a:p>
        </p:txBody>
      </p:sp>
      <p:sp>
        <p:nvSpPr>
          <p:cNvPr id="8" name="Rectangle: Single Corner Snipped 7">
            <a:extLst>
              <a:ext uri="{FF2B5EF4-FFF2-40B4-BE49-F238E27FC236}">
                <a16:creationId xmlns:a16="http://schemas.microsoft.com/office/drawing/2014/main" id="{B5E0ED2C-25AE-651C-3069-C6237F031EBE}"/>
              </a:ext>
            </a:extLst>
          </p:cNvPr>
          <p:cNvSpPr/>
          <p:nvPr/>
        </p:nvSpPr>
        <p:spPr>
          <a:xfrm>
            <a:off x="2065390"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1</a:t>
            </a:r>
          </a:p>
        </p:txBody>
      </p:sp>
      <p:sp>
        <p:nvSpPr>
          <p:cNvPr id="9" name="Rectangle: Single Corner Snipped 8">
            <a:extLst>
              <a:ext uri="{FF2B5EF4-FFF2-40B4-BE49-F238E27FC236}">
                <a16:creationId xmlns:a16="http://schemas.microsoft.com/office/drawing/2014/main" id="{EE1218F7-609F-8580-16B6-7FA8D4A20B6C}"/>
              </a:ext>
            </a:extLst>
          </p:cNvPr>
          <p:cNvSpPr/>
          <p:nvPr/>
        </p:nvSpPr>
        <p:spPr>
          <a:xfrm>
            <a:off x="2986679"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2</a:t>
            </a:r>
          </a:p>
        </p:txBody>
      </p:sp>
      <p:sp>
        <p:nvSpPr>
          <p:cNvPr id="10" name="Rectangle: Single Corner Snipped 9">
            <a:extLst>
              <a:ext uri="{FF2B5EF4-FFF2-40B4-BE49-F238E27FC236}">
                <a16:creationId xmlns:a16="http://schemas.microsoft.com/office/drawing/2014/main" id="{4C5CE0C8-D8CC-C439-D9DF-BBE3C658CBAA}"/>
              </a:ext>
            </a:extLst>
          </p:cNvPr>
          <p:cNvSpPr/>
          <p:nvPr/>
        </p:nvSpPr>
        <p:spPr>
          <a:xfrm>
            <a:off x="8514411"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8</a:t>
            </a:r>
          </a:p>
        </p:txBody>
      </p:sp>
      <p:sp>
        <p:nvSpPr>
          <p:cNvPr id="11" name="Rectangle: Single Corner Snipped 10">
            <a:extLst>
              <a:ext uri="{FF2B5EF4-FFF2-40B4-BE49-F238E27FC236}">
                <a16:creationId xmlns:a16="http://schemas.microsoft.com/office/drawing/2014/main" id="{5B07326B-2814-0093-D054-8EE9619A76DC}"/>
              </a:ext>
            </a:extLst>
          </p:cNvPr>
          <p:cNvSpPr/>
          <p:nvPr/>
        </p:nvSpPr>
        <p:spPr>
          <a:xfrm>
            <a:off x="9435700"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9</a:t>
            </a:r>
          </a:p>
        </p:txBody>
      </p:sp>
      <p:sp>
        <p:nvSpPr>
          <p:cNvPr id="12" name="Rectangle: Single Corner Snipped 12">
            <a:extLst>
              <a:ext uri="{FF2B5EF4-FFF2-40B4-BE49-F238E27FC236}">
                <a16:creationId xmlns:a16="http://schemas.microsoft.com/office/drawing/2014/main" id="{84269F5C-B8AB-7723-4E22-4FF76998CA02}"/>
              </a:ext>
            </a:extLst>
          </p:cNvPr>
          <p:cNvSpPr/>
          <p:nvPr/>
        </p:nvSpPr>
        <p:spPr>
          <a:xfrm>
            <a:off x="6671833"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6</a:t>
            </a:r>
          </a:p>
        </p:txBody>
      </p:sp>
      <p:sp>
        <p:nvSpPr>
          <p:cNvPr id="13" name="Rectangle: Single Corner Snipped 13">
            <a:extLst>
              <a:ext uri="{FF2B5EF4-FFF2-40B4-BE49-F238E27FC236}">
                <a16:creationId xmlns:a16="http://schemas.microsoft.com/office/drawing/2014/main" id="{2DA2E3A3-9737-9AFC-87B7-5C35B6B05BCE}"/>
              </a:ext>
            </a:extLst>
          </p:cNvPr>
          <p:cNvSpPr/>
          <p:nvPr/>
        </p:nvSpPr>
        <p:spPr>
          <a:xfrm>
            <a:off x="7593122" y="1611173"/>
            <a:ext cx="690910" cy="721616"/>
          </a:xfrm>
          <a:prstGeom prst="snip1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2"/>
                </a:solidFill>
              </a:rPr>
              <a:t>7</a:t>
            </a:r>
          </a:p>
        </p:txBody>
      </p:sp>
      <p:sp>
        <p:nvSpPr>
          <p:cNvPr id="14" name="Content Placeholder 3">
            <a:extLst>
              <a:ext uri="{FF2B5EF4-FFF2-40B4-BE49-F238E27FC236}">
                <a16:creationId xmlns:a16="http://schemas.microsoft.com/office/drawing/2014/main" id="{EBD34816-C06B-163C-ABC9-03BD724CC010}"/>
              </a:ext>
            </a:extLst>
          </p:cNvPr>
          <p:cNvSpPr txBox="1">
            <a:spLocks/>
          </p:cNvSpPr>
          <p:nvPr/>
        </p:nvSpPr>
        <p:spPr>
          <a:xfrm>
            <a:off x="838199" y="2657920"/>
            <a:ext cx="9432471" cy="38449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ptos" panose="020B0004020202020204" pitchFamily="34" charset="0"/>
              </a:rPr>
              <a:t>Use the digit cards to complete these equations.</a:t>
            </a:r>
          </a:p>
        </p:txBody>
      </p:sp>
      <p:sp>
        <p:nvSpPr>
          <p:cNvPr id="15" name="Rectangle 14">
            <a:extLst>
              <a:ext uri="{FF2B5EF4-FFF2-40B4-BE49-F238E27FC236}">
                <a16:creationId xmlns:a16="http://schemas.microsoft.com/office/drawing/2014/main" id="{B0F8B3A8-8680-A5D0-C2D2-FF89EA65D13E}"/>
              </a:ext>
            </a:extLst>
          </p:cNvPr>
          <p:cNvSpPr/>
          <p:nvPr/>
        </p:nvSpPr>
        <p:spPr>
          <a:xfrm>
            <a:off x="7820075" y="3367548"/>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21" name="Rectangle 20">
            <a:extLst>
              <a:ext uri="{FF2B5EF4-FFF2-40B4-BE49-F238E27FC236}">
                <a16:creationId xmlns:a16="http://schemas.microsoft.com/office/drawing/2014/main" id="{6FC2600B-1491-CF9A-043D-D3D3EF96788C}"/>
              </a:ext>
            </a:extLst>
          </p:cNvPr>
          <p:cNvSpPr/>
          <p:nvPr/>
        </p:nvSpPr>
        <p:spPr>
          <a:xfrm>
            <a:off x="8421656" y="3367548"/>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22" name="Rectangle 21">
            <a:extLst>
              <a:ext uri="{FF2B5EF4-FFF2-40B4-BE49-F238E27FC236}">
                <a16:creationId xmlns:a16="http://schemas.microsoft.com/office/drawing/2014/main" id="{B6FE9E66-C806-2C96-E012-99D862C13A8D}"/>
              </a:ext>
            </a:extLst>
          </p:cNvPr>
          <p:cNvSpPr/>
          <p:nvPr/>
        </p:nvSpPr>
        <p:spPr>
          <a:xfrm>
            <a:off x="7218496" y="3367548"/>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23" name="Rectangle 22">
            <a:extLst>
              <a:ext uri="{FF2B5EF4-FFF2-40B4-BE49-F238E27FC236}">
                <a16:creationId xmlns:a16="http://schemas.microsoft.com/office/drawing/2014/main" id="{526D4CC9-6854-504B-DFE2-93E1F3BC3A3D}"/>
              </a:ext>
            </a:extLst>
          </p:cNvPr>
          <p:cNvSpPr/>
          <p:nvPr/>
        </p:nvSpPr>
        <p:spPr>
          <a:xfrm>
            <a:off x="7820075" y="4180660"/>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24" name="Rectangle 23">
            <a:extLst>
              <a:ext uri="{FF2B5EF4-FFF2-40B4-BE49-F238E27FC236}">
                <a16:creationId xmlns:a16="http://schemas.microsoft.com/office/drawing/2014/main" id="{12EBAD56-9811-8042-01AD-044024DE37C4}"/>
              </a:ext>
            </a:extLst>
          </p:cNvPr>
          <p:cNvSpPr/>
          <p:nvPr/>
        </p:nvSpPr>
        <p:spPr>
          <a:xfrm>
            <a:off x="8421656" y="4180660"/>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25" name="Rectangle 24">
            <a:extLst>
              <a:ext uri="{FF2B5EF4-FFF2-40B4-BE49-F238E27FC236}">
                <a16:creationId xmlns:a16="http://schemas.microsoft.com/office/drawing/2014/main" id="{4E8BF47E-2CEA-E010-26BB-69CFE4ADCD67}"/>
              </a:ext>
            </a:extLst>
          </p:cNvPr>
          <p:cNvSpPr/>
          <p:nvPr/>
        </p:nvSpPr>
        <p:spPr>
          <a:xfrm>
            <a:off x="7218496" y="4180660"/>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26" name="Rectangle 25">
            <a:extLst>
              <a:ext uri="{FF2B5EF4-FFF2-40B4-BE49-F238E27FC236}">
                <a16:creationId xmlns:a16="http://schemas.microsoft.com/office/drawing/2014/main" id="{6F9882A2-1015-5BFA-BDAE-C2433250B0FF}"/>
              </a:ext>
            </a:extLst>
          </p:cNvPr>
          <p:cNvSpPr/>
          <p:nvPr/>
        </p:nvSpPr>
        <p:spPr>
          <a:xfrm>
            <a:off x="7820075" y="4993772"/>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1</a:t>
            </a:r>
          </a:p>
        </p:txBody>
      </p:sp>
      <p:sp>
        <p:nvSpPr>
          <p:cNvPr id="27" name="Rectangle 26">
            <a:extLst>
              <a:ext uri="{FF2B5EF4-FFF2-40B4-BE49-F238E27FC236}">
                <a16:creationId xmlns:a16="http://schemas.microsoft.com/office/drawing/2014/main" id="{80287AAB-3B10-FF54-71CB-A786C92515DE}"/>
              </a:ext>
            </a:extLst>
          </p:cNvPr>
          <p:cNvSpPr/>
          <p:nvPr/>
        </p:nvSpPr>
        <p:spPr>
          <a:xfrm>
            <a:off x="8421656" y="4993772"/>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9</a:t>
            </a:r>
          </a:p>
        </p:txBody>
      </p:sp>
      <p:sp>
        <p:nvSpPr>
          <p:cNvPr id="28" name="Rectangle 27">
            <a:extLst>
              <a:ext uri="{FF2B5EF4-FFF2-40B4-BE49-F238E27FC236}">
                <a16:creationId xmlns:a16="http://schemas.microsoft.com/office/drawing/2014/main" id="{B493486E-B877-7F40-9C4E-98912226373F}"/>
              </a:ext>
            </a:extLst>
          </p:cNvPr>
          <p:cNvSpPr/>
          <p:nvPr/>
        </p:nvSpPr>
        <p:spPr>
          <a:xfrm>
            <a:off x="7218496" y="4993772"/>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5</a:t>
            </a:r>
          </a:p>
        </p:txBody>
      </p:sp>
      <p:sp>
        <p:nvSpPr>
          <p:cNvPr id="29" name="Rectangle 28">
            <a:extLst>
              <a:ext uri="{FF2B5EF4-FFF2-40B4-BE49-F238E27FC236}">
                <a16:creationId xmlns:a16="http://schemas.microsoft.com/office/drawing/2014/main" id="{4F952C14-666D-8642-F128-88A6BEF57B9A}"/>
              </a:ext>
            </a:extLst>
          </p:cNvPr>
          <p:cNvSpPr/>
          <p:nvPr/>
        </p:nvSpPr>
        <p:spPr>
          <a:xfrm>
            <a:off x="6616915" y="4180660"/>
            <a:ext cx="541421" cy="69783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a:t>
            </a:r>
          </a:p>
        </p:txBody>
      </p:sp>
      <p:cxnSp>
        <p:nvCxnSpPr>
          <p:cNvPr id="30" name="Straight Connector 29">
            <a:extLst>
              <a:ext uri="{FF2B5EF4-FFF2-40B4-BE49-F238E27FC236}">
                <a16:creationId xmlns:a16="http://schemas.microsoft.com/office/drawing/2014/main" id="{173AE924-A3B1-FB99-2A0B-92492F97A96D}"/>
              </a:ext>
            </a:extLst>
          </p:cNvPr>
          <p:cNvCxnSpPr>
            <a:cxnSpLocks/>
          </p:cNvCxnSpPr>
          <p:nvPr/>
        </p:nvCxnSpPr>
        <p:spPr>
          <a:xfrm>
            <a:off x="7128319" y="4942469"/>
            <a:ext cx="1899229" cy="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2DAF240C-A49F-37DE-82CB-E457302DB700}"/>
              </a:ext>
            </a:extLst>
          </p:cNvPr>
          <p:cNvCxnSpPr>
            <a:cxnSpLocks/>
          </p:cNvCxnSpPr>
          <p:nvPr/>
        </p:nvCxnSpPr>
        <p:spPr>
          <a:xfrm>
            <a:off x="7128318" y="5739763"/>
            <a:ext cx="1899229" cy="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2F91DED6-735E-0E52-EF28-FFA4172CF9A0}"/>
              </a:ext>
            </a:extLst>
          </p:cNvPr>
          <p:cNvSpPr/>
          <p:nvPr/>
        </p:nvSpPr>
        <p:spPr>
          <a:xfrm>
            <a:off x="3830504" y="3367548"/>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33" name="Rectangle 32">
            <a:extLst>
              <a:ext uri="{FF2B5EF4-FFF2-40B4-BE49-F238E27FC236}">
                <a16:creationId xmlns:a16="http://schemas.microsoft.com/office/drawing/2014/main" id="{3A0844A9-DE50-CA0D-4404-AB0BDB2D6369}"/>
              </a:ext>
            </a:extLst>
          </p:cNvPr>
          <p:cNvSpPr/>
          <p:nvPr/>
        </p:nvSpPr>
        <p:spPr>
          <a:xfrm>
            <a:off x="4432084" y="3367548"/>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34" name="Rectangle 33">
            <a:extLst>
              <a:ext uri="{FF2B5EF4-FFF2-40B4-BE49-F238E27FC236}">
                <a16:creationId xmlns:a16="http://schemas.microsoft.com/office/drawing/2014/main" id="{10B88701-F62E-45A7-FE35-447A28E3C5A4}"/>
              </a:ext>
            </a:extLst>
          </p:cNvPr>
          <p:cNvSpPr/>
          <p:nvPr/>
        </p:nvSpPr>
        <p:spPr>
          <a:xfrm>
            <a:off x="3228924" y="3367548"/>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35" name="Rectangle 34">
            <a:extLst>
              <a:ext uri="{FF2B5EF4-FFF2-40B4-BE49-F238E27FC236}">
                <a16:creationId xmlns:a16="http://schemas.microsoft.com/office/drawing/2014/main" id="{4714C536-C160-49C9-A750-A28026690502}"/>
              </a:ext>
            </a:extLst>
          </p:cNvPr>
          <p:cNvSpPr/>
          <p:nvPr/>
        </p:nvSpPr>
        <p:spPr>
          <a:xfrm>
            <a:off x="3830504" y="4180660"/>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36" name="Rectangle 35">
            <a:extLst>
              <a:ext uri="{FF2B5EF4-FFF2-40B4-BE49-F238E27FC236}">
                <a16:creationId xmlns:a16="http://schemas.microsoft.com/office/drawing/2014/main" id="{A5E2FC96-3FF8-ECAA-4C09-54E1FD0DF209}"/>
              </a:ext>
            </a:extLst>
          </p:cNvPr>
          <p:cNvSpPr/>
          <p:nvPr/>
        </p:nvSpPr>
        <p:spPr>
          <a:xfrm>
            <a:off x="4432084" y="4180660"/>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37" name="Rectangle 36">
            <a:extLst>
              <a:ext uri="{FF2B5EF4-FFF2-40B4-BE49-F238E27FC236}">
                <a16:creationId xmlns:a16="http://schemas.microsoft.com/office/drawing/2014/main" id="{96AF8A25-B8AE-CF2F-D3C9-0E386D1D04F0}"/>
              </a:ext>
            </a:extLst>
          </p:cNvPr>
          <p:cNvSpPr/>
          <p:nvPr/>
        </p:nvSpPr>
        <p:spPr>
          <a:xfrm>
            <a:off x="3228924" y="4180660"/>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2"/>
              </a:solidFill>
            </a:endParaRPr>
          </a:p>
        </p:txBody>
      </p:sp>
      <p:sp>
        <p:nvSpPr>
          <p:cNvPr id="38" name="Rectangle 37">
            <a:extLst>
              <a:ext uri="{FF2B5EF4-FFF2-40B4-BE49-F238E27FC236}">
                <a16:creationId xmlns:a16="http://schemas.microsoft.com/office/drawing/2014/main" id="{8BB040A1-DB86-76CF-9A70-69BC80D4264D}"/>
              </a:ext>
            </a:extLst>
          </p:cNvPr>
          <p:cNvSpPr/>
          <p:nvPr/>
        </p:nvSpPr>
        <p:spPr>
          <a:xfrm>
            <a:off x="3830503" y="4993772"/>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1</a:t>
            </a:r>
          </a:p>
        </p:txBody>
      </p:sp>
      <p:sp>
        <p:nvSpPr>
          <p:cNvPr id="39" name="Rectangle 38">
            <a:extLst>
              <a:ext uri="{FF2B5EF4-FFF2-40B4-BE49-F238E27FC236}">
                <a16:creationId xmlns:a16="http://schemas.microsoft.com/office/drawing/2014/main" id="{21124905-4D6B-D917-763F-6A4421894845}"/>
              </a:ext>
            </a:extLst>
          </p:cNvPr>
          <p:cNvSpPr/>
          <p:nvPr/>
        </p:nvSpPr>
        <p:spPr>
          <a:xfrm>
            <a:off x="4432084" y="4993772"/>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9</a:t>
            </a:r>
          </a:p>
        </p:txBody>
      </p:sp>
      <p:sp>
        <p:nvSpPr>
          <p:cNvPr id="40" name="Rectangle 39">
            <a:extLst>
              <a:ext uri="{FF2B5EF4-FFF2-40B4-BE49-F238E27FC236}">
                <a16:creationId xmlns:a16="http://schemas.microsoft.com/office/drawing/2014/main" id="{1F3AFB41-B72B-E944-F94C-504D69736B94}"/>
              </a:ext>
            </a:extLst>
          </p:cNvPr>
          <p:cNvSpPr/>
          <p:nvPr/>
        </p:nvSpPr>
        <p:spPr>
          <a:xfrm>
            <a:off x="3228924" y="4993772"/>
            <a:ext cx="541421" cy="6978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5</a:t>
            </a:r>
          </a:p>
        </p:txBody>
      </p:sp>
      <p:sp>
        <p:nvSpPr>
          <p:cNvPr id="42" name="Rectangle 41">
            <a:extLst>
              <a:ext uri="{FF2B5EF4-FFF2-40B4-BE49-F238E27FC236}">
                <a16:creationId xmlns:a16="http://schemas.microsoft.com/office/drawing/2014/main" id="{C4D48F33-FA81-C3A3-8FC6-D40AB7208B25}"/>
              </a:ext>
            </a:extLst>
          </p:cNvPr>
          <p:cNvSpPr/>
          <p:nvPr/>
        </p:nvSpPr>
        <p:spPr>
          <a:xfrm>
            <a:off x="2627343" y="4180660"/>
            <a:ext cx="541421" cy="69783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2"/>
                </a:solidFill>
              </a:rPr>
              <a:t>+</a:t>
            </a:r>
          </a:p>
        </p:txBody>
      </p:sp>
      <p:cxnSp>
        <p:nvCxnSpPr>
          <p:cNvPr id="43" name="Straight Connector 42">
            <a:extLst>
              <a:ext uri="{FF2B5EF4-FFF2-40B4-BE49-F238E27FC236}">
                <a16:creationId xmlns:a16="http://schemas.microsoft.com/office/drawing/2014/main" id="{4F7FC079-BD0D-187B-87C1-FF370AED70BE}"/>
              </a:ext>
            </a:extLst>
          </p:cNvPr>
          <p:cNvCxnSpPr>
            <a:cxnSpLocks/>
          </p:cNvCxnSpPr>
          <p:nvPr/>
        </p:nvCxnSpPr>
        <p:spPr>
          <a:xfrm>
            <a:off x="3138747" y="4942469"/>
            <a:ext cx="1899229" cy="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DE505BA-740D-1C30-0B6E-9096D7166EC3}"/>
              </a:ext>
            </a:extLst>
          </p:cNvPr>
          <p:cNvCxnSpPr>
            <a:cxnSpLocks/>
          </p:cNvCxnSpPr>
          <p:nvPr/>
        </p:nvCxnSpPr>
        <p:spPr>
          <a:xfrm>
            <a:off x="3138746" y="5739763"/>
            <a:ext cx="1899229" cy="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A3960D6A-874E-B037-B6BE-D604AB2325F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3</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1005188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B0606-8253-CE7C-5516-ADB5CE606DEA}"/>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07ADA71A-24B1-52D8-6C04-94AE85E54D23}"/>
              </a:ext>
            </a:extLst>
          </p:cNvPr>
          <p:cNvSpPr>
            <a:spLocks noGrp="1"/>
          </p:cNvSpPr>
          <p:nvPr>
            <p:ph idx="1"/>
          </p:nvPr>
        </p:nvSpPr>
        <p:spPr>
          <a:xfrm>
            <a:off x="776990" y="1420891"/>
            <a:ext cx="10515600" cy="4351338"/>
          </a:xfrm>
        </p:spPr>
        <p:txBody>
          <a:bodyPr/>
          <a:lstStyle/>
          <a:p>
            <a:pPr marL="0" indent="0">
              <a:buNone/>
            </a:pPr>
            <a:r>
              <a:rPr lang="en-US" dirty="0"/>
              <a:t>Arjan’s older sister Mandeep is 5 times his age.</a:t>
            </a:r>
          </a:p>
          <a:p>
            <a:pPr marL="0" indent="0">
              <a:buNone/>
            </a:pPr>
            <a:endParaRPr lang="en-US" dirty="0"/>
          </a:p>
          <a:p>
            <a:pPr marL="0" indent="0">
              <a:buNone/>
            </a:pPr>
            <a:r>
              <a:rPr lang="en-US" dirty="0"/>
              <a:t>Their guinea pig is three-tenths of Mandeep’s age.</a:t>
            </a:r>
          </a:p>
          <a:p>
            <a:pPr marL="0" indent="0">
              <a:buNone/>
            </a:pPr>
            <a:endParaRPr lang="en-US" dirty="0"/>
          </a:p>
          <a:p>
            <a:pPr marL="0" indent="0">
              <a:buNone/>
            </a:pPr>
            <a:r>
              <a:rPr lang="en-US" dirty="0"/>
              <a:t>The total of Arjan’s and Mandeep’s ages is 24.</a:t>
            </a:r>
          </a:p>
          <a:p>
            <a:pPr marL="0" indent="0">
              <a:buNone/>
            </a:pPr>
            <a:endParaRPr lang="en-US" dirty="0"/>
          </a:p>
          <a:p>
            <a:pPr marL="0" indent="0">
              <a:buNone/>
            </a:pPr>
            <a:r>
              <a:rPr lang="en-US" dirty="0"/>
              <a:t>What ages are Arjan, Mandeep and the guinea-pig?</a:t>
            </a:r>
          </a:p>
        </p:txBody>
      </p:sp>
      <p:sp>
        <p:nvSpPr>
          <p:cNvPr id="2" name="Title 1">
            <a:extLst>
              <a:ext uri="{FF2B5EF4-FFF2-40B4-BE49-F238E27FC236}">
                <a16:creationId xmlns:a16="http://schemas.microsoft.com/office/drawing/2014/main" id="{8C5960DD-5229-6924-E71A-A9B8821710B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613461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6CEBF-427F-5427-DDCF-2488745FD74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5">
                <a:extLst>
                  <a:ext uri="{FF2B5EF4-FFF2-40B4-BE49-F238E27FC236}">
                    <a16:creationId xmlns:a16="http://schemas.microsoft.com/office/drawing/2014/main" id="{EF396FCD-A78A-448A-666D-3B5C14F939B8}"/>
                  </a:ext>
                </a:extLst>
              </p:cNvPr>
              <p:cNvSpPr>
                <a:spLocks noGrp="1"/>
              </p:cNvSpPr>
              <p:nvPr>
                <p:ph idx="1"/>
              </p:nvPr>
            </p:nvSpPr>
            <p:spPr>
              <a:xfrm>
                <a:off x="778240" y="1434953"/>
                <a:ext cx="10515600" cy="4351338"/>
              </a:xfrm>
            </p:spPr>
            <p:txBody>
              <a:bodyPr/>
              <a:lstStyle/>
              <a:p>
                <a:pPr marL="0" indent="0">
                  <a:buNone/>
                </a:pPr>
                <a:r>
                  <a:rPr lang="en-US" dirty="0"/>
                  <a:t>This square has a side length of </a:t>
                </a:r>
                <a14:m>
                  <m:oMath xmlns:m="http://schemas.openxmlformats.org/officeDocument/2006/math">
                    <m:r>
                      <a:rPr lang="en-GB" b="0" i="0" smtClean="0">
                        <a:latin typeface="Cambria Math" panose="02040503050406030204" pitchFamily="18" charset="0"/>
                      </a:rPr>
                      <m:t>2</m:t>
                    </m:r>
                    <m:f>
                      <m:fPr>
                        <m:ctrlPr>
                          <a:rPr lang="en-US"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5</m:t>
                        </m:r>
                      </m:den>
                    </m:f>
                  </m:oMath>
                </a14:m>
                <a:r>
                  <a:rPr lang="en-US" dirty="0"/>
                  <a:t> units. Write down the coordinates of the vertices. One has been partially completed.</a:t>
                </a:r>
              </a:p>
              <a:p>
                <a:pPr marL="0" indent="0">
                  <a:buNone/>
                </a:pPr>
                <a:r>
                  <a:rPr lang="en-US" dirty="0"/>
                  <a:t>						</a:t>
                </a:r>
              </a:p>
              <a:p>
                <a:pPr marL="0" indent="0">
                  <a:buNone/>
                </a:pPr>
                <a:r>
                  <a:rPr lang="en-US" dirty="0"/>
                  <a:t>						A = (0.75,         )</a:t>
                </a:r>
              </a:p>
              <a:p>
                <a:pPr marL="0" indent="0">
                  <a:buNone/>
                </a:pPr>
                <a:r>
                  <a:rPr lang="en-US" dirty="0"/>
                  <a:t>						B = (         ,         )</a:t>
                </a:r>
              </a:p>
              <a:p>
                <a:pPr marL="0" indent="0">
                  <a:buNone/>
                </a:pPr>
                <a:r>
                  <a:rPr lang="en-US" dirty="0"/>
                  <a:t>						C = (         ,         )</a:t>
                </a:r>
              </a:p>
              <a:p>
                <a:pPr marL="0" indent="0">
                  <a:buNone/>
                </a:pPr>
                <a:r>
                  <a:rPr lang="en-US" dirty="0"/>
                  <a:t>						D = (         ,         )</a:t>
                </a:r>
              </a:p>
            </p:txBody>
          </p:sp>
        </mc:Choice>
        <mc:Fallback xmlns="">
          <p:sp>
            <p:nvSpPr>
              <p:cNvPr id="5" name="Content Placeholder 5">
                <a:extLst>
                  <a:ext uri="{FF2B5EF4-FFF2-40B4-BE49-F238E27FC236}">
                    <a16:creationId xmlns:a16="http://schemas.microsoft.com/office/drawing/2014/main" id="{EF396FCD-A78A-448A-666D-3B5C14F939B8}"/>
                  </a:ext>
                </a:extLst>
              </p:cNvPr>
              <p:cNvSpPr>
                <a:spLocks noGrp="1" noRot="1" noChangeAspect="1" noMove="1" noResize="1" noEditPoints="1" noAdjustHandles="1" noChangeArrowheads="1" noChangeShapeType="1" noTextEdit="1"/>
              </p:cNvSpPr>
              <p:nvPr>
                <p:ph idx="1"/>
              </p:nvPr>
            </p:nvSpPr>
            <p:spPr>
              <a:xfrm>
                <a:off x="778240" y="1434953"/>
                <a:ext cx="10515600" cy="4351338"/>
              </a:xfrm>
              <a:blipFill>
                <a:blip r:embed="rId3"/>
                <a:stretch>
                  <a:fillRect l="-1206" t="-291"/>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1C7D21EE-DD33-CF54-CE65-D8C753A10099}"/>
              </a:ext>
            </a:extLst>
          </p:cNvPr>
          <p:cNvPicPr>
            <a:picLocks noChangeAspect="1"/>
          </p:cNvPicPr>
          <p:nvPr/>
        </p:nvPicPr>
        <p:blipFill>
          <a:blip r:embed="rId4"/>
          <a:stretch>
            <a:fillRect/>
          </a:stretch>
        </p:blipFill>
        <p:spPr>
          <a:xfrm>
            <a:off x="984277" y="2644618"/>
            <a:ext cx="4755511" cy="3728433"/>
          </a:xfrm>
          <a:prstGeom prst="rect">
            <a:avLst/>
          </a:prstGeom>
        </p:spPr>
      </p:pic>
      <p:sp>
        <p:nvSpPr>
          <p:cNvPr id="7" name="TextBox 6">
            <a:extLst>
              <a:ext uri="{FF2B5EF4-FFF2-40B4-BE49-F238E27FC236}">
                <a16:creationId xmlns:a16="http://schemas.microsoft.com/office/drawing/2014/main" id="{3DD0EBE1-D77B-DC3A-11F6-7180BAEA432B}"/>
              </a:ext>
            </a:extLst>
          </p:cNvPr>
          <p:cNvSpPr txBox="1"/>
          <p:nvPr/>
        </p:nvSpPr>
        <p:spPr>
          <a:xfrm>
            <a:off x="1839817" y="5762768"/>
            <a:ext cx="440675" cy="523220"/>
          </a:xfrm>
          <a:prstGeom prst="rect">
            <a:avLst/>
          </a:prstGeom>
          <a:noFill/>
        </p:spPr>
        <p:txBody>
          <a:bodyPr wrap="square" rtlCol="0">
            <a:spAutoFit/>
          </a:bodyPr>
          <a:lstStyle/>
          <a:p>
            <a:pPr algn="ctr"/>
            <a:r>
              <a:rPr lang="en-GB" sz="2800" b="1" dirty="0"/>
              <a:t>A</a:t>
            </a:r>
          </a:p>
        </p:txBody>
      </p:sp>
      <p:sp>
        <p:nvSpPr>
          <p:cNvPr id="8" name="TextBox 7">
            <a:extLst>
              <a:ext uri="{FF2B5EF4-FFF2-40B4-BE49-F238E27FC236}">
                <a16:creationId xmlns:a16="http://schemas.microsoft.com/office/drawing/2014/main" id="{3AE64AAE-C40F-7B4A-A8FC-769C7AA65244}"/>
              </a:ext>
            </a:extLst>
          </p:cNvPr>
          <p:cNvSpPr txBox="1"/>
          <p:nvPr/>
        </p:nvSpPr>
        <p:spPr>
          <a:xfrm>
            <a:off x="5375313" y="2836678"/>
            <a:ext cx="440675" cy="523220"/>
          </a:xfrm>
          <a:prstGeom prst="rect">
            <a:avLst/>
          </a:prstGeom>
          <a:noFill/>
        </p:spPr>
        <p:txBody>
          <a:bodyPr wrap="square" rtlCol="0">
            <a:spAutoFit/>
          </a:bodyPr>
          <a:lstStyle/>
          <a:p>
            <a:pPr algn="ctr"/>
            <a:r>
              <a:rPr lang="en-GB" sz="2800" b="1" dirty="0"/>
              <a:t>D</a:t>
            </a:r>
          </a:p>
        </p:txBody>
      </p:sp>
      <p:sp>
        <p:nvSpPr>
          <p:cNvPr id="9" name="TextBox 8">
            <a:extLst>
              <a:ext uri="{FF2B5EF4-FFF2-40B4-BE49-F238E27FC236}">
                <a16:creationId xmlns:a16="http://schemas.microsoft.com/office/drawing/2014/main" id="{BDF6BADA-1193-E8E8-1E10-0EF2874128A2}"/>
              </a:ext>
            </a:extLst>
          </p:cNvPr>
          <p:cNvSpPr txBox="1"/>
          <p:nvPr/>
        </p:nvSpPr>
        <p:spPr>
          <a:xfrm>
            <a:off x="1839817" y="2836678"/>
            <a:ext cx="440675" cy="523220"/>
          </a:xfrm>
          <a:prstGeom prst="rect">
            <a:avLst/>
          </a:prstGeom>
          <a:noFill/>
        </p:spPr>
        <p:txBody>
          <a:bodyPr wrap="square" rtlCol="0">
            <a:spAutoFit/>
          </a:bodyPr>
          <a:lstStyle/>
          <a:p>
            <a:pPr algn="ctr"/>
            <a:r>
              <a:rPr lang="en-GB" sz="2800" b="1" dirty="0"/>
              <a:t>C</a:t>
            </a:r>
          </a:p>
        </p:txBody>
      </p:sp>
      <p:sp>
        <p:nvSpPr>
          <p:cNvPr id="10" name="TextBox 9">
            <a:extLst>
              <a:ext uri="{FF2B5EF4-FFF2-40B4-BE49-F238E27FC236}">
                <a16:creationId xmlns:a16="http://schemas.microsoft.com/office/drawing/2014/main" id="{55E47B01-9789-261A-FA68-BA0CB03FC510}"/>
              </a:ext>
            </a:extLst>
          </p:cNvPr>
          <p:cNvSpPr txBox="1"/>
          <p:nvPr/>
        </p:nvSpPr>
        <p:spPr>
          <a:xfrm>
            <a:off x="5375313" y="5762768"/>
            <a:ext cx="440675" cy="523220"/>
          </a:xfrm>
          <a:prstGeom prst="rect">
            <a:avLst/>
          </a:prstGeom>
          <a:noFill/>
        </p:spPr>
        <p:txBody>
          <a:bodyPr wrap="square" rtlCol="0">
            <a:spAutoFit/>
          </a:bodyPr>
          <a:lstStyle/>
          <a:p>
            <a:pPr algn="ctr"/>
            <a:r>
              <a:rPr lang="en-GB" sz="2800" b="1" dirty="0"/>
              <a:t>B</a:t>
            </a:r>
          </a:p>
        </p:txBody>
      </p:sp>
      <p:sp>
        <p:nvSpPr>
          <p:cNvPr id="2" name="Title 1">
            <a:extLst>
              <a:ext uri="{FF2B5EF4-FFF2-40B4-BE49-F238E27FC236}">
                <a16:creationId xmlns:a16="http://schemas.microsoft.com/office/drawing/2014/main" id="{CFD821CA-C959-ACF8-181B-55F6415FE02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286423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09F74-FDCD-2026-3118-AC450CBF47AE}"/>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20E5AD56-D67C-7406-C98B-2A268B229B8B}"/>
              </a:ext>
            </a:extLst>
          </p:cNvPr>
          <p:cNvSpPr>
            <a:spLocks noGrp="1"/>
          </p:cNvSpPr>
          <p:nvPr>
            <p:ph idx="1"/>
          </p:nvPr>
        </p:nvSpPr>
        <p:spPr>
          <a:xfrm>
            <a:off x="778240" y="1423882"/>
            <a:ext cx="10515600" cy="4351338"/>
          </a:xfrm>
        </p:spPr>
        <p:txBody>
          <a:bodyPr/>
          <a:lstStyle/>
          <a:p>
            <a:pPr marL="0" indent="0">
              <a:buNone/>
            </a:pPr>
            <a:r>
              <a:rPr lang="en-US" dirty="0"/>
              <a:t>Calculate the value of y. Explain how you know.</a:t>
            </a:r>
          </a:p>
        </p:txBody>
      </p:sp>
      <p:pic>
        <p:nvPicPr>
          <p:cNvPr id="11" name="Picture 2">
            <a:extLst>
              <a:ext uri="{FF2B5EF4-FFF2-40B4-BE49-F238E27FC236}">
                <a16:creationId xmlns:a16="http://schemas.microsoft.com/office/drawing/2014/main" id="{2AAA1F35-5B29-4F4D-C29C-4AB353AE9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6322" y="2549716"/>
            <a:ext cx="5219356" cy="31955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309552B-907C-139C-C0DD-ACD50CF4646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04437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A3857-C39F-FAE3-14A5-D1DB90B071A6}"/>
            </a:ext>
          </a:extLst>
        </p:cNvPr>
        <p:cNvGrpSpPr/>
        <p:nvPr/>
      </p:nvGrpSpPr>
      <p:grpSpPr>
        <a:xfrm>
          <a:off x="0" y="0"/>
          <a:ext cx="0" cy="0"/>
          <a:chOff x="0" y="0"/>
          <a:chExt cx="0" cy="0"/>
        </a:xfrm>
      </p:grpSpPr>
      <p:sp>
        <p:nvSpPr>
          <p:cNvPr id="3" name="Content Placeholder 5">
            <a:extLst>
              <a:ext uri="{FF2B5EF4-FFF2-40B4-BE49-F238E27FC236}">
                <a16:creationId xmlns:a16="http://schemas.microsoft.com/office/drawing/2014/main" id="{78FBFCE7-E25E-FDB8-064B-8D5EB1B73E64}"/>
              </a:ext>
            </a:extLst>
          </p:cNvPr>
          <p:cNvSpPr>
            <a:spLocks noGrp="1"/>
          </p:cNvSpPr>
          <p:nvPr>
            <p:ph idx="1"/>
          </p:nvPr>
        </p:nvSpPr>
        <p:spPr>
          <a:xfrm>
            <a:off x="778240" y="1420892"/>
            <a:ext cx="10515600" cy="4351338"/>
          </a:xfrm>
        </p:spPr>
        <p:txBody>
          <a:bodyPr/>
          <a:lstStyle/>
          <a:p>
            <a:pPr marL="0" indent="0">
              <a:buNone/>
            </a:pPr>
            <a:r>
              <a:rPr lang="en-US" dirty="0"/>
              <a:t>Buses leave Chorley for Bolton at regular intervals. </a:t>
            </a:r>
          </a:p>
          <a:p>
            <a:pPr marL="0" indent="0">
              <a:buNone/>
            </a:pPr>
            <a:endParaRPr lang="en-US" dirty="0"/>
          </a:p>
          <a:p>
            <a:pPr marL="0" indent="0">
              <a:buNone/>
            </a:pPr>
            <a:r>
              <a:rPr lang="en-US" dirty="0"/>
              <a:t>The second bus of the day left at 6:35 am. </a:t>
            </a:r>
          </a:p>
          <a:p>
            <a:pPr marL="0" indent="0">
              <a:buNone/>
            </a:pPr>
            <a:endParaRPr lang="en-US" dirty="0"/>
          </a:p>
          <a:p>
            <a:pPr marL="0" indent="0">
              <a:buNone/>
            </a:pPr>
            <a:r>
              <a:rPr lang="en-US" dirty="0"/>
              <a:t>The sixth bus left at 8:03 am and you just missed it. </a:t>
            </a:r>
          </a:p>
          <a:p>
            <a:pPr marL="0" indent="0">
              <a:buNone/>
            </a:pPr>
            <a:endParaRPr lang="en-US" dirty="0"/>
          </a:p>
          <a:p>
            <a:pPr marL="0" indent="0">
              <a:buNone/>
            </a:pPr>
            <a:r>
              <a:rPr lang="en-US" dirty="0"/>
              <a:t>What time is the next bus?</a:t>
            </a:r>
          </a:p>
        </p:txBody>
      </p:sp>
      <p:sp>
        <p:nvSpPr>
          <p:cNvPr id="2" name="Title 1">
            <a:extLst>
              <a:ext uri="{FF2B5EF4-FFF2-40B4-BE49-F238E27FC236}">
                <a16:creationId xmlns:a16="http://schemas.microsoft.com/office/drawing/2014/main" id="{E2C6655C-968E-329A-92CE-555E2DFC3A8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342345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DF3B6-F779-247A-1AD5-5A458B3857A5}"/>
            </a:ext>
          </a:extLst>
        </p:cNvPr>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444A7CA-46E6-3508-DA38-FCFE4BF5A396}"/>
              </a:ext>
            </a:extLst>
          </p:cNvPr>
          <p:cNvSpPr>
            <a:spLocks noGrp="1"/>
          </p:cNvSpPr>
          <p:nvPr>
            <p:ph idx="1"/>
          </p:nvPr>
        </p:nvSpPr>
        <p:spPr>
          <a:xfrm>
            <a:off x="838200" y="3749039"/>
            <a:ext cx="10515600" cy="2427923"/>
          </a:xfrm>
        </p:spPr>
        <p:txBody>
          <a:bodyPr/>
          <a:lstStyle/>
          <a:p>
            <a:pPr marL="0" indent="0">
              <a:buNone/>
            </a:pPr>
            <a:r>
              <a:rPr lang="en-US"/>
              <a:t>Under which conditions is each taxi firm the cheapest? </a:t>
            </a:r>
          </a:p>
        </p:txBody>
      </p:sp>
      <p:sp>
        <p:nvSpPr>
          <p:cNvPr id="6" name="TextBox 5">
            <a:extLst>
              <a:ext uri="{FF2B5EF4-FFF2-40B4-BE49-F238E27FC236}">
                <a16:creationId xmlns:a16="http://schemas.microsoft.com/office/drawing/2014/main" id="{EE7EE96F-A7F0-56DF-BDB3-88CCF68DCBD9}"/>
              </a:ext>
            </a:extLst>
          </p:cNvPr>
          <p:cNvSpPr txBox="1"/>
          <p:nvPr/>
        </p:nvSpPr>
        <p:spPr>
          <a:xfrm>
            <a:off x="838199" y="1825625"/>
            <a:ext cx="2900231" cy="954107"/>
          </a:xfrm>
          <a:prstGeom prst="rect">
            <a:avLst/>
          </a:prstGeom>
          <a:noFill/>
          <a:ln w="28575">
            <a:solidFill>
              <a:schemeClr val="tx1"/>
            </a:solidFill>
          </a:ln>
        </p:spPr>
        <p:txBody>
          <a:bodyPr wrap="square" rtlCol="0">
            <a:spAutoFit/>
          </a:bodyPr>
          <a:lstStyle/>
          <a:p>
            <a:pPr algn="ctr"/>
            <a:r>
              <a:rPr lang="en-GB" sz="2800" b="1"/>
              <a:t>Ace Taxis</a:t>
            </a:r>
          </a:p>
          <a:p>
            <a:pPr algn="ctr"/>
            <a:r>
              <a:rPr lang="en-GB" sz="2800"/>
              <a:t>£4 + £2 per mile</a:t>
            </a:r>
          </a:p>
        </p:txBody>
      </p:sp>
      <p:sp>
        <p:nvSpPr>
          <p:cNvPr id="7" name="TextBox 6">
            <a:extLst>
              <a:ext uri="{FF2B5EF4-FFF2-40B4-BE49-F238E27FC236}">
                <a16:creationId xmlns:a16="http://schemas.microsoft.com/office/drawing/2014/main" id="{5C3BC284-270D-5C1F-8789-EEB3C0090BB8}"/>
              </a:ext>
            </a:extLst>
          </p:cNvPr>
          <p:cNvSpPr txBox="1"/>
          <p:nvPr/>
        </p:nvSpPr>
        <p:spPr>
          <a:xfrm>
            <a:off x="4752400" y="1825625"/>
            <a:ext cx="2855811" cy="954107"/>
          </a:xfrm>
          <a:prstGeom prst="rect">
            <a:avLst/>
          </a:prstGeom>
          <a:noFill/>
          <a:ln w="28575">
            <a:solidFill>
              <a:schemeClr val="tx1"/>
            </a:solidFill>
          </a:ln>
        </p:spPr>
        <p:txBody>
          <a:bodyPr wrap="square" rtlCol="0">
            <a:spAutoFit/>
          </a:bodyPr>
          <a:lstStyle/>
          <a:p>
            <a:pPr algn="ctr"/>
            <a:r>
              <a:rPr lang="en-GB" sz="2800" b="1"/>
              <a:t>Best Taxis</a:t>
            </a:r>
          </a:p>
          <a:p>
            <a:pPr algn="ctr"/>
            <a:r>
              <a:rPr lang="en-GB" sz="2800"/>
              <a:t>£8 + £1 per mile</a:t>
            </a:r>
          </a:p>
        </p:txBody>
      </p:sp>
      <p:sp>
        <p:nvSpPr>
          <p:cNvPr id="8" name="TextBox 7">
            <a:extLst>
              <a:ext uri="{FF2B5EF4-FFF2-40B4-BE49-F238E27FC236}">
                <a16:creationId xmlns:a16="http://schemas.microsoft.com/office/drawing/2014/main" id="{7B43E85F-F20D-DD91-8A5E-6DB7715B1E0E}"/>
              </a:ext>
            </a:extLst>
          </p:cNvPr>
          <p:cNvSpPr txBox="1"/>
          <p:nvPr/>
        </p:nvSpPr>
        <p:spPr>
          <a:xfrm>
            <a:off x="8666602" y="1825624"/>
            <a:ext cx="2687198" cy="954107"/>
          </a:xfrm>
          <a:prstGeom prst="rect">
            <a:avLst/>
          </a:prstGeom>
          <a:noFill/>
          <a:ln w="28575">
            <a:solidFill>
              <a:schemeClr val="tx1"/>
            </a:solidFill>
          </a:ln>
        </p:spPr>
        <p:txBody>
          <a:bodyPr wrap="square" rtlCol="0">
            <a:spAutoFit/>
          </a:bodyPr>
          <a:lstStyle/>
          <a:p>
            <a:pPr algn="ctr"/>
            <a:r>
              <a:rPr lang="en-GB" sz="2800" b="1"/>
              <a:t>Cool Taxis</a:t>
            </a:r>
          </a:p>
          <a:p>
            <a:pPr algn="ctr"/>
            <a:r>
              <a:rPr lang="en-GB" sz="2800"/>
              <a:t>£4 per mile</a:t>
            </a:r>
          </a:p>
        </p:txBody>
      </p:sp>
      <p:sp>
        <p:nvSpPr>
          <p:cNvPr id="2" name="Title 1">
            <a:extLst>
              <a:ext uri="{FF2B5EF4-FFF2-40B4-BE49-F238E27FC236}">
                <a16:creationId xmlns:a16="http://schemas.microsoft.com/office/drawing/2014/main" id="{BE888A06-D39F-2567-6955-CAC625815BA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179521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43418-939F-B8DD-B48E-52DF68E33545}"/>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92B72342-8549-9E51-8230-D046A5229719}"/>
              </a:ext>
            </a:extLst>
          </p:cNvPr>
          <p:cNvSpPr>
            <a:spLocks noGrp="1"/>
          </p:cNvSpPr>
          <p:nvPr>
            <p:ph idx="1"/>
          </p:nvPr>
        </p:nvSpPr>
        <p:spPr>
          <a:xfrm>
            <a:off x="778240" y="1420891"/>
            <a:ext cx="10515600" cy="4351338"/>
          </a:xfrm>
        </p:spPr>
        <p:txBody>
          <a:bodyPr/>
          <a:lstStyle/>
          <a:p>
            <a:pPr marL="0" indent="0">
              <a:buNone/>
            </a:pPr>
            <a:r>
              <a:rPr lang="en-US" dirty="0"/>
              <a:t>I am thinking of a number. </a:t>
            </a:r>
          </a:p>
          <a:p>
            <a:pPr marL="0" indent="0">
              <a:buNone/>
            </a:pPr>
            <a:endParaRPr lang="en-US" dirty="0"/>
          </a:p>
          <a:p>
            <a:pPr marL="0" indent="0">
              <a:buNone/>
            </a:pPr>
            <a:r>
              <a:rPr lang="en-US" dirty="0"/>
              <a:t>If you multiply it by 3 and add 60 you get the same value as multiplying it by 7 and subtracting 8.</a:t>
            </a:r>
          </a:p>
          <a:p>
            <a:pPr marL="0" indent="0">
              <a:buNone/>
            </a:pPr>
            <a:endParaRPr lang="en-US" dirty="0"/>
          </a:p>
          <a:p>
            <a:pPr marL="0" indent="0">
              <a:buNone/>
            </a:pPr>
            <a:r>
              <a:rPr lang="en-US" dirty="0"/>
              <a:t>What number am I thinking of?</a:t>
            </a:r>
          </a:p>
        </p:txBody>
      </p:sp>
      <p:sp>
        <p:nvSpPr>
          <p:cNvPr id="2" name="Title 1">
            <a:extLst>
              <a:ext uri="{FF2B5EF4-FFF2-40B4-BE49-F238E27FC236}">
                <a16:creationId xmlns:a16="http://schemas.microsoft.com/office/drawing/2014/main" id="{257824AE-76C0-9D29-0758-8DCB7693FB2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67583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5DAD4-565B-6C3C-B3CF-3C2C715B3EF5}"/>
            </a:ext>
          </a:extLst>
        </p:cNvPr>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8CFACDD-73DA-C5C0-07D4-ECF80121E5F6}"/>
              </a:ext>
            </a:extLst>
          </p:cNvPr>
          <p:cNvSpPr>
            <a:spLocks noGrp="1"/>
          </p:cNvSpPr>
          <p:nvPr>
            <p:ph idx="1"/>
          </p:nvPr>
        </p:nvSpPr>
        <p:spPr>
          <a:xfrm>
            <a:off x="778240" y="1420890"/>
            <a:ext cx="10902494" cy="4351338"/>
          </a:xfrm>
        </p:spPr>
        <p:txBody>
          <a:bodyPr>
            <a:normAutofit/>
          </a:bodyPr>
          <a:lstStyle/>
          <a:p>
            <a:pPr marL="0" indent="0">
              <a:buNone/>
            </a:pPr>
            <a:r>
              <a:rPr lang="en-US" dirty="0"/>
              <a:t>People in Leeds city centre were asked whether they would watch the next Leeds United football match. Pie chart ‘a’ shows the non-supporters’ responses and pie chart ‘b’ shows the supporters’ responses.</a:t>
            </a:r>
          </a:p>
          <a:p>
            <a:pPr marL="0" indent="0">
              <a:buNone/>
            </a:pPr>
            <a:r>
              <a:rPr lang="en-US" dirty="0"/>
              <a:t>						The minor sector for each chart</a:t>
            </a:r>
            <a:br>
              <a:rPr lang="en-US" dirty="0"/>
            </a:br>
            <a:r>
              <a:rPr lang="en-US" dirty="0"/>
              <a:t>						represents 80 people.</a:t>
            </a:r>
            <a:br>
              <a:rPr lang="en-US" dirty="0"/>
            </a:br>
            <a:r>
              <a:rPr lang="en-US" dirty="0"/>
              <a:t>						In which group were more</a:t>
            </a:r>
            <a:br>
              <a:rPr lang="en-US" dirty="0"/>
            </a:br>
            <a:r>
              <a:rPr lang="en-US" dirty="0"/>
              <a:t>						people interviewed and by how</a:t>
            </a:r>
            <a:br>
              <a:rPr lang="en-US" dirty="0"/>
            </a:br>
            <a:r>
              <a:rPr lang="en-US" dirty="0"/>
              <a:t>						many people?</a:t>
            </a:r>
          </a:p>
        </p:txBody>
      </p:sp>
      <p:pic>
        <p:nvPicPr>
          <p:cNvPr id="6" name="Picture 5">
            <a:extLst>
              <a:ext uri="{FF2B5EF4-FFF2-40B4-BE49-F238E27FC236}">
                <a16:creationId xmlns:a16="http://schemas.microsoft.com/office/drawing/2014/main" id="{EEFBC1C8-20AF-F847-5D3E-0ED76FAD8C85}"/>
              </a:ext>
            </a:extLst>
          </p:cNvPr>
          <p:cNvPicPr>
            <a:picLocks noChangeAspect="1"/>
          </p:cNvPicPr>
          <p:nvPr/>
        </p:nvPicPr>
        <p:blipFill>
          <a:blip r:embed="rId3"/>
          <a:stretch>
            <a:fillRect/>
          </a:stretch>
        </p:blipFill>
        <p:spPr>
          <a:xfrm>
            <a:off x="838200" y="3431808"/>
            <a:ext cx="5282508" cy="2745155"/>
          </a:xfrm>
          <a:prstGeom prst="rect">
            <a:avLst/>
          </a:prstGeom>
          <a:ln>
            <a:noFill/>
          </a:ln>
        </p:spPr>
      </p:pic>
      <p:sp>
        <p:nvSpPr>
          <p:cNvPr id="2" name="Title 1">
            <a:extLst>
              <a:ext uri="{FF2B5EF4-FFF2-40B4-BE49-F238E27FC236}">
                <a16:creationId xmlns:a16="http://schemas.microsoft.com/office/drawing/2014/main" id="{D01EB427-90F3-574D-E57D-9AE83880194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2596780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83F49-633A-E9F4-623A-69D102024E3E}"/>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B03ACF8C-0083-88D8-DCE2-1BBF9FC7F4EC}"/>
              </a:ext>
            </a:extLst>
          </p:cNvPr>
          <p:cNvSpPr>
            <a:spLocks noGrp="1"/>
          </p:cNvSpPr>
          <p:nvPr>
            <p:ph idx="1"/>
          </p:nvPr>
        </p:nvSpPr>
        <p:spPr>
          <a:xfrm>
            <a:off x="838200" y="5673687"/>
            <a:ext cx="10515600" cy="503276"/>
          </a:xfrm>
        </p:spPr>
        <p:txBody>
          <a:bodyPr/>
          <a:lstStyle/>
          <a:p>
            <a:pPr marL="0" indent="0">
              <a:buNone/>
            </a:pPr>
            <a:r>
              <a:rPr lang="en-US"/>
              <a:t>Explain why these statements could be wrong.</a:t>
            </a:r>
          </a:p>
        </p:txBody>
      </p:sp>
      <p:sp>
        <p:nvSpPr>
          <p:cNvPr id="7" name="Speech Bubble: Rectangle with Corners Rounded 2">
            <a:extLst>
              <a:ext uri="{FF2B5EF4-FFF2-40B4-BE49-F238E27FC236}">
                <a16:creationId xmlns:a16="http://schemas.microsoft.com/office/drawing/2014/main" id="{9E30D781-C8C4-1E2C-A48C-BA9CC1A6B867}"/>
              </a:ext>
            </a:extLst>
          </p:cNvPr>
          <p:cNvSpPr/>
          <p:nvPr/>
        </p:nvSpPr>
        <p:spPr>
          <a:xfrm>
            <a:off x="838199" y="1650760"/>
            <a:ext cx="10515599" cy="1522098"/>
          </a:xfrm>
          <a:prstGeom prst="wedgeRoundRectCallout">
            <a:avLst>
              <a:gd name="adj1" fmla="val -50063"/>
              <a:gd name="adj2" fmla="val 7625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2800">
                <a:solidFill>
                  <a:schemeClr val="tx1"/>
                </a:solidFill>
              </a:rPr>
              <a:t>When I raced for my school, I got a gold medal. But when I raced for my county, I got a bronze medal. That must mean I raced slower when racing for my county. </a:t>
            </a:r>
          </a:p>
        </p:txBody>
      </p:sp>
      <p:sp>
        <p:nvSpPr>
          <p:cNvPr id="8" name="Speech Bubble: Rectangle with Corners Rounded 3">
            <a:extLst>
              <a:ext uri="{FF2B5EF4-FFF2-40B4-BE49-F238E27FC236}">
                <a16:creationId xmlns:a16="http://schemas.microsoft.com/office/drawing/2014/main" id="{AADD5556-A183-90BD-6424-335071EA1422}"/>
              </a:ext>
            </a:extLst>
          </p:cNvPr>
          <p:cNvSpPr/>
          <p:nvPr/>
        </p:nvSpPr>
        <p:spPr>
          <a:xfrm>
            <a:off x="838198" y="3685141"/>
            <a:ext cx="10515599" cy="1877037"/>
          </a:xfrm>
          <a:prstGeom prst="wedgeRoundRectCallout">
            <a:avLst>
              <a:gd name="adj1" fmla="val 49981"/>
              <a:gd name="adj2" fmla="val 64846"/>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2800">
                <a:solidFill>
                  <a:schemeClr val="tx1"/>
                </a:solidFill>
              </a:rPr>
              <a:t>When I was 6 years old, I read an average of 9.2 books per month. I’m 13 now and read an average of 1.4 books per month. I must be a slower reader now than when I was 6 years old.</a:t>
            </a:r>
          </a:p>
        </p:txBody>
      </p:sp>
      <p:sp>
        <p:nvSpPr>
          <p:cNvPr id="2" name="Title 1">
            <a:extLst>
              <a:ext uri="{FF2B5EF4-FFF2-40B4-BE49-F238E27FC236}">
                <a16:creationId xmlns:a16="http://schemas.microsoft.com/office/drawing/2014/main" id="{FBF12D17-D337-8235-5BA2-2A5DDA5E4E2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4755982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EF4E8-E248-4F86-8A48-56CB9777584D}"/>
            </a:ext>
          </a:extLst>
        </p:cNvPr>
        <p:cNvGrpSpPr/>
        <p:nvPr/>
      </p:nvGrpSpPr>
      <p:grpSpPr>
        <a:xfrm>
          <a:off x="0" y="0"/>
          <a:ext cx="0" cy="0"/>
          <a:chOff x="0" y="0"/>
          <a:chExt cx="0" cy="0"/>
        </a:xfrm>
      </p:grpSpPr>
      <p:sp>
        <p:nvSpPr>
          <p:cNvPr id="11" name="Content Placeholder 5">
            <a:extLst>
              <a:ext uri="{FF2B5EF4-FFF2-40B4-BE49-F238E27FC236}">
                <a16:creationId xmlns:a16="http://schemas.microsoft.com/office/drawing/2014/main" id="{8B7BC245-F25C-AFE9-0A17-A6418E14DD8F}"/>
              </a:ext>
            </a:extLst>
          </p:cNvPr>
          <p:cNvSpPr>
            <a:spLocks noGrp="1"/>
          </p:cNvSpPr>
          <p:nvPr>
            <p:ph idx="1"/>
          </p:nvPr>
        </p:nvSpPr>
        <p:spPr>
          <a:xfrm>
            <a:off x="793230" y="1439755"/>
            <a:ext cx="10515600" cy="4351338"/>
          </a:xfrm>
        </p:spPr>
        <p:txBody>
          <a:bodyPr/>
          <a:lstStyle/>
          <a:p>
            <a:pPr marL="0" indent="0">
              <a:buNone/>
            </a:pPr>
            <a:r>
              <a:rPr lang="en-US" dirty="0"/>
              <a:t>I have four dice. Two are cubes with the numbers 1 to 6 on them. Two are tetrahedrons with the numbers 1 to 4 on them.</a:t>
            </a:r>
          </a:p>
          <a:p>
            <a:pPr marL="0" indent="0">
              <a:buNone/>
            </a:pPr>
            <a:endParaRPr lang="en-US" dirty="0"/>
          </a:p>
          <a:p>
            <a:pPr marL="0" indent="0">
              <a:buNone/>
            </a:pPr>
            <a:r>
              <a:rPr lang="en-US" dirty="0"/>
              <a:t>			1, 2, 3, 4, 5, 6</a:t>
            </a:r>
          </a:p>
          <a:p>
            <a:pPr marL="0" indent="0">
              <a:buNone/>
            </a:pPr>
            <a:endParaRPr lang="en-US" dirty="0"/>
          </a:p>
          <a:p>
            <a:pPr marL="0" indent="0">
              <a:buNone/>
            </a:pPr>
            <a:r>
              <a:rPr lang="en-US" dirty="0"/>
              <a:t>			1, 2, 3, 4</a:t>
            </a:r>
          </a:p>
          <a:p>
            <a:pPr marL="0" indent="0">
              <a:buNone/>
            </a:pPr>
            <a:endParaRPr lang="en-US" dirty="0"/>
          </a:p>
          <a:p>
            <a:pPr marL="0" indent="0">
              <a:buNone/>
            </a:pPr>
            <a:r>
              <a:rPr lang="en-US" dirty="0"/>
              <a:t>I am allowed to roll two of the dice. Which combination gives the greatest probability of rolling a total of 7?</a:t>
            </a:r>
          </a:p>
        </p:txBody>
      </p:sp>
      <p:sp>
        <p:nvSpPr>
          <p:cNvPr id="2" name="Cube 1">
            <a:extLst>
              <a:ext uri="{FF2B5EF4-FFF2-40B4-BE49-F238E27FC236}">
                <a16:creationId xmlns:a16="http://schemas.microsoft.com/office/drawing/2014/main" id="{934EA374-E942-5569-633E-C8860BA8E087}"/>
              </a:ext>
            </a:extLst>
          </p:cNvPr>
          <p:cNvSpPr/>
          <p:nvPr/>
        </p:nvSpPr>
        <p:spPr>
          <a:xfrm>
            <a:off x="1004201" y="2704181"/>
            <a:ext cx="752168" cy="752168"/>
          </a:xfrm>
          <a:prstGeom prst="cub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be 2">
            <a:extLst>
              <a:ext uri="{FF2B5EF4-FFF2-40B4-BE49-F238E27FC236}">
                <a16:creationId xmlns:a16="http://schemas.microsoft.com/office/drawing/2014/main" id="{B759C513-CFCA-1803-8CC5-A57D565E2D64}"/>
              </a:ext>
            </a:extLst>
          </p:cNvPr>
          <p:cNvSpPr/>
          <p:nvPr/>
        </p:nvSpPr>
        <p:spPr>
          <a:xfrm>
            <a:off x="2013236" y="2668386"/>
            <a:ext cx="752168" cy="752168"/>
          </a:xfrm>
          <a:prstGeom prst="cub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9F01175-43E9-C060-DD40-3BF2EF7E813E}"/>
              </a:ext>
            </a:extLst>
          </p:cNvPr>
          <p:cNvGrpSpPr/>
          <p:nvPr/>
        </p:nvGrpSpPr>
        <p:grpSpPr>
          <a:xfrm>
            <a:off x="762000" y="3716484"/>
            <a:ext cx="1114005" cy="898220"/>
            <a:chOff x="6725265" y="3816020"/>
            <a:chExt cx="1321895" cy="1065841"/>
          </a:xfrm>
        </p:grpSpPr>
        <p:sp>
          <p:nvSpPr>
            <p:cNvPr id="4" name="Triangle 3">
              <a:extLst>
                <a:ext uri="{FF2B5EF4-FFF2-40B4-BE49-F238E27FC236}">
                  <a16:creationId xmlns:a16="http://schemas.microsoft.com/office/drawing/2014/main" id="{0EB3B6BD-BCA4-0EA7-9FB3-4655DCA407F6}"/>
                </a:ext>
              </a:extLst>
            </p:cNvPr>
            <p:cNvSpPr/>
            <p:nvPr/>
          </p:nvSpPr>
          <p:spPr>
            <a:xfrm>
              <a:off x="6725265" y="4001294"/>
              <a:ext cx="1021458" cy="880567"/>
            </a:xfrm>
            <a:prstGeom prst="triangl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BC5FEE37-B924-7156-1B1D-1F18A425E779}"/>
                </a:ext>
              </a:extLst>
            </p:cNvPr>
            <p:cNvSpPr/>
            <p:nvPr/>
          </p:nvSpPr>
          <p:spPr>
            <a:xfrm rot="19868011">
              <a:off x="7480484" y="3816020"/>
              <a:ext cx="566676" cy="996789"/>
            </a:xfrm>
            <a:prstGeom prst="rtTriangle">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ABE18139-C03D-0754-6F49-996ACF3F5051}"/>
              </a:ext>
            </a:extLst>
          </p:cNvPr>
          <p:cNvGrpSpPr/>
          <p:nvPr/>
        </p:nvGrpSpPr>
        <p:grpSpPr>
          <a:xfrm>
            <a:off x="2125307" y="3713259"/>
            <a:ext cx="1114005" cy="898220"/>
            <a:chOff x="6725265" y="3816020"/>
            <a:chExt cx="1321895" cy="1065841"/>
          </a:xfrm>
        </p:grpSpPr>
        <p:sp>
          <p:nvSpPr>
            <p:cNvPr id="8" name="Triangle 7">
              <a:extLst>
                <a:ext uri="{FF2B5EF4-FFF2-40B4-BE49-F238E27FC236}">
                  <a16:creationId xmlns:a16="http://schemas.microsoft.com/office/drawing/2014/main" id="{9ECC4307-B80A-0A32-21EE-E357374503BB}"/>
                </a:ext>
              </a:extLst>
            </p:cNvPr>
            <p:cNvSpPr/>
            <p:nvPr/>
          </p:nvSpPr>
          <p:spPr>
            <a:xfrm>
              <a:off x="6725265" y="4001294"/>
              <a:ext cx="1021458" cy="880567"/>
            </a:xfrm>
            <a:prstGeom prst="triangl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BA4C9462-2327-A497-9CFC-7E7FD94CC60D}"/>
                </a:ext>
              </a:extLst>
            </p:cNvPr>
            <p:cNvSpPr/>
            <p:nvPr/>
          </p:nvSpPr>
          <p:spPr>
            <a:xfrm rot="19868011">
              <a:off x="7480484" y="3816020"/>
              <a:ext cx="566676" cy="996789"/>
            </a:xfrm>
            <a:prstGeom prst="rtTriangle">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itle 1">
            <a:extLst>
              <a:ext uri="{FF2B5EF4-FFF2-40B4-BE49-F238E27FC236}">
                <a16:creationId xmlns:a16="http://schemas.microsoft.com/office/drawing/2014/main" id="{6A1AA65F-32C4-A38F-D3FE-14E526EEEB3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0188440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993C1-9228-4C74-E32F-39903FFEAB10}"/>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5D86512A-8EBD-432A-E377-97121542AC23}"/>
              </a:ext>
            </a:extLst>
          </p:cNvPr>
          <p:cNvSpPr>
            <a:spLocks noGrp="1"/>
          </p:cNvSpPr>
          <p:nvPr>
            <p:ph idx="1"/>
          </p:nvPr>
        </p:nvSpPr>
        <p:spPr>
          <a:xfrm>
            <a:off x="778240" y="1420891"/>
            <a:ext cx="10761040" cy="4351338"/>
          </a:xfrm>
        </p:spPr>
        <p:txBody>
          <a:bodyPr/>
          <a:lstStyle/>
          <a:p>
            <a:pPr marL="0" indent="0">
              <a:buNone/>
            </a:pPr>
            <a:r>
              <a:rPr lang="en-US" dirty="0"/>
              <a:t>This construction shows seven congruent circles. The centre of each circle is labelled with a cross.</a:t>
            </a:r>
          </a:p>
          <a:p>
            <a:pPr marL="0" indent="0">
              <a:buNone/>
            </a:pPr>
            <a:endParaRPr lang="en-US" dirty="0"/>
          </a:p>
          <a:p>
            <a:pPr marL="0" indent="0">
              <a:buNone/>
            </a:pPr>
            <a:r>
              <a:rPr lang="en-US" dirty="0"/>
              <a:t>					Find, draw and label as many</a:t>
            </a:r>
            <a:br>
              <a:rPr lang="en-US" dirty="0"/>
            </a:br>
            <a:r>
              <a:rPr lang="en-US" dirty="0"/>
              <a:t>					different polygons and angles as you</a:t>
            </a:r>
            <a:br>
              <a:rPr lang="en-US" dirty="0"/>
            </a:br>
            <a:r>
              <a:rPr lang="en-US" dirty="0"/>
              <a:t>					can. </a:t>
            </a:r>
          </a:p>
          <a:p>
            <a:pPr marL="0" indent="0">
              <a:buNone/>
            </a:pPr>
            <a:r>
              <a:rPr lang="en-US" dirty="0"/>
              <a:t>					Are there any quadrilaterals that</a:t>
            </a:r>
            <a:br>
              <a:rPr lang="en-US" dirty="0"/>
            </a:br>
            <a:r>
              <a:rPr lang="en-US" dirty="0"/>
              <a:t>					cannot be drawn accurately?</a:t>
            </a:r>
            <a:br>
              <a:rPr lang="en-US" dirty="0"/>
            </a:br>
            <a:r>
              <a:rPr lang="en-US" dirty="0"/>
              <a:t>					Explain how you know.</a:t>
            </a:r>
          </a:p>
        </p:txBody>
      </p:sp>
      <p:pic>
        <p:nvPicPr>
          <p:cNvPr id="5" name="Picture 4">
            <a:extLst>
              <a:ext uri="{FF2B5EF4-FFF2-40B4-BE49-F238E27FC236}">
                <a16:creationId xmlns:a16="http://schemas.microsoft.com/office/drawing/2014/main" id="{4FBBDC4C-51B3-D567-9ADB-C565114A8F2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8200" y="2745388"/>
            <a:ext cx="3737128" cy="3431576"/>
          </a:xfrm>
          <a:prstGeom prst="rect">
            <a:avLst/>
          </a:prstGeom>
        </p:spPr>
      </p:pic>
      <p:sp>
        <p:nvSpPr>
          <p:cNvPr id="2" name="Title 1">
            <a:extLst>
              <a:ext uri="{FF2B5EF4-FFF2-40B4-BE49-F238E27FC236}">
                <a16:creationId xmlns:a16="http://schemas.microsoft.com/office/drawing/2014/main" id="{1181A312-C885-2F9F-26B8-62826159709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361725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07B8-CD73-B6D4-AE17-58173291911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4BEF11-566C-A9FD-B4E8-2A7D00B4076D}"/>
              </a:ext>
            </a:extLst>
          </p:cNvPr>
          <p:cNvSpPr>
            <a:spLocks noGrp="1"/>
          </p:cNvSpPr>
          <p:nvPr>
            <p:ph idx="1"/>
          </p:nvPr>
        </p:nvSpPr>
        <p:spPr>
          <a:xfrm>
            <a:off x="776990" y="1422087"/>
            <a:ext cx="6041278" cy="4677485"/>
          </a:xfrm>
        </p:spPr>
        <p:txBody>
          <a:bodyPr vert="horz" lIns="91440" tIns="45720" rIns="91440" bIns="45720" rtlCol="0" anchor="t">
            <a:normAutofit/>
          </a:bodyPr>
          <a:lstStyle/>
          <a:p>
            <a:pPr marL="0" indent="0">
              <a:buNone/>
            </a:pPr>
            <a:r>
              <a:rPr lang="en-GB" dirty="0"/>
              <a:t>Complete this shape so it has:</a:t>
            </a:r>
          </a:p>
          <a:p>
            <a:r>
              <a:rPr lang="en-GB" dirty="0"/>
              <a:t>2 right angles</a:t>
            </a:r>
          </a:p>
          <a:p>
            <a:r>
              <a:rPr lang="en-GB" dirty="0"/>
              <a:t>No pairs of parallel sides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Can the shape be a quadrilateral?</a:t>
            </a:r>
          </a:p>
        </p:txBody>
      </p:sp>
      <p:grpSp>
        <p:nvGrpSpPr>
          <p:cNvPr id="12" name="Group 11">
            <a:extLst>
              <a:ext uri="{FF2B5EF4-FFF2-40B4-BE49-F238E27FC236}">
                <a16:creationId xmlns:a16="http://schemas.microsoft.com/office/drawing/2014/main" id="{51294C7D-844B-5DFE-EF77-9A21C0C3B7E0}"/>
              </a:ext>
            </a:extLst>
          </p:cNvPr>
          <p:cNvGrpSpPr/>
          <p:nvPr/>
        </p:nvGrpSpPr>
        <p:grpSpPr>
          <a:xfrm rot="19524120">
            <a:off x="6815469" y="2248804"/>
            <a:ext cx="2243470" cy="2052084"/>
            <a:chOff x="7772399" y="2397660"/>
            <a:chExt cx="2243470" cy="2052084"/>
          </a:xfrm>
        </p:grpSpPr>
        <p:grpSp>
          <p:nvGrpSpPr>
            <p:cNvPr id="8" name="Group 7">
              <a:extLst>
                <a:ext uri="{FF2B5EF4-FFF2-40B4-BE49-F238E27FC236}">
                  <a16:creationId xmlns:a16="http://schemas.microsoft.com/office/drawing/2014/main" id="{02168748-095A-1481-92EF-E00503218B4F}"/>
                </a:ext>
              </a:extLst>
            </p:cNvPr>
            <p:cNvGrpSpPr/>
            <p:nvPr/>
          </p:nvGrpSpPr>
          <p:grpSpPr>
            <a:xfrm>
              <a:off x="7772399" y="2397660"/>
              <a:ext cx="2243470" cy="2052084"/>
              <a:chOff x="8218967" y="2977116"/>
              <a:chExt cx="2243470" cy="2052084"/>
            </a:xfrm>
          </p:grpSpPr>
          <p:cxnSp>
            <p:nvCxnSpPr>
              <p:cNvPr id="5" name="Straight Connector 4">
                <a:extLst>
                  <a:ext uri="{FF2B5EF4-FFF2-40B4-BE49-F238E27FC236}">
                    <a16:creationId xmlns:a16="http://schemas.microsoft.com/office/drawing/2014/main" id="{E2EDC8E2-9940-3912-55BB-E51A1ABCAC08}"/>
                  </a:ext>
                </a:extLst>
              </p:cNvPr>
              <p:cNvCxnSpPr/>
              <p:nvPr/>
            </p:nvCxnSpPr>
            <p:spPr>
              <a:xfrm>
                <a:off x="8218967" y="2977116"/>
                <a:ext cx="2243470" cy="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82C07D41-2BD4-F2E7-7B74-679ABB8E552A}"/>
                  </a:ext>
                </a:extLst>
              </p:cNvPr>
              <p:cNvCxnSpPr/>
              <p:nvPr/>
            </p:nvCxnSpPr>
            <p:spPr>
              <a:xfrm>
                <a:off x="8229599" y="2987749"/>
                <a:ext cx="0" cy="204145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9" name="Group 8">
              <a:extLst>
                <a:ext uri="{FF2B5EF4-FFF2-40B4-BE49-F238E27FC236}">
                  <a16:creationId xmlns:a16="http://schemas.microsoft.com/office/drawing/2014/main" id="{139D99F6-1DC2-1C09-0B26-4045846E628D}"/>
                </a:ext>
              </a:extLst>
            </p:cNvPr>
            <p:cNvGrpSpPr/>
            <p:nvPr/>
          </p:nvGrpSpPr>
          <p:grpSpPr>
            <a:xfrm rot="10800000">
              <a:off x="7783031" y="2408293"/>
              <a:ext cx="230372" cy="210719"/>
              <a:chOff x="8218967" y="2977116"/>
              <a:chExt cx="2243470" cy="2052084"/>
            </a:xfrm>
          </p:grpSpPr>
          <p:cxnSp>
            <p:nvCxnSpPr>
              <p:cNvPr id="10" name="Straight Connector 9">
                <a:extLst>
                  <a:ext uri="{FF2B5EF4-FFF2-40B4-BE49-F238E27FC236}">
                    <a16:creationId xmlns:a16="http://schemas.microsoft.com/office/drawing/2014/main" id="{EAB25AB0-0E6E-5DA9-F634-7E3A92270FA0}"/>
                  </a:ext>
                </a:extLst>
              </p:cNvPr>
              <p:cNvCxnSpPr/>
              <p:nvPr/>
            </p:nvCxnSpPr>
            <p:spPr>
              <a:xfrm>
                <a:off x="8218967" y="2977116"/>
                <a:ext cx="2243470" cy="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B1A4BAB-ADD3-E7C0-4E5A-F76B32937AB6}"/>
                  </a:ext>
                </a:extLst>
              </p:cNvPr>
              <p:cNvCxnSpPr/>
              <p:nvPr/>
            </p:nvCxnSpPr>
            <p:spPr>
              <a:xfrm>
                <a:off x="8229599" y="2987749"/>
                <a:ext cx="0" cy="204145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pSp>
      <p:sp>
        <p:nvSpPr>
          <p:cNvPr id="3" name="Title 1">
            <a:extLst>
              <a:ext uri="{FF2B5EF4-FFF2-40B4-BE49-F238E27FC236}">
                <a16:creationId xmlns:a16="http://schemas.microsoft.com/office/drawing/2014/main" id="{50DE5D59-769F-7ED9-0D77-32C2B39B5A6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4</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140078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0C0DF-ECED-74EF-E44B-355D96FA874E}"/>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67E0004B-F974-55D1-C090-137AFC5AA5EE}"/>
              </a:ext>
            </a:extLst>
          </p:cNvPr>
          <p:cNvSpPr>
            <a:spLocks noGrp="1"/>
          </p:cNvSpPr>
          <p:nvPr>
            <p:ph idx="1"/>
          </p:nvPr>
        </p:nvSpPr>
        <p:spPr>
          <a:xfrm>
            <a:off x="776990" y="1420890"/>
            <a:ext cx="10515600" cy="4351338"/>
          </a:xfrm>
        </p:spPr>
        <p:txBody>
          <a:bodyPr/>
          <a:lstStyle/>
          <a:p>
            <a:pPr marL="0" indent="0">
              <a:buNone/>
            </a:pPr>
            <a:r>
              <a:rPr lang="en-GB" dirty="0"/>
              <a:t>Jing donates 10% of their salary each month to charity.</a:t>
            </a:r>
          </a:p>
          <a:p>
            <a:pPr marL="0" indent="0">
              <a:buNone/>
            </a:pPr>
            <a:endParaRPr lang="en-GB" dirty="0"/>
          </a:p>
          <a:p>
            <a:pPr marL="0" indent="0">
              <a:buNone/>
            </a:pPr>
            <a:r>
              <a:rPr lang="en-GB" dirty="0"/>
              <a:t>Ian donates 20% of their salary each month to charity.</a:t>
            </a:r>
          </a:p>
          <a:p>
            <a:pPr marL="0" indent="0">
              <a:buNone/>
            </a:pPr>
            <a:endParaRPr lang="en-GB" dirty="0"/>
          </a:p>
          <a:p>
            <a:pPr marL="0" indent="0">
              <a:buNone/>
            </a:pPr>
            <a:r>
              <a:rPr lang="en-GB" dirty="0"/>
              <a:t>The amount Ian donates is 50% more than the amount Jing donates.</a:t>
            </a:r>
          </a:p>
          <a:p>
            <a:pPr marL="0" indent="0">
              <a:buNone/>
            </a:pPr>
            <a:endParaRPr lang="en-GB" dirty="0"/>
          </a:p>
          <a:p>
            <a:pPr marL="0" indent="0">
              <a:buNone/>
            </a:pPr>
            <a:r>
              <a:rPr lang="en-GB" dirty="0"/>
              <a:t>What percentage of Jing’s salary is Ian’s?</a:t>
            </a:r>
          </a:p>
          <a:p>
            <a:pPr marL="0" indent="0">
              <a:buNone/>
            </a:pPr>
            <a:endParaRPr lang="en-US" dirty="0"/>
          </a:p>
        </p:txBody>
      </p:sp>
      <p:sp>
        <p:nvSpPr>
          <p:cNvPr id="2" name="Title 1">
            <a:extLst>
              <a:ext uri="{FF2B5EF4-FFF2-40B4-BE49-F238E27FC236}">
                <a16:creationId xmlns:a16="http://schemas.microsoft.com/office/drawing/2014/main" id="{EB56F3FD-CDA6-C2A0-17E3-7402968C70E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160117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4BD2-2617-A916-DD61-86E8181F4096}"/>
            </a:ext>
          </a:extLst>
        </p:cNvPr>
        <p:cNvGrpSpPr/>
        <p:nvPr/>
      </p:nvGrpSpPr>
      <p:grpSpPr>
        <a:xfrm>
          <a:off x="0" y="0"/>
          <a:ext cx="0" cy="0"/>
          <a:chOff x="0" y="0"/>
          <a:chExt cx="0" cy="0"/>
        </a:xfrm>
      </p:grpSpPr>
      <p:sp>
        <p:nvSpPr>
          <p:cNvPr id="5" name="Content Placeholder 5">
            <a:extLst>
              <a:ext uri="{FF2B5EF4-FFF2-40B4-BE49-F238E27FC236}">
                <a16:creationId xmlns:a16="http://schemas.microsoft.com/office/drawing/2014/main" id="{D4D86487-E753-7182-7227-CFB1FA2DC682}"/>
              </a:ext>
            </a:extLst>
          </p:cNvPr>
          <p:cNvSpPr>
            <a:spLocks noGrp="1"/>
          </p:cNvSpPr>
          <p:nvPr>
            <p:ph idx="1"/>
          </p:nvPr>
        </p:nvSpPr>
        <p:spPr>
          <a:xfrm>
            <a:off x="780064" y="1419785"/>
            <a:ext cx="10515600" cy="1030591"/>
          </a:xfrm>
        </p:spPr>
        <p:txBody>
          <a:bodyPr/>
          <a:lstStyle/>
          <a:p>
            <a:pPr marL="0" indent="0">
              <a:buNone/>
            </a:pPr>
            <a:r>
              <a:rPr lang="en-US" dirty="0"/>
              <a:t>The images below show some parts of different shapes. </a:t>
            </a:r>
          </a:p>
          <a:p>
            <a:pPr marL="0" indent="0">
              <a:buNone/>
            </a:pPr>
            <a:r>
              <a:rPr lang="en-US" dirty="0"/>
              <a:t>What might each whole shape look like?</a:t>
            </a:r>
          </a:p>
        </p:txBody>
      </p:sp>
      <p:sp>
        <p:nvSpPr>
          <p:cNvPr id="6" name="Content Placeholder 5">
            <a:extLst>
              <a:ext uri="{FF2B5EF4-FFF2-40B4-BE49-F238E27FC236}">
                <a16:creationId xmlns:a16="http://schemas.microsoft.com/office/drawing/2014/main" id="{A8C2B54B-E829-A944-C1FF-14C8CACE13A3}"/>
              </a:ext>
            </a:extLst>
          </p:cNvPr>
          <p:cNvSpPr txBox="1">
            <a:spLocks/>
          </p:cNvSpPr>
          <p:nvPr/>
        </p:nvSpPr>
        <p:spPr>
          <a:xfrm>
            <a:off x="836488" y="2954068"/>
            <a:ext cx="488878" cy="4775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a)</a:t>
            </a:r>
          </a:p>
        </p:txBody>
      </p:sp>
      <p:sp>
        <p:nvSpPr>
          <p:cNvPr id="7" name="Content Placeholder 5">
            <a:extLst>
              <a:ext uri="{FF2B5EF4-FFF2-40B4-BE49-F238E27FC236}">
                <a16:creationId xmlns:a16="http://schemas.microsoft.com/office/drawing/2014/main" id="{4EA0B019-B479-2F35-94A4-EFCA814E7049}"/>
              </a:ext>
            </a:extLst>
          </p:cNvPr>
          <p:cNvSpPr txBox="1">
            <a:spLocks/>
          </p:cNvSpPr>
          <p:nvPr/>
        </p:nvSpPr>
        <p:spPr>
          <a:xfrm>
            <a:off x="8591765" y="2954068"/>
            <a:ext cx="488878" cy="4775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c)</a:t>
            </a:r>
          </a:p>
        </p:txBody>
      </p:sp>
      <p:sp>
        <p:nvSpPr>
          <p:cNvPr id="8" name="Content Placeholder 5">
            <a:extLst>
              <a:ext uri="{FF2B5EF4-FFF2-40B4-BE49-F238E27FC236}">
                <a16:creationId xmlns:a16="http://schemas.microsoft.com/office/drawing/2014/main" id="{4E574437-A28B-A0FE-640D-10F1D51E692F}"/>
              </a:ext>
            </a:extLst>
          </p:cNvPr>
          <p:cNvSpPr txBox="1">
            <a:spLocks/>
          </p:cNvSpPr>
          <p:nvPr/>
        </p:nvSpPr>
        <p:spPr>
          <a:xfrm>
            <a:off x="4714127" y="2954068"/>
            <a:ext cx="488878" cy="47750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b)</a:t>
            </a:r>
          </a:p>
        </p:txBody>
      </p:sp>
      <p:sp>
        <p:nvSpPr>
          <p:cNvPr id="9" name="Isosceles Triangle 7">
            <a:extLst>
              <a:ext uri="{FF2B5EF4-FFF2-40B4-BE49-F238E27FC236}">
                <a16:creationId xmlns:a16="http://schemas.microsoft.com/office/drawing/2014/main" id="{BCCF0F45-6504-D627-B038-4B01F8EFCFFE}"/>
              </a:ext>
            </a:extLst>
          </p:cNvPr>
          <p:cNvSpPr/>
          <p:nvPr/>
        </p:nvSpPr>
        <p:spPr>
          <a:xfrm>
            <a:off x="1592494" y="3307215"/>
            <a:ext cx="1812773" cy="1562735"/>
          </a:xfrm>
          <a:prstGeom prst="triangle">
            <a:avLst/>
          </a:prstGeom>
          <a:solidFill>
            <a:schemeClr val="bg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8">
            <a:extLst>
              <a:ext uri="{FF2B5EF4-FFF2-40B4-BE49-F238E27FC236}">
                <a16:creationId xmlns:a16="http://schemas.microsoft.com/office/drawing/2014/main" id="{B3AB82E0-BD81-7F3F-34A8-6C57D11D2A49}"/>
              </a:ext>
            </a:extLst>
          </p:cNvPr>
          <p:cNvSpPr/>
          <p:nvPr/>
        </p:nvSpPr>
        <p:spPr>
          <a:xfrm>
            <a:off x="9347771" y="3284954"/>
            <a:ext cx="1812773" cy="1562735"/>
          </a:xfrm>
          <a:prstGeom prst="triangle">
            <a:avLst/>
          </a:prstGeom>
          <a:solidFill>
            <a:schemeClr val="bg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9">
            <a:extLst>
              <a:ext uri="{FF2B5EF4-FFF2-40B4-BE49-F238E27FC236}">
                <a16:creationId xmlns:a16="http://schemas.microsoft.com/office/drawing/2014/main" id="{C82B25D2-F508-8A00-4940-42CC0923B4E3}"/>
              </a:ext>
            </a:extLst>
          </p:cNvPr>
          <p:cNvSpPr/>
          <p:nvPr/>
        </p:nvSpPr>
        <p:spPr>
          <a:xfrm>
            <a:off x="5544620" y="3293516"/>
            <a:ext cx="1812773" cy="1562735"/>
          </a:xfrm>
          <a:prstGeom prst="triangle">
            <a:avLst/>
          </a:prstGeom>
          <a:solidFill>
            <a:schemeClr val="bg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5">
            <a:extLst>
              <a:ext uri="{FF2B5EF4-FFF2-40B4-BE49-F238E27FC236}">
                <a16:creationId xmlns:a16="http://schemas.microsoft.com/office/drawing/2014/main" id="{40E425C5-3038-F934-8247-8488E2E7BC96}"/>
              </a:ext>
            </a:extLst>
          </p:cNvPr>
          <p:cNvSpPr txBox="1">
            <a:spLocks/>
          </p:cNvSpPr>
          <p:nvPr/>
        </p:nvSpPr>
        <p:spPr>
          <a:xfrm>
            <a:off x="2047129" y="4267445"/>
            <a:ext cx="901557" cy="47750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t>20%</a:t>
            </a:r>
          </a:p>
        </p:txBody>
      </p:sp>
      <p:sp>
        <p:nvSpPr>
          <p:cNvPr id="13" name="Content Placeholder 5">
            <a:extLst>
              <a:ext uri="{FF2B5EF4-FFF2-40B4-BE49-F238E27FC236}">
                <a16:creationId xmlns:a16="http://schemas.microsoft.com/office/drawing/2014/main" id="{85824102-47DF-C76E-D5A9-DA39FF778B30}"/>
              </a:ext>
            </a:extLst>
          </p:cNvPr>
          <p:cNvSpPr txBox="1">
            <a:spLocks/>
          </p:cNvSpPr>
          <p:nvPr/>
        </p:nvSpPr>
        <p:spPr>
          <a:xfrm>
            <a:off x="6011241" y="4267445"/>
            <a:ext cx="901557" cy="47750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t>40%</a:t>
            </a:r>
          </a:p>
        </p:txBody>
      </p:sp>
      <p:sp>
        <p:nvSpPr>
          <p:cNvPr id="14" name="Content Placeholder 5">
            <a:extLst>
              <a:ext uri="{FF2B5EF4-FFF2-40B4-BE49-F238E27FC236}">
                <a16:creationId xmlns:a16="http://schemas.microsoft.com/office/drawing/2014/main" id="{2F5562CE-3E22-050B-1CB8-0965411D5DC4}"/>
              </a:ext>
            </a:extLst>
          </p:cNvPr>
          <p:cNvSpPr txBox="1">
            <a:spLocks/>
          </p:cNvSpPr>
          <p:nvPr/>
        </p:nvSpPr>
        <p:spPr>
          <a:xfrm>
            <a:off x="9594779" y="4267445"/>
            <a:ext cx="1318756" cy="47750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a:t>400%</a:t>
            </a:r>
          </a:p>
        </p:txBody>
      </p:sp>
      <p:sp>
        <p:nvSpPr>
          <p:cNvPr id="2" name="Title 1">
            <a:extLst>
              <a:ext uri="{FF2B5EF4-FFF2-40B4-BE49-F238E27FC236}">
                <a16:creationId xmlns:a16="http://schemas.microsoft.com/office/drawing/2014/main" id="{8A1AD185-A586-F2F8-25E1-AAFDB190E34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569628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6C0CD-D071-3073-733C-9FE56C6FCC0F}"/>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9E69858D-C38D-707F-0F69-C35EDBD76922}"/>
              </a:ext>
            </a:extLst>
          </p:cNvPr>
          <p:cNvSpPr>
            <a:spLocks noGrp="1"/>
          </p:cNvSpPr>
          <p:nvPr>
            <p:ph idx="1"/>
          </p:nvPr>
        </p:nvSpPr>
        <p:spPr>
          <a:xfrm>
            <a:off x="776990" y="1428196"/>
            <a:ext cx="10515600" cy="4677485"/>
          </a:xfrm>
        </p:spPr>
        <p:txBody>
          <a:bodyPr>
            <a:normAutofit/>
          </a:bodyPr>
          <a:lstStyle/>
          <a:p>
            <a:pPr marL="0" indent="0">
              <a:buNone/>
            </a:pPr>
            <a:r>
              <a:rPr lang="en-US" dirty="0"/>
              <a:t>In 15 years, I will be the square of my age 15 years ago.</a:t>
            </a:r>
          </a:p>
          <a:p>
            <a:pPr marL="0" indent="0">
              <a:buNone/>
            </a:pPr>
            <a:endParaRPr lang="en-US" dirty="0"/>
          </a:p>
          <a:p>
            <a:pPr marL="0" indent="0">
              <a:buNone/>
            </a:pPr>
            <a:r>
              <a:rPr lang="en-US" dirty="0"/>
              <a:t>How old am I? </a:t>
            </a:r>
          </a:p>
          <a:p>
            <a:pPr marL="0" indent="0">
              <a:buNone/>
            </a:pPr>
            <a:endParaRPr lang="en-US" dirty="0"/>
          </a:p>
          <a:p>
            <a:pPr marL="0" indent="0">
              <a:buNone/>
            </a:pPr>
            <a:endParaRPr lang="en-US" dirty="0"/>
          </a:p>
          <a:p>
            <a:pPr marL="0" indent="0">
              <a:buNone/>
            </a:pPr>
            <a:endParaRPr lang="en-US" dirty="0"/>
          </a:p>
        </p:txBody>
      </p:sp>
      <p:sp>
        <p:nvSpPr>
          <p:cNvPr id="14" name="Title 1">
            <a:extLst>
              <a:ext uri="{FF2B5EF4-FFF2-40B4-BE49-F238E27FC236}">
                <a16:creationId xmlns:a16="http://schemas.microsoft.com/office/drawing/2014/main" id="{66EF0201-845C-70F5-1A5D-DD4D59AB26E2}"/>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295487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C366-CBA0-D4BD-A673-47E811606E7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9E94D40-DF58-A46B-E736-66BCA4E96496}"/>
              </a:ext>
            </a:extLst>
          </p:cNvPr>
          <p:cNvSpPr>
            <a:spLocks noGrp="1"/>
          </p:cNvSpPr>
          <p:nvPr>
            <p:ph idx="1"/>
          </p:nvPr>
        </p:nvSpPr>
        <p:spPr>
          <a:xfrm>
            <a:off x="774192" y="1429731"/>
            <a:ext cx="10515600" cy="4677485"/>
          </a:xfrm>
        </p:spPr>
        <p:txBody>
          <a:bodyPr/>
          <a:lstStyle/>
          <a:p>
            <a:pPr marL="0" indent="0">
              <a:buNone/>
            </a:pPr>
            <a:r>
              <a:rPr lang="en-US" dirty="0"/>
              <a:t>An Isosceles triangle ABC is formed </a:t>
            </a:r>
            <a:br>
              <a:rPr lang="en-US" dirty="0"/>
            </a:br>
            <a:r>
              <a:rPr lang="en-US" dirty="0"/>
              <a:t>from a square. </a:t>
            </a:r>
            <a:br>
              <a:rPr lang="en-US" dirty="0"/>
            </a:br>
            <a:br>
              <a:rPr lang="en-US" dirty="0"/>
            </a:br>
            <a:r>
              <a:rPr lang="en-US" dirty="0"/>
              <a:t>Find the missing angle. </a:t>
            </a:r>
          </a:p>
        </p:txBody>
      </p:sp>
      <p:sp>
        <p:nvSpPr>
          <p:cNvPr id="19" name="Content Placeholder 5">
            <a:extLst>
              <a:ext uri="{FF2B5EF4-FFF2-40B4-BE49-F238E27FC236}">
                <a16:creationId xmlns:a16="http://schemas.microsoft.com/office/drawing/2014/main" id="{53F58A23-AFD4-01E6-105B-EB2A42E83D7F}"/>
              </a:ext>
            </a:extLst>
          </p:cNvPr>
          <p:cNvSpPr txBox="1">
            <a:spLocks/>
          </p:cNvSpPr>
          <p:nvPr/>
        </p:nvSpPr>
        <p:spPr>
          <a:xfrm>
            <a:off x="8571356" y="3123158"/>
            <a:ext cx="794133" cy="497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grpSp>
        <p:nvGrpSpPr>
          <p:cNvPr id="29" name="Group 28">
            <a:extLst>
              <a:ext uri="{FF2B5EF4-FFF2-40B4-BE49-F238E27FC236}">
                <a16:creationId xmlns:a16="http://schemas.microsoft.com/office/drawing/2014/main" id="{3311F7B7-B698-6FBA-8788-1C4A4FE06134}"/>
              </a:ext>
            </a:extLst>
          </p:cNvPr>
          <p:cNvGrpSpPr/>
          <p:nvPr/>
        </p:nvGrpSpPr>
        <p:grpSpPr>
          <a:xfrm>
            <a:off x="7193898" y="2011820"/>
            <a:ext cx="3646169" cy="4047157"/>
            <a:chOff x="7075912" y="2129805"/>
            <a:chExt cx="3646169" cy="4047157"/>
          </a:xfrm>
        </p:grpSpPr>
        <p:grpSp>
          <p:nvGrpSpPr>
            <p:cNvPr id="16" name="Group 15">
              <a:extLst>
                <a:ext uri="{FF2B5EF4-FFF2-40B4-BE49-F238E27FC236}">
                  <a16:creationId xmlns:a16="http://schemas.microsoft.com/office/drawing/2014/main" id="{EB5BF4E5-346A-0A95-61AD-2BFC69EC9173}"/>
                </a:ext>
              </a:extLst>
            </p:cNvPr>
            <p:cNvGrpSpPr/>
            <p:nvPr/>
          </p:nvGrpSpPr>
          <p:grpSpPr>
            <a:xfrm>
              <a:off x="7075912" y="2129805"/>
              <a:ext cx="3646169" cy="4047157"/>
              <a:chOff x="4459498" y="2510133"/>
              <a:chExt cx="3646169" cy="4047157"/>
            </a:xfrm>
          </p:grpSpPr>
          <p:pic>
            <p:nvPicPr>
              <p:cNvPr id="3" name="Picture 2">
                <a:extLst>
                  <a:ext uri="{FF2B5EF4-FFF2-40B4-BE49-F238E27FC236}">
                    <a16:creationId xmlns:a16="http://schemas.microsoft.com/office/drawing/2014/main" id="{3B768853-AE4C-4533-C62F-0B3194525B16}"/>
                  </a:ext>
                </a:extLst>
              </p:cNvPr>
              <p:cNvPicPr>
                <a:picLocks noChangeAspect="1"/>
              </p:cNvPicPr>
              <p:nvPr/>
            </p:nvPicPr>
            <p:blipFill>
              <a:blip r:embed="rId3"/>
              <a:stretch>
                <a:fillRect/>
              </a:stretch>
            </p:blipFill>
            <p:spPr>
              <a:xfrm>
                <a:off x="4718050" y="2845712"/>
                <a:ext cx="2755900" cy="3594100"/>
              </a:xfrm>
              <a:prstGeom prst="rect">
                <a:avLst/>
              </a:prstGeom>
            </p:spPr>
          </p:pic>
          <p:sp>
            <p:nvSpPr>
              <p:cNvPr id="10" name="Content Placeholder 5">
                <a:extLst>
                  <a:ext uri="{FF2B5EF4-FFF2-40B4-BE49-F238E27FC236}">
                    <a16:creationId xmlns:a16="http://schemas.microsoft.com/office/drawing/2014/main" id="{F8D97D59-4B3E-474F-0228-E65573013DB2}"/>
                  </a:ext>
                </a:extLst>
              </p:cNvPr>
              <p:cNvSpPr txBox="1">
                <a:spLocks/>
              </p:cNvSpPr>
              <p:nvPr/>
            </p:nvSpPr>
            <p:spPr>
              <a:xfrm>
                <a:off x="4459498" y="3503487"/>
                <a:ext cx="794133" cy="497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a:t>
                </a:r>
              </a:p>
            </p:txBody>
          </p:sp>
          <p:sp>
            <p:nvSpPr>
              <p:cNvPr id="11" name="Content Placeholder 5">
                <a:extLst>
                  <a:ext uri="{FF2B5EF4-FFF2-40B4-BE49-F238E27FC236}">
                    <a16:creationId xmlns:a16="http://schemas.microsoft.com/office/drawing/2014/main" id="{757EA0A7-0D4B-FBB1-9E7E-731148A38595}"/>
                  </a:ext>
                </a:extLst>
              </p:cNvPr>
              <p:cNvSpPr txBox="1">
                <a:spLocks/>
              </p:cNvSpPr>
              <p:nvPr/>
            </p:nvSpPr>
            <p:spPr>
              <a:xfrm>
                <a:off x="7311534" y="2510133"/>
                <a:ext cx="794133" cy="497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C</a:t>
                </a:r>
              </a:p>
            </p:txBody>
          </p:sp>
          <p:sp>
            <p:nvSpPr>
              <p:cNvPr id="14" name="Content Placeholder 5">
                <a:extLst>
                  <a:ext uri="{FF2B5EF4-FFF2-40B4-BE49-F238E27FC236}">
                    <a16:creationId xmlns:a16="http://schemas.microsoft.com/office/drawing/2014/main" id="{0C0FEE78-425F-2DF4-F8DE-EDC69C29931A}"/>
                  </a:ext>
                </a:extLst>
              </p:cNvPr>
              <p:cNvSpPr txBox="1">
                <a:spLocks/>
              </p:cNvSpPr>
              <p:nvPr/>
            </p:nvSpPr>
            <p:spPr>
              <a:xfrm>
                <a:off x="7275416" y="6059483"/>
                <a:ext cx="794133" cy="497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A</a:t>
                </a:r>
              </a:p>
            </p:txBody>
          </p:sp>
        </p:grpSp>
        <p:sp>
          <p:nvSpPr>
            <p:cNvPr id="28" name="TextBox 27">
              <a:extLst>
                <a:ext uri="{FF2B5EF4-FFF2-40B4-BE49-F238E27FC236}">
                  <a16:creationId xmlns:a16="http://schemas.microsoft.com/office/drawing/2014/main" id="{E1120F0D-21DD-CA35-0C65-98C8FAD0CD61}"/>
                </a:ext>
              </a:extLst>
            </p:cNvPr>
            <p:cNvSpPr txBox="1"/>
            <p:nvPr/>
          </p:nvSpPr>
          <p:spPr>
            <a:xfrm>
              <a:off x="8322483" y="3028974"/>
              <a:ext cx="463345" cy="558743"/>
            </a:xfrm>
            <a:prstGeom prst="rect">
              <a:avLst/>
            </a:prstGeom>
            <a:noFill/>
          </p:spPr>
          <p:txBody>
            <a:bodyPr wrap="square">
              <a:spAutoFit/>
            </a:bodyPr>
            <a:lstStyle/>
            <a:p>
              <a:pPr>
                <a:lnSpc>
                  <a:spcPct val="115000"/>
                </a:lnSpc>
                <a:spcAft>
                  <a:spcPts val="1000"/>
                </a:spcAft>
                <a:buNone/>
              </a:pPr>
              <a:r>
                <a:rPr lang="el-GR" sz="2800" dirty="0"/>
                <a:t>θ</a:t>
              </a:r>
              <a:endParaRPr lang="en-GB" sz="2800" i="1"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Title 1">
            <a:extLst>
              <a:ext uri="{FF2B5EF4-FFF2-40B4-BE49-F238E27FC236}">
                <a16:creationId xmlns:a16="http://schemas.microsoft.com/office/drawing/2014/main" id="{A7D0E045-5641-0951-6DEF-BE501E787015}"/>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17744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E198E-CC39-B872-F439-B025109B4BC4}"/>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77F21FAF-66E1-D1C4-3114-53FAB6217359}"/>
              </a:ext>
            </a:extLst>
          </p:cNvPr>
          <p:cNvPicPr>
            <a:picLocks noChangeAspect="1"/>
          </p:cNvPicPr>
          <p:nvPr/>
        </p:nvPicPr>
        <p:blipFill>
          <a:blip r:embed="rId3"/>
          <a:stretch>
            <a:fillRect/>
          </a:stretch>
        </p:blipFill>
        <p:spPr>
          <a:xfrm>
            <a:off x="1958465" y="2842585"/>
            <a:ext cx="3423963" cy="3229994"/>
          </a:xfrm>
          <a:prstGeom prst="rect">
            <a:avLst/>
          </a:prstGeom>
        </p:spPr>
      </p:pic>
      <p:sp>
        <p:nvSpPr>
          <p:cNvPr id="6" name="Content Placeholder 5">
            <a:extLst>
              <a:ext uri="{FF2B5EF4-FFF2-40B4-BE49-F238E27FC236}">
                <a16:creationId xmlns:a16="http://schemas.microsoft.com/office/drawing/2014/main" id="{B0B4C443-C0BC-25C7-24DB-75E2623D066E}"/>
              </a:ext>
            </a:extLst>
          </p:cNvPr>
          <p:cNvSpPr>
            <a:spLocks noGrp="1"/>
          </p:cNvSpPr>
          <p:nvPr>
            <p:ph idx="1"/>
          </p:nvPr>
        </p:nvSpPr>
        <p:spPr>
          <a:xfrm>
            <a:off x="774192" y="1429731"/>
            <a:ext cx="10515600" cy="4677485"/>
          </a:xfrm>
        </p:spPr>
        <p:txBody>
          <a:bodyPr/>
          <a:lstStyle/>
          <a:p>
            <a:pPr marL="0" indent="0">
              <a:buNone/>
            </a:pPr>
            <a:r>
              <a:rPr lang="en-US" dirty="0"/>
              <a:t>These two graphs represent the same data set. </a:t>
            </a:r>
          </a:p>
          <a:p>
            <a:pPr marL="0" indent="0">
              <a:buNone/>
            </a:pPr>
            <a:r>
              <a:rPr lang="en-US" dirty="0"/>
              <a:t>Complete the bar chart. </a:t>
            </a:r>
          </a:p>
        </p:txBody>
      </p:sp>
      <p:pic>
        <p:nvPicPr>
          <p:cNvPr id="5" name="Picture 4">
            <a:extLst>
              <a:ext uri="{FF2B5EF4-FFF2-40B4-BE49-F238E27FC236}">
                <a16:creationId xmlns:a16="http://schemas.microsoft.com/office/drawing/2014/main" id="{7798DF7B-0106-3C6F-6F0E-73639EB82805}"/>
              </a:ext>
            </a:extLst>
          </p:cNvPr>
          <p:cNvPicPr>
            <a:picLocks noChangeAspect="1"/>
          </p:cNvPicPr>
          <p:nvPr/>
        </p:nvPicPr>
        <p:blipFill>
          <a:blip r:embed="rId4"/>
          <a:stretch>
            <a:fillRect/>
          </a:stretch>
        </p:blipFill>
        <p:spPr>
          <a:xfrm>
            <a:off x="6348494" y="3126646"/>
            <a:ext cx="3540247" cy="3254266"/>
          </a:xfrm>
          <a:prstGeom prst="rect">
            <a:avLst/>
          </a:prstGeom>
        </p:spPr>
      </p:pic>
      <p:grpSp>
        <p:nvGrpSpPr>
          <p:cNvPr id="16" name="Group 15">
            <a:extLst>
              <a:ext uri="{FF2B5EF4-FFF2-40B4-BE49-F238E27FC236}">
                <a16:creationId xmlns:a16="http://schemas.microsoft.com/office/drawing/2014/main" id="{A358A16D-72A1-F8C6-57CD-E6B0944E87E4}"/>
              </a:ext>
            </a:extLst>
          </p:cNvPr>
          <p:cNvGrpSpPr/>
          <p:nvPr/>
        </p:nvGrpSpPr>
        <p:grpSpPr>
          <a:xfrm>
            <a:off x="1749278" y="2792359"/>
            <a:ext cx="460444" cy="3243228"/>
            <a:chOff x="1749278" y="2939914"/>
            <a:chExt cx="460444" cy="3243228"/>
          </a:xfrm>
        </p:grpSpPr>
        <p:sp>
          <p:nvSpPr>
            <p:cNvPr id="9" name="TextBox 8">
              <a:extLst>
                <a:ext uri="{FF2B5EF4-FFF2-40B4-BE49-F238E27FC236}">
                  <a16:creationId xmlns:a16="http://schemas.microsoft.com/office/drawing/2014/main" id="{3D329E96-21D1-B7B5-388D-3C42D54C35D1}"/>
                </a:ext>
              </a:extLst>
            </p:cNvPr>
            <p:cNvSpPr txBox="1"/>
            <p:nvPr/>
          </p:nvSpPr>
          <p:spPr>
            <a:xfrm>
              <a:off x="1755752" y="2939914"/>
              <a:ext cx="453970" cy="369332"/>
            </a:xfrm>
            <a:prstGeom prst="rect">
              <a:avLst/>
            </a:prstGeom>
            <a:noFill/>
          </p:spPr>
          <p:txBody>
            <a:bodyPr wrap="none" rtlCol="0">
              <a:spAutoFit/>
            </a:bodyPr>
            <a:lstStyle/>
            <a:p>
              <a:r>
                <a:rPr lang="en-US" dirty="0"/>
                <a:t>12</a:t>
              </a:r>
            </a:p>
          </p:txBody>
        </p:sp>
        <p:sp>
          <p:nvSpPr>
            <p:cNvPr id="10" name="TextBox 9">
              <a:extLst>
                <a:ext uri="{FF2B5EF4-FFF2-40B4-BE49-F238E27FC236}">
                  <a16:creationId xmlns:a16="http://schemas.microsoft.com/office/drawing/2014/main" id="{3816480B-4151-2893-9895-D851A7990901}"/>
                </a:ext>
              </a:extLst>
            </p:cNvPr>
            <p:cNvSpPr txBox="1"/>
            <p:nvPr/>
          </p:nvSpPr>
          <p:spPr>
            <a:xfrm>
              <a:off x="1749278" y="3427153"/>
              <a:ext cx="453970" cy="369332"/>
            </a:xfrm>
            <a:prstGeom prst="rect">
              <a:avLst/>
            </a:prstGeom>
            <a:noFill/>
          </p:spPr>
          <p:txBody>
            <a:bodyPr wrap="none" rtlCol="0">
              <a:spAutoFit/>
            </a:bodyPr>
            <a:lstStyle/>
            <a:p>
              <a:r>
                <a:rPr lang="en-US" dirty="0"/>
                <a:t>10</a:t>
              </a:r>
            </a:p>
          </p:txBody>
        </p:sp>
        <p:sp>
          <p:nvSpPr>
            <p:cNvPr id="11" name="TextBox 10">
              <a:extLst>
                <a:ext uri="{FF2B5EF4-FFF2-40B4-BE49-F238E27FC236}">
                  <a16:creationId xmlns:a16="http://schemas.microsoft.com/office/drawing/2014/main" id="{73AF2C3B-B3CD-547A-4433-409F5FD165E7}"/>
                </a:ext>
              </a:extLst>
            </p:cNvPr>
            <p:cNvSpPr txBox="1"/>
            <p:nvPr/>
          </p:nvSpPr>
          <p:spPr>
            <a:xfrm>
              <a:off x="1878643" y="3895622"/>
              <a:ext cx="319318" cy="369332"/>
            </a:xfrm>
            <a:prstGeom prst="rect">
              <a:avLst/>
            </a:prstGeom>
            <a:noFill/>
          </p:spPr>
          <p:txBody>
            <a:bodyPr wrap="none" rtlCol="0">
              <a:spAutoFit/>
            </a:bodyPr>
            <a:lstStyle/>
            <a:p>
              <a:r>
                <a:rPr lang="en-US" dirty="0"/>
                <a:t>8</a:t>
              </a:r>
            </a:p>
          </p:txBody>
        </p:sp>
        <p:sp>
          <p:nvSpPr>
            <p:cNvPr id="12" name="TextBox 11">
              <a:extLst>
                <a:ext uri="{FF2B5EF4-FFF2-40B4-BE49-F238E27FC236}">
                  <a16:creationId xmlns:a16="http://schemas.microsoft.com/office/drawing/2014/main" id="{86F47DAD-8692-DD1B-6D18-12D7E19F5BE4}"/>
                </a:ext>
              </a:extLst>
            </p:cNvPr>
            <p:cNvSpPr txBox="1"/>
            <p:nvPr/>
          </p:nvSpPr>
          <p:spPr>
            <a:xfrm>
              <a:off x="1872169" y="4382861"/>
              <a:ext cx="319318" cy="369332"/>
            </a:xfrm>
            <a:prstGeom prst="rect">
              <a:avLst/>
            </a:prstGeom>
            <a:noFill/>
          </p:spPr>
          <p:txBody>
            <a:bodyPr wrap="none" rtlCol="0">
              <a:spAutoFit/>
            </a:bodyPr>
            <a:lstStyle/>
            <a:p>
              <a:r>
                <a:rPr lang="en-US" dirty="0"/>
                <a:t>6</a:t>
              </a:r>
            </a:p>
          </p:txBody>
        </p:sp>
        <p:sp>
          <p:nvSpPr>
            <p:cNvPr id="13" name="TextBox 12">
              <a:extLst>
                <a:ext uri="{FF2B5EF4-FFF2-40B4-BE49-F238E27FC236}">
                  <a16:creationId xmlns:a16="http://schemas.microsoft.com/office/drawing/2014/main" id="{030D4E41-9C61-22CE-AF44-3EDC5234D860}"/>
                </a:ext>
              </a:extLst>
            </p:cNvPr>
            <p:cNvSpPr txBox="1"/>
            <p:nvPr/>
          </p:nvSpPr>
          <p:spPr>
            <a:xfrm>
              <a:off x="1881880" y="4858102"/>
              <a:ext cx="319318" cy="369332"/>
            </a:xfrm>
            <a:prstGeom prst="rect">
              <a:avLst/>
            </a:prstGeom>
            <a:noFill/>
          </p:spPr>
          <p:txBody>
            <a:bodyPr wrap="none" rtlCol="0">
              <a:spAutoFit/>
            </a:bodyPr>
            <a:lstStyle/>
            <a:p>
              <a:r>
                <a:rPr lang="en-US" dirty="0"/>
                <a:t>4</a:t>
              </a:r>
            </a:p>
          </p:txBody>
        </p:sp>
        <p:sp>
          <p:nvSpPr>
            <p:cNvPr id="14" name="TextBox 13">
              <a:extLst>
                <a:ext uri="{FF2B5EF4-FFF2-40B4-BE49-F238E27FC236}">
                  <a16:creationId xmlns:a16="http://schemas.microsoft.com/office/drawing/2014/main" id="{32F3B64A-91D6-169A-0520-0647FA0A8C65}"/>
                </a:ext>
              </a:extLst>
            </p:cNvPr>
            <p:cNvSpPr txBox="1"/>
            <p:nvPr/>
          </p:nvSpPr>
          <p:spPr>
            <a:xfrm>
              <a:off x="1885117" y="5326571"/>
              <a:ext cx="319318" cy="369332"/>
            </a:xfrm>
            <a:prstGeom prst="rect">
              <a:avLst/>
            </a:prstGeom>
            <a:noFill/>
          </p:spPr>
          <p:txBody>
            <a:bodyPr wrap="none" rtlCol="0">
              <a:spAutoFit/>
            </a:bodyPr>
            <a:lstStyle/>
            <a:p>
              <a:r>
                <a:rPr lang="en-US" dirty="0"/>
                <a:t>2</a:t>
              </a:r>
            </a:p>
          </p:txBody>
        </p:sp>
        <p:sp>
          <p:nvSpPr>
            <p:cNvPr id="15" name="TextBox 14">
              <a:extLst>
                <a:ext uri="{FF2B5EF4-FFF2-40B4-BE49-F238E27FC236}">
                  <a16:creationId xmlns:a16="http://schemas.microsoft.com/office/drawing/2014/main" id="{B378EA97-F835-9975-A29F-D02BE9B38C1F}"/>
                </a:ext>
              </a:extLst>
            </p:cNvPr>
            <p:cNvSpPr txBox="1"/>
            <p:nvPr/>
          </p:nvSpPr>
          <p:spPr>
            <a:xfrm>
              <a:off x="1878643" y="5813810"/>
              <a:ext cx="319318" cy="369332"/>
            </a:xfrm>
            <a:prstGeom prst="rect">
              <a:avLst/>
            </a:prstGeom>
            <a:noFill/>
          </p:spPr>
          <p:txBody>
            <a:bodyPr wrap="none" rtlCol="0">
              <a:spAutoFit/>
            </a:bodyPr>
            <a:lstStyle/>
            <a:p>
              <a:r>
                <a:rPr lang="en-US" dirty="0"/>
                <a:t>0</a:t>
              </a:r>
            </a:p>
          </p:txBody>
        </p:sp>
      </p:grpSp>
      <p:sp>
        <p:nvSpPr>
          <p:cNvPr id="17" name="Rectangle 16">
            <a:extLst>
              <a:ext uri="{FF2B5EF4-FFF2-40B4-BE49-F238E27FC236}">
                <a16:creationId xmlns:a16="http://schemas.microsoft.com/office/drawing/2014/main" id="{1DA14F3E-FFED-3D0D-37C4-20F9DABF3048}"/>
              </a:ext>
            </a:extLst>
          </p:cNvPr>
          <p:cNvSpPr/>
          <p:nvPr/>
        </p:nvSpPr>
        <p:spPr>
          <a:xfrm>
            <a:off x="3159574" y="5666255"/>
            <a:ext cx="576854" cy="241430"/>
          </a:xfrm>
          <a:prstGeom prst="rect">
            <a:avLst/>
          </a:prstGeom>
          <a:solidFill>
            <a:srgbClr val="F4F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AA63569-9048-5238-092E-2361B4501253}"/>
              </a:ext>
            </a:extLst>
          </p:cNvPr>
          <p:cNvSpPr/>
          <p:nvPr/>
        </p:nvSpPr>
        <p:spPr>
          <a:xfrm>
            <a:off x="3940879" y="3220961"/>
            <a:ext cx="576854" cy="2686724"/>
          </a:xfrm>
          <a:prstGeom prst="rect">
            <a:avLst/>
          </a:prstGeom>
          <a:solidFill>
            <a:srgbClr val="C6C1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BB1DB61-2042-7A57-37C1-ED02697BBDF7}"/>
              </a:ext>
            </a:extLst>
          </p:cNvPr>
          <p:cNvSpPr txBox="1"/>
          <p:nvPr/>
        </p:nvSpPr>
        <p:spPr>
          <a:xfrm>
            <a:off x="8110209" y="3185338"/>
            <a:ext cx="511935" cy="369332"/>
          </a:xfrm>
          <a:prstGeom prst="rect">
            <a:avLst/>
          </a:prstGeom>
          <a:noFill/>
        </p:spPr>
        <p:txBody>
          <a:bodyPr wrap="none" rtlCol="0">
            <a:spAutoFit/>
          </a:bodyPr>
          <a:lstStyle/>
          <a:p>
            <a:r>
              <a:rPr lang="en-US" dirty="0"/>
              <a:t>tea</a:t>
            </a:r>
          </a:p>
        </p:txBody>
      </p:sp>
      <p:sp>
        <p:nvSpPr>
          <p:cNvPr id="21" name="TextBox 20">
            <a:extLst>
              <a:ext uri="{FF2B5EF4-FFF2-40B4-BE49-F238E27FC236}">
                <a16:creationId xmlns:a16="http://schemas.microsoft.com/office/drawing/2014/main" id="{B19A528B-E3A0-1CD4-59FD-10DF3C36D10F}"/>
              </a:ext>
            </a:extLst>
          </p:cNvPr>
          <p:cNvSpPr txBox="1"/>
          <p:nvPr/>
        </p:nvSpPr>
        <p:spPr>
          <a:xfrm>
            <a:off x="8118617" y="5111780"/>
            <a:ext cx="834524" cy="369332"/>
          </a:xfrm>
          <a:prstGeom prst="rect">
            <a:avLst/>
          </a:prstGeom>
          <a:noFill/>
        </p:spPr>
        <p:txBody>
          <a:bodyPr wrap="none" rtlCol="0">
            <a:spAutoFit/>
          </a:bodyPr>
          <a:lstStyle/>
          <a:p>
            <a:r>
              <a:rPr lang="en-US" dirty="0"/>
              <a:t>coffee</a:t>
            </a:r>
          </a:p>
        </p:txBody>
      </p:sp>
      <p:sp>
        <p:nvSpPr>
          <p:cNvPr id="22" name="TextBox 21">
            <a:extLst>
              <a:ext uri="{FF2B5EF4-FFF2-40B4-BE49-F238E27FC236}">
                <a16:creationId xmlns:a16="http://schemas.microsoft.com/office/drawing/2014/main" id="{850D0DA5-6E09-460E-A591-10C5BD31E1F8}"/>
              </a:ext>
            </a:extLst>
          </p:cNvPr>
          <p:cNvSpPr txBox="1"/>
          <p:nvPr/>
        </p:nvSpPr>
        <p:spPr>
          <a:xfrm>
            <a:off x="7031394" y="3865497"/>
            <a:ext cx="765915" cy="369332"/>
          </a:xfrm>
          <a:prstGeom prst="rect">
            <a:avLst/>
          </a:prstGeom>
          <a:noFill/>
        </p:spPr>
        <p:txBody>
          <a:bodyPr wrap="none" rtlCol="0">
            <a:spAutoFit/>
          </a:bodyPr>
          <a:lstStyle/>
          <a:p>
            <a:r>
              <a:rPr lang="en-US" dirty="0"/>
              <a:t>water</a:t>
            </a:r>
          </a:p>
        </p:txBody>
      </p:sp>
      <p:sp>
        <p:nvSpPr>
          <p:cNvPr id="23" name="TextBox 22">
            <a:extLst>
              <a:ext uri="{FF2B5EF4-FFF2-40B4-BE49-F238E27FC236}">
                <a16:creationId xmlns:a16="http://schemas.microsoft.com/office/drawing/2014/main" id="{D923B383-D867-B9E6-86F0-1E6E66438749}"/>
              </a:ext>
            </a:extLst>
          </p:cNvPr>
          <p:cNvSpPr txBox="1"/>
          <p:nvPr/>
        </p:nvSpPr>
        <p:spPr>
          <a:xfrm rot="18000000">
            <a:off x="3104403" y="6112059"/>
            <a:ext cx="511935" cy="369332"/>
          </a:xfrm>
          <a:prstGeom prst="rect">
            <a:avLst/>
          </a:prstGeom>
          <a:noFill/>
        </p:spPr>
        <p:txBody>
          <a:bodyPr wrap="none" rtlCol="0">
            <a:spAutoFit/>
          </a:bodyPr>
          <a:lstStyle/>
          <a:p>
            <a:r>
              <a:rPr lang="en-US" dirty="0"/>
              <a:t>tea</a:t>
            </a:r>
          </a:p>
        </p:txBody>
      </p:sp>
      <p:sp>
        <p:nvSpPr>
          <p:cNvPr id="24" name="TextBox 23">
            <a:extLst>
              <a:ext uri="{FF2B5EF4-FFF2-40B4-BE49-F238E27FC236}">
                <a16:creationId xmlns:a16="http://schemas.microsoft.com/office/drawing/2014/main" id="{457BA480-301D-548C-0454-B17D7C953EE0}"/>
              </a:ext>
            </a:extLst>
          </p:cNvPr>
          <p:cNvSpPr txBox="1"/>
          <p:nvPr/>
        </p:nvSpPr>
        <p:spPr>
          <a:xfrm rot="18000000">
            <a:off x="3778878" y="6112059"/>
            <a:ext cx="834524" cy="369332"/>
          </a:xfrm>
          <a:prstGeom prst="rect">
            <a:avLst/>
          </a:prstGeom>
          <a:noFill/>
        </p:spPr>
        <p:txBody>
          <a:bodyPr wrap="none" rtlCol="0">
            <a:spAutoFit/>
          </a:bodyPr>
          <a:lstStyle/>
          <a:p>
            <a:r>
              <a:rPr lang="en-US" dirty="0"/>
              <a:t>coffee</a:t>
            </a:r>
          </a:p>
        </p:txBody>
      </p:sp>
      <p:sp>
        <p:nvSpPr>
          <p:cNvPr id="26" name="TextBox 25">
            <a:extLst>
              <a:ext uri="{FF2B5EF4-FFF2-40B4-BE49-F238E27FC236}">
                <a16:creationId xmlns:a16="http://schemas.microsoft.com/office/drawing/2014/main" id="{A7182A85-3639-9897-95AD-EF4B7A8E47DE}"/>
              </a:ext>
            </a:extLst>
          </p:cNvPr>
          <p:cNvSpPr txBox="1"/>
          <p:nvPr/>
        </p:nvSpPr>
        <p:spPr>
          <a:xfrm rot="18000000">
            <a:off x="2150163" y="6112059"/>
            <a:ext cx="765915" cy="369332"/>
          </a:xfrm>
          <a:prstGeom prst="rect">
            <a:avLst/>
          </a:prstGeom>
          <a:noFill/>
        </p:spPr>
        <p:txBody>
          <a:bodyPr wrap="none" rtlCol="0">
            <a:spAutoFit/>
          </a:bodyPr>
          <a:lstStyle/>
          <a:p>
            <a:r>
              <a:rPr lang="en-US" dirty="0"/>
              <a:t>water</a:t>
            </a:r>
          </a:p>
        </p:txBody>
      </p:sp>
      <p:sp>
        <p:nvSpPr>
          <p:cNvPr id="3" name="Title 1">
            <a:extLst>
              <a:ext uri="{FF2B5EF4-FFF2-40B4-BE49-F238E27FC236}">
                <a16:creationId xmlns:a16="http://schemas.microsoft.com/office/drawing/2014/main" id="{DE5DAAD2-3940-FA29-A28C-99C7447FEA2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6830286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CD9EC-17BE-B561-DDD2-5D10B7B1498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7380880-BBBF-AD93-DECC-D3C9E6373847}"/>
              </a:ext>
            </a:extLst>
          </p:cNvPr>
          <p:cNvSpPr>
            <a:spLocks noGrp="1"/>
          </p:cNvSpPr>
          <p:nvPr>
            <p:ph idx="1"/>
          </p:nvPr>
        </p:nvSpPr>
        <p:spPr>
          <a:xfrm>
            <a:off x="774192" y="1429731"/>
            <a:ext cx="10515600" cy="4677485"/>
          </a:xfrm>
        </p:spPr>
        <p:txBody>
          <a:bodyPr/>
          <a:lstStyle/>
          <a:p>
            <a:pPr marL="0" indent="0">
              <a:buNone/>
            </a:pPr>
            <a:r>
              <a:rPr lang="en-US" dirty="0"/>
              <a:t>Which type of average is the same across each of these data sets?  </a:t>
            </a:r>
          </a:p>
        </p:txBody>
      </p:sp>
      <p:sp>
        <p:nvSpPr>
          <p:cNvPr id="8" name="Google Shape;1872;p133">
            <a:extLst>
              <a:ext uri="{FF2B5EF4-FFF2-40B4-BE49-F238E27FC236}">
                <a16:creationId xmlns:a16="http://schemas.microsoft.com/office/drawing/2014/main" id="{E8F10138-02EA-0A25-584E-E3FF661249DF}"/>
              </a:ext>
            </a:extLst>
          </p:cNvPr>
          <p:cNvSpPr txBox="1"/>
          <p:nvPr/>
        </p:nvSpPr>
        <p:spPr>
          <a:xfrm>
            <a:off x="1437019" y="4584055"/>
            <a:ext cx="2182200" cy="277200"/>
          </a:xfrm>
          <a:prstGeom prst="rect">
            <a:avLst/>
          </a:prstGeom>
          <a:noFill/>
          <a:ln>
            <a:noFill/>
          </a:ln>
        </p:spPr>
        <p:txBody>
          <a:bodyPr spcFirstLastPara="1" wrap="square" lIns="0" tIns="0" rIns="0" bIns="0" anchor="t" anchorCtr="0">
            <a:spAutoFit/>
          </a:bodyPr>
          <a:lstStyle/>
          <a:p>
            <a:pPr marL="0" lvl="0" indent="0" algn="ctr" rtl="0">
              <a:lnSpc>
                <a:spcPct val="100000"/>
              </a:lnSpc>
              <a:spcBef>
                <a:spcPct val="0"/>
              </a:spcBef>
              <a:spcAft>
                <a:spcPct val="0"/>
              </a:spcAft>
              <a:buNone/>
            </a:pPr>
            <a:r>
              <a:rPr lang="en-GB" sz="1800">
                <a:latin typeface="Lexend"/>
                <a:ea typeface="Lexend"/>
                <a:cs typeface="Lexend"/>
                <a:sym typeface="Lexend"/>
              </a:rPr>
              <a:t>sample A</a:t>
            </a:r>
            <a:endParaRPr sz="1800">
              <a:latin typeface="Lexend"/>
              <a:ea typeface="Lexend"/>
              <a:cs typeface="Lexend"/>
              <a:sym typeface="Lexend"/>
            </a:endParaRPr>
          </a:p>
        </p:txBody>
      </p:sp>
      <p:graphicFrame>
        <p:nvGraphicFramePr>
          <p:cNvPr id="9" name="Google Shape;1873;p133">
            <a:extLst>
              <a:ext uri="{FF2B5EF4-FFF2-40B4-BE49-F238E27FC236}">
                <a16:creationId xmlns:a16="http://schemas.microsoft.com/office/drawing/2014/main" id="{CBA87597-86CD-5A15-D780-490BC9F81AA8}"/>
              </a:ext>
            </a:extLst>
          </p:cNvPr>
          <p:cNvGraphicFramePr>
            <a:graphicFrameLocks noGrp="1"/>
          </p:cNvGraphicFramePr>
          <p:nvPr/>
        </p:nvGraphicFramePr>
        <p:xfrm>
          <a:off x="3579463" y="2860095"/>
          <a:ext cx="4004797" cy="2705822"/>
        </p:xfrm>
        <a:graphic>
          <a:graphicData uri="http://schemas.openxmlformats.org/drawingml/2006/table">
            <a:tbl>
              <a:tblPr>
                <a:noFill/>
              </a:tblPr>
              <a:tblGrid>
                <a:gridCol w="2680822">
                  <a:extLst>
                    <a:ext uri="{9D8B030D-6E8A-4147-A177-3AD203B41FA5}">
                      <a16:colId xmlns:a16="http://schemas.microsoft.com/office/drawing/2014/main" val="20000"/>
                    </a:ext>
                  </a:extLst>
                </a:gridCol>
                <a:gridCol w="1323975">
                  <a:extLst>
                    <a:ext uri="{9D8B030D-6E8A-4147-A177-3AD203B41FA5}">
                      <a16:colId xmlns:a16="http://schemas.microsoft.com/office/drawing/2014/main" val="20001"/>
                    </a:ext>
                  </a:extLst>
                </a:gridCol>
              </a:tblGrid>
              <a:tr h="676454">
                <a:tc>
                  <a:txBody>
                    <a:bodyPr/>
                    <a:lstStyle/>
                    <a:p>
                      <a:pPr marL="0" lvl="0" indent="0" algn="ctr" rtl="0">
                        <a:spcBef>
                          <a:spcPct val="0"/>
                        </a:spcBef>
                        <a:spcAft>
                          <a:spcPct val="0"/>
                        </a:spcAft>
                        <a:buNone/>
                      </a:pPr>
                      <a:r>
                        <a:rPr lang="en-GB" sz="2200" dirty="0">
                          <a:solidFill>
                            <a:schemeClr val="lt1"/>
                          </a:solidFill>
                          <a:latin typeface="Lexend"/>
                          <a:ea typeface="Lexend"/>
                          <a:cs typeface="Lexend"/>
                          <a:sym typeface="Lexend"/>
                        </a:rPr>
                        <a:t>number of people per day</a:t>
                      </a:r>
                      <a:endParaRPr sz="2200" dirty="0">
                        <a:solidFill>
                          <a:schemeClr val="lt1"/>
                        </a:solidFill>
                        <a:latin typeface="Lexend"/>
                        <a:ea typeface="Lexend"/>
                        <a:cs typeface="Lexend"/>
                        <a:sym typeface="Lexend"/>
                      </a:endParaRPr>
                    </a:p>
                  </a:txBody>
                  <a:tcPr marL="0" marR="0" marT="0" marB="0" anchor="ctr">
                    <a:solidFill>
                      <a:srgbClr val="434343"/>
                    </a:solidFill>
                  </a:tcPr>
                </a:tc>
                <a:tc>
                  <a:txBody>
                    <a:bodyPr/>
                    <a:lstStyle/>
                    <a:p>
                      <a:pPr marL="0" lvl="0" indent="0" algn="ctr" rtl="0">
                        <a:spcBef>
                          <a:spcPct val="0"/>
                        </a:spcBef>
                        <a:spcAft>
                          <a:spcPct val="0"/>
                        </a:spcAft>
                        <a:buNone/>
                      </a:pPr>
                      <a:r>
                        <a:rPr lang="en-GB" sz="2200">
                          <a:solidFill>
                            <a:schemeClr val="lt1"/>
                          </a:solidFill>
                          <a:latin typeface="Lexend"/>
                          <a:ea typeface="Lexend"/>
                          <a:cs typeface="Lexend"/>
                          <a:sym typeface="Lexend"/>
                        </a:rPr>
                        <a:t>freq.</a:t>
                      </a:r>
                      <a:endParaRPr sz="2200">
                        <a:solidFill>
                          <a:schemeClr val="lt1"/>
                        </a:solidFill>
                        <a:latin typeface="Lexend"/>
                        <a:ea typeface="Lexend"/>
                        <a:cs typeface="Lexend"/>
                        <a:sym typeface="Lexend"/>
                      </a:endParaRPr>
                    </a:p>
                  </a:txBody>
                  <a:tcPr marL="0" marR="0" marT="0" marB="0" anchor="ctr">
                    <a:lnB w="9525" cap="flat" cmpd="sng">
                      <a:solidFill>
                        <a:srgbClr val="9E9E9E"/>
                      </a:solidFill>
                      <a:prstDash val="solid"/>
                      <a:round/>
                      <a:headEnd type="none" w="sm" len="sm"/>
                      <a:tailEnd type="none" w="sm" len="sm"/>
                    </a:lnB>
                    <a:solidFill>
                      <a:srgbClr val="434343"/>
                    </a:solidFill>
                  </a:tcPr>
                </a:tc>
                <a:extLst>
                  <a:ext uri="{0D108BD9-81ED-4DB2-BD59-A6C34878D82A}">
                    <a16:rowId xmlns:a16="http://schemas.microsoft.com/office/drawing/2014/main" val="10000"/>
                  </a:ext>
                </a:extLst>
              </a:tr>
              <a:tr h="338228">
                <a:tc>
                  <a:txBody>
                    <a:bodyPr/>
                    <a:lstStyle/>
                    <a:p>
                      <a:pPr marL="0" lvl="0" indent="0" algn="ctr" rtl="0">
                        <a:spcBef>
                          <a:spcPct val="0"/>
                        </a:spcBef>
                        <a:spcAft>
                          <a:spcPct val="0"/>
                        </a:spcAft>
                        <a:buNone/>
                      </a:pPr>
                      <a:r>
                        <a:rPr lang="en-GB" sz="2200">
                          <a:latin typeface="Lexend"/>
                          <a:ea typeface="Lexend"/>
                          <a:cs typeface="Lexend"/>
                          <a:sym typeface="Lexend"/>
                        </a:rPr>
                        <a:t>8</a:t>
                      </a:r>
                      <a:endParaRPr sz="2200">
                        <a:latin typeface="Lexend"/>
                        <a:ea typeface="Lexend"/>
                        <a:cs typeface="Lexend"/>
                        <a:sym typeface="Lexend"/>
                      </a:endParaRPr>
                    </a:p>
                  </a:txBody>
                  <a:tcPr marL="0" marR="0" marT="0" marB="0" anchor="ctr">
                    <a:lnR w="9525" cap="flat" cmpd="sng">
                      <a:solidFill>
                        <a:srgbClr val="9E9E9E"/>
                      </a:solidFill>
                      <a:prstDash val="solid"/>
                      <a:round/>
                      <a:headEnd type="none" w="sm" len="sm"/>
                      <a:tailEnd type="none" w="sm" len="sm"/>
                    </a:lnR>
                  </a:tcPr>
                </a:tc>
                <a:tc>
                  <a:txBody>
                    <a:bodyPr/>
                    <a:lstStyle/>
                    <a:p>
                      <a:pPr marL="0" lvl="0" indent="0" algn="ctr" rtl="0">
                        <a:spcBef>
                          <a:spcPct val="0"/>
                        </a:spcBef>
                        <a:spcAft>
                          <a:spcPct val="0"/>
                        </a:spcAft>
                        <a:buNone/>
                      </a:pPr>
                      <a:r>
                        <a:rPr lang="en-GB" sz="2200">
                          <a:latin typeface="Lexend"/>
                          <a:ea typeface="Lexend"/>
                          <a:cs typeface="Lexend"/>
                          <a:sym typeface="Lexend"/>
                        </a:rPr>
                        <a:t>10</a:t>
                      </a:r>
                      <a:endParaRPr sz="2200">
                        <a:latin typeface="Lexend"/>
                        <a:ea typeface="Lexend"/>
                        <a:cs typeface="Lexend"/>
                        <a:sym typeface="Lexend"/>
                      </a:endParaRPr>
                    </a:p>
                  </a:txBody>
                  <a:tcPr marL="0" marR="0" marT="0" marB="0"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38228">
                <a:tc>
                  <a:txBody>
                    <a:bodyPr/>
                    <a:lstStyle/>
                    <a:p>
                      <a:pPr marL="0" lvl="0" indent="0" algn="ctr" rtl="0">
                        <a:spcBef>
                          <a:spcPct val="0"/>
                        </a:spcBef>
                        <a:spcAft>
                          <a:spcPct val="0"/>
                        </a:spcAft>
                        <a:buNone/>
                      </a:pPr>
                      <a:r>
                        <a:rPr lang="en-GB" sz="2200">
                          <a:latin typeface="Lexend"/>
                          <a:ea typeface="Lexend"/>
                          <a:cs typeface="Lexend"/>
                          <a:sym typeface="Lexend"/>
                        </a:rPr>
                        <a:t>9</a:t>
                      </a:r>
                      <a:endParaRPr sz="220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dirty="0">
                          <a:latin typeface="Lexend"/>
                          <a:ea typeface="Lexend"/>
                          <a:cs typeface="Lexend"/>
                          <a:sym typeface="Lexend"/>
                        </a:rPr>
                        <a:t>9</a:t>
                      </a:r>
                      <a:endParaRPr sz="2200" dirty="0">
                        <a:latin typeface="Lexend"/>
                        <a:ea typeface="Lexend"/>
                        <a:cs typeface="Lexend"/>
                        <a:sym typeface="Lexend"/>
                      </a:endParaRPr>
                    </a:p>
                  </a:txBody>
                  <a:tcPr marL="0" marR="0" marT="0" marB="0"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338228">
                <a:tc>
                  <a:txBody>
                    <a:bodyPr/>
                    <a:lstStyle/>
                    <a:p>
                      <a:pPr marL="0" lvl="0" indent="0" algn="ctr" rtl="0">
                        <a:spcBef>
                          <a:spcPct val="0"/>
                        </a:spcBef>
                        <a:spcAft>
                          <a:spcPct val="0"/>
                        </a:spcAft>
                        <a:buNone/>
                      </a:pPr>
                      <a:r>
                        <a:rPr lang="en-GB" sz="2200" dirty="0">
                          <a:latin typeface="Lexend"/>
                          <a:ea typeface="Lexend"/>
                          <a:cs typeface="Lexend"/>
                          <a:sym typeface="Lexend"/>
                        </a:rPr>
                        <a:t>10</a:t>
                      </a:r>
                      <a:endParaRPr sz="22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a:latin typeface="Lexend"/>
                          <a:ea typeface="Lexend"/>
                          <a:cs typeface="Lexend"/>
                          <a:sym typeface="Lexend"/>
                        </a:rPr>
                        <a:t>8</a:t>
                      </a:r>
                      <a:endParaRPr sz="2200">
                        <a:latin typeface="Lexend"/>
                        <a:ea typeface="Lexend"/>
                        <a:cs typeface="Lexend"/>
                        <a:sym typeface="Lexend"/>
                      </a:endParaRPr>
                    </a:p>
                  </a:txBody>
                  <a:tcPr marL="0" marR="0" marT="0" marB="0" anchor="ctr"/>
                </a:tc>
                <a:extLst>
                  <a:ext uri="{0D108BD9-81ED-4DB2-BD59-A6C34878D82A}">
                    <a16:rowId xmlns:a16="http://schemas.microsoft.com/office/drawing/2014/main" val="10003"/>
                  </a:ext>
                </a:extLst>
              </a:tr>
              <a:tr h="338228">
                <a:tc>
                  <a:txBody>
                    <a:bodyPr/>
                    <a:lstStyle/>
                    <a:p>
                      <a:pPr marL="0" lvl="0" indent="0" algn="ctr" rtl="0">
                        <a:spcBef>
                          <a:spcPct val="0"/>
                        </a:spcBef>
                        <a:spcAft>
                          <a:spcPct val="0"/>
                        </a:spcAft>
                        <a:buNone/>
                      </a:pPr>
                      <a:r>
                        <a:rPr lang="en-GB" sz="2200">
                          <a:latin typeface="Lexend"/>
                          <a:ea typeface="Lexend"/>
                          <a:cs typeface="Lexend"/>
                          <a:sym typeface="Lexend"/>
                        </a:rPr>
                        <a:t>11</a:t>
                      </a:r>
                      <a:endParaRPr sz="220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a:latin typeface="Lexend"/>
                          <a:ea typeface="Lexend"/>
                          <a:cs typeface="Lexend"/>
                          <a:sym typeface="Lexend"/>
                        </a:rPr>
                        <a:t>7</a:t>
                      </a:r>
                      <a:endParaRPr sz="2200">
                        <a:latin typeface="Lexend"/>
                        <a:ea typeface="Lexend"/>
                        <a:cs typeface="Lexend"/>
                        <a:sym typeface="Lexend"/>
                      </a:endParaRPr>
                    </a:p>
                  </a:txBody>
                  <a:tcPr marL="0" marR="0" marT="0" marB="0" anchor="ctr"/>
                </a:tc>
                <a:extLst>
                  <a:ext uri="{0D108BD9-81ED-4DB2-BD59-A6C34878D82A}">
                    <a16:rowId xmlns:a16="http://schemas.microsoft.com/office/drawing/2014/main" val="10004"/>
                  </a:ext>
                </a:extLst>
              </a:tr>
              <a:tr h="338228">
                <a:tc>
                  <a:txBody>
                    <a:bodyPr/>
                    <a:lstStyle/>
                    <a:p>
                      <a:pPr marL="0" lvl="0" indent="0" algn="ctr" rtl="0">
                        <a:spcBef>
                          <a:spcPct val="0"/>
                        </a:spcBef>
                        <a:spcAft>
                          <a:spcPct val="0"/>
                        </a:spcAft>
                        <a:buNone/>
                      </a:pPr>
                      <a:r>
                        <a:rPr lang="en-GB" sz="2200" dirty="0">
                          <a:latin typeface="Lexend"/>
                          <a:ea typeface="Lexend"/>
                          <a:cs typeface="Lexend"/>
                          <a:sym typeface="Lexend"/>
                        </a:rPr>
                        <a:t>12</a:t>
                      </a:r>
                      <a:endParaRPr sz="22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a:latin typeface="Lexend"/>
                          <a:ea typeface="Lexend"/>
                          <a:cs typeface="Lexend"/>
                          <a:sym typeface="Lexend"/>
                        </a:rPr>
                        <a:t>7</a:t>
                      </a:r>
                      <a:endParaRPr sz="2200">
                        <a:latin typeface="Lexend"/>
                        <a:ea typeface="Lexend"/>
                        <a:cs typeface="Lexend"/>
                        <a:sym typeface="Lexend"/>
                      </a:endParaRPr>
                    </a:p>
                  </a:txBody>
                  <a:tcPr marL="0" marR="0" marT="0" marB="0" anchor="ctr"/>
                </a:tc>
                <a:extLst>
                  <a:ext uri="{0D108BD9-81ED-4DB2-BD59-A6C34878D82A}">
                    <a16:rowId xmlns:a16="http://schemas.microsoft.com/office/drawing/2014/main" val="10005"/>
                  </a:ext>
                </a:extLst>
              </a:tr>
              <a:tr h="338228">
                <a:tc>
                  <a:txBody>
                    <a:bodyPr/>
                    <a:lstStyle/>
                    <a:p>
                      <a:pPr marL="0" lvl="0" indent="0" algn="ctr" rtl="0">
                        <a:spcBef>
                          <a:spcPct val="0"/>
                        </a:spcBef>
                        <a:spcAft>
                          <a:spcPct val="0"/>
                        </a:spcAft>
                        <a:buNone/>
                      </a:pPr>
                      <a:r>
                        <a:rPr lang="en-GB" sz="2200" dirty="0">
                          <a:latin typeface="Lexend"/>
                          <a:ea typeface="Lexend"/>
                          <a:cs typeface="Lexend"/>
                          <a:sym typeface="Lexend"/>
                        </a:rPr>
                        <a:t>13</a:t>
                      </a:r>
                      <a:endParaRPr sz="22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dirty="0">
                          <a:latin typeface="Lexend"/>
                          <a:ea typeface="Lexend"/>
                          <a:cs typeface="Lexend"/>
                          <a:sym typeface="Lexend"/>
                        </a:rPr>
                        <a:t>5</a:t>
                      </a:r>
                      <a:endParaRPr sz="2200" dirty="0">
                        <a:latin typeface="Lexend"/>
                        <a:ea typeface="Lexend"/>
                        <a:cs typeface="Lexend"/>
                        <a:sym typeface="Lexend"/>
                      </a:endParaRPr>
                    </a:p>
                  </a:txBody>
                  <a:tcPr marL="0" marR="0" marT="0" marB="0" anchor="ctr"/>
                </a:tc>
                <a:extLst>
                  <a:ext uri="{0D108BD9-81ED-4DB2-BD59-A6C34878D82A}">
                    <a16:rowId xmlns:a16="http://schemas.microsoft.com/office/drawing/2014/main" val="10006"/>
                  </a:ext>
                </a:extLst>
              </a:tr>
            </a:tbl>
          </a:graphicData>
        </a:graphic>
      </p:graphicFrame>
      <p:pic>
        <p:nvPicPr>
          <p:cNvPr id="10" name="Google Shape;1874;p133">
            <a:extLst>
              <a:ext uri="{FF2B5EF4-FFF2-40B4-BE49-F238E27FC236}">
                <a16:creationId xmlns:a16="http://schemas.microsoft.com/office/drawing/2014/main" id="{B9C51610-424D-69EE-1195-8E14C8A9EEF4}"/>
              </a:ext>
            </a:extLst>
          </p:cNvPr>
          <p:cNvPicPr preferRelativeResize="0"/>
          <p:nvPr/>
        </p:nvPicPr>
        <p:blipFill>
          <a:blip r:embed="rId3">
            <a:alphaModFix/>
          </a:blip>
          <a:stretch>
            <a:fillRect/>
          </a:stretch>
        </p:blipFill>
        <p:spPr>
          <a:xfrm>
            <a:off x="7996281" y="2860093"/>
            <a:ext cx="3959364" cy="2705820"/>
          </a:xfrm>
          <a:prstGeom prst="rect">
            <a:avLst/>
          </a:prstGeom>
          <a:noFill/>
          <a:ln w="19050" cap="flat" cmpd="sng">
            <a:solidFill>
              <a:schemeClr val="dk1"/>
            </a:solidFill>
            <a:prstDash val="solid"/>
            <a:round/>
            <a:headEnd type="none" w="sm" len="sm"/>
            <a:tailEnd type="none" w="sm" len="sm"/>
          </a:ln>
        </p:spPr>
      </p:pic>
      <p:pic>
        <p:nvPicPr>
          <p:cNvPr id="16" name="Google Shape;1880;p133">
            <a:extLst>
              <a:ext uri="{FF2B5EF4-FFF2-40B4-BE49-F238E27FC236}">
                <a16:creationId xmlns:a16="http://schemas.microsoft.com/office/drawing/2014/main" id="{C5705D73-7C3E-8C6D-B9D6-CE0356372A05}"/>
              </a:ext>
            </a:extLst>
          </p:cNvPr>
          <p:cNvPicPr preferRelativeResize="0"/>
          <p:nvPr/>
        </p:nvPicPr>
        <p:blipFill>
          <a:blip r:embed="rId4">
            <a:alphaModFix/>
          </a:blip>
          <a:stretch>
            <a:fillRect/>
          </a:stretch>
        </p:blipFill>
        <p:spPr>
          <a:xfrm>
            <a:off x="368133" y="2860095"/>
            <a:ext cx="2819188" cy="2705817"/>
          </a:xfrm>
          <a:prstGeom prst="rect">
            <a:avLst/>
          </a:prstGeom>
          <a:noFill/>
          <a:ln w="19050" cap="flat" cmpd="sng">
            <a:solidFill>
              <a:schemeClr val="dk1"/>
            </a:solidFill>
            <a:prstDash val="solid"/>
            <a:round/>
            <a:headEnd type="none" w="sm" len="sm"/>
            <a:tailEnd type="none" w="sm" len="sm"/>
          </a:ln>
        </p:spPr>
      </p:pic>
      <p:sp>
        <p:nvSpPr>
          <p:cNvPr id="3" name="Content Placeholder 5">
            <a:extLst>
              <a:ext uri="{FF2B5EF4-FFF2-40B4-BE49-F238E27FC236}">
                <a16:creationId xmlns:a16="http://schemas.microsoft.com/office/drawing/2014/main" id="{B7F0A649-24BE-78D3-53DF-5E87E92968F3}"/>
              </a:ext>
            </a:extLst>
          </p:cNvPr>
          <p:cNvSpPr txBox="1">
            <a:spLocks/>
          </p:cNvSpPr>
          <p:nvPr/>
        </p:nvSpPr>
        <p:spPr>
          <a:xfrm>
            <a:off x="1530893" y="2356368"/>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A</a:t>
            </a:r>
          </a:p>
        </p:txBody>
      </p:sp>
      <p:sp>
        <p:nvSpPr>
          <p:cNvPr id="4" name="Content Placeholder 5">
            <a:extLst>
              <a:ext uri="{FF2B5EF4-FFF2-40B4-BE49-F238E27FC236}">
                <a16:creationId xmlns:a16="http://schemas.microsoft.com/office/drawing/2014/main" id="{A5544D10-03E4-E553-B6A9-C1BD53A7319C}"/>
              </a:ext>
            </a:extLst>
          </p:cNvPr>
          <p:cNvSpPr txBox="1">
            <a:spLocks/>
          </p:cNvSpPr>
          <p:nvPr/>
        </p:nvSpPr>
        <p:spPr>
          <a:xfrm>
            <a:off x="5581861" y="2356368"/>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B</a:t>
            </a:r>
          </a:p>
        </p:txBody>
      </p:sp>
      <p:sp>
        <p:nvSpPr>
          <p:cNvPr id="5" name="Content Placeholder 5">
            <a:extLst>
              <a:ext uri="{FF2B5EF4-FFF2-40B4-BE49-F238E27FC236}">
                <a16:creationId xmlns:a16="http://schemas.microsoft.com/office/drawing/2014/main" id="{EA697A51-5E12-E5DF-B728-B381C50601E9}"/>
              </a:ext>
            </a:extLst>
          </p:cNvPr>
          <p:cNvSpPr txBox="1">
            <a:spLocks/>
          </p:cNvSpPr>
          <p:nvPr/>
        </p:nvSpPr>
        <p:spPr>
          <a:xfrm>
            <a:off x="9975963" y="2356367"/>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C</a:t>
            </a:r>
          </a:p>
        </p:txBody>
      </p:sp>
      <p:sp>
        <p:nvSpPr>
          <p:cNvPr id="11" name="Title 1">
            <a:extLst>
              <a:ext uri="{FF2B5EF4-FFF2-40B4-BE49-F238E27FC236}">
                <a16:creationId xmlns:a16="http://schemas.microsoft.com/office/drawing/2014/main" id="{C61F8B80-7715-1A3C-6B18-FD27152734D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6814941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9A25B-A47B-A714-D940-3A7AE0ACD877}"/>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37ADA1C-8DAB-33A4-A851-49675655208B}"/>
              </a:ext>
            </a:extLst>
          </p:cNvPr>
          <p:cNvSpPr>
            <a:spLocks noGrp="1"/>
          </p:cNvSpPr>
          <p:nvPr>
            <p:ph idx="1"/>
          </p:nvPr>
        </p:nvSpPr>
        <p:spPr>
          <a:xfrm>
            <a:off x="774192" y="1429730"/>
            <a:ext cx="10515600" cy="4677485"/>
          </a:xfrm>
        </p:spPr>
        <p:txBody>
          <a:bodyPr/>
          <a:lstStyle/>
          <a:p>
            <a:pPr marL="0" indent="0">
              <a:buNone/>
            </a:pPr>
            <a:r>
              <a:rPr lang="en-US" dirty="0"/>
              <a:t>Which of these data sets have the same range?  </a:t>
            </a:r>
          </a:p>
        </p:txBody>
      </p:sp>
      <p:sp>
        <p:nvSpPr>
          <p:cNvPr id="8" name="Google Shape;1872;p133">
            <a:extLst>
              <a:ext uri="{FF2B5EF4-FFF2-40B4-BE49-F238E27FC236}">
                <a16:creationId xmlns:a16="http://schemas.microsoft.com/office/drawing/2014/main" id="{BE81318F-E3ED-2837-0FA1-66F389F25509}"/>
              </a:ext>
            </a:extLst>
          </p:cNvPr>
          <p:cNvSpPr txBox="1"/>
          <p:nvPr/>
        </p:nvSpPr>
        <p:spPr>
          <a:xfrm>
            <a:off x="1437019" y="4584055"/>
            <a:ext cx="2182200" cy="277200"/>
          </a:xfrm>
          <a:prstGeom prst="rect">
            <a:avLst/>
          </a:prstGeom>
          <a:noFill/>
          <a:ln>
            <a:noFill/>
          </a:ln>
        </p:spPr>
        <p:txBody>
          <a:bodyPr spcFirstLastPara="1" wrap="square" lIns="0" tIns="0" rIns="0" bIns="0" anchor="t" anchorCtr="0">
            <a:spAutoFit/>
          </a:bodyPr>
          <a:lstStyle/>
          <a:p>
            <a:pPr marL="0" lvl="0" indent="0" algn="ctr" rtl="0">
              <a:lnSpc>
                <a:spcPct val="100000"/>
              </a:lnSpc>
              <a:spcBef>
                <a:spcPct val="0"/>
              </a:spcBef>
              <a:spcAft>
                <a:spcPct val="0"/>
              </a:spcAft>
              <a:buNone/>
            </a:pPr>
            <a:r>
              <a:rPr lang="en-GB" sz="1800">
                <a:latin typeface="Lexend"/>
                <a:ea typeface="Lexend"/>
                <a:cs typeface="Lexend"/>
                <a:sym typeface="Lexend"/>
              </a:rPr>
              <a:t>sample A</a:t>
            </a:r>
            <a:endParaRPr sz="1800">
              <a:latin typeface="Lexend"/>
              <a:ea typeface="Lexend"/>
              <a:cs typeface="Lexend"/>
              <a:sym typeface="Lexend"/>
            </a:endParaRPr>
          </a:p>
        </p:txBody>
      </p:sp>
      <p:graphicFrame>
        <p:nvGraphicFramePr>
          <p:cNvPr id="9" name="Google Shape;1873;p133">
            <a:extLst>
              <a:ext uri="{FF2B5EF4-FFF2-40B4-BE49-F238E27FC236}">
                <a16:creationId xmlns:a16="http://schemas.microsoft.com/office/drawing/2014/main" id="{2C55954B-C60B-C327-B89E-4EC34BD7B79C}"/>
              </a:ext>
            </a:extLst>
          </p:cNvPr>
          <p:cNvGraphicFramePr>
            <a:graphicFrameLocks noGrp="1"/>
          </p:cNvGraphicFramePr>
          <p:nvPr/>
        </p:nvGraphicFramePr>
        <p:xfrm>
          <a:off x="3579463" y="2860095"/>
          <a:ext cx="4004797" cy="2705822"/>
        </p:xfrm>
        <a:graphic>
          <a:graphicData uri="http://schemas.openxmlformats.org/drawingml/2006/table">
            <a:tbl>
              <a:tblPr>
                <a:noFill/>
              </a:tblPr>
              <a:tblGrid>
                <a:gridCol w="2680822">
                  <a:extLst>
                    <a:ext uri="{9D8B030D-6E8A-4147-A177-3AD203B41FA5}">
                      <a16:colId xmlns:a16="http://schemas.microsoft.com/office/drawing/2014/main" val="20000"/>
                    </a:ext>
                  </a:extLst>
                </a:gridCol>
                <a:gridCol w="1323975">
                  <a:extLst>
                    <a:ext uri="{9D8B030D-6E8A-4147-A177-3AD203B41FA5}">
                      <a16:colId xmlns:a16="http://schemas.microsoft.com/office/drawing/2014/main" val="20001"/>
                    </a:ext>
                  </a:extLst>
                </a:gridCol>
              </a:tblGrid>
              <a:tr h="676454">
                <a:tc>
                  <a:txBody>
                    <a:bodyPr/>
                    <a:lstStyle/>
                    <a:p>
                      <a:pPr marL="0" lvl="0" indent="0" algn="ctr" rtl="0">
                        <a:spcBef>
                          <a:spcPct val="0"/>
                        </a:spcBef>
                        <a:spcAft>
                          <a:spcPct val="0"/>
                        </a:spcAft>
                        <a:buNone/>
                      </a:pPr>
                      <a:r>
                        <a:rPr lang="en-GB" sz="2200" dirty="0">
                          <a:solidFill>
                            <a:schemeClr val="lt1"/>
                          </a:solidFill>
                          <a:latin typeface="Lexend"/>
                          <a:ea typeface="Lexend"/>
                          <a:cs typeface="Lexend"/>
                          <a:sym typeface="Lexend"/>
                        </a:rPr>
                        <a:t>number of people per day</a:t>
                      </a:r>
                      <a:endParaRPr sz="2200" dirty="0">
                        <a:solidFill>
                          <a:schemeClr val="lt1"/>
                        </a:solidFill>
                        <a:latin typeface="Lexend"/>
                        <a:ea typeface="Lexend"/>
                        <a:cs typeface="Lexend"/>
                        <a:sym typeface="Lexend"/>
                      </a:endParaRPr>
                    </a:p>
                  </a:txBody>
                  <a:tcPr marL="0" marR="0" marT="0" marB="0" anchor="ctr">
                    <a:solidFill>
                      <a:srgbClr val="434343"/>
                    </a:solidFill>
                  </a:tcPr>
                </a:tc>
                <a:tc>
                  <a:txBody>
                    <a:bodyPr/>
                    <a:lstStyle/>
                    <a:p>
                      <a:pPr marL="0" lvl="0" indent="0" algn="ctr" rtl="0">
                        <a:spcBef>
                          <a:spcPct val="0"/>
                        </a:spcBef>
                        <a:spcAft>
                          <a:spcPct val="0"/>
                        </a:spcAft>
                        <a:buNone/>
                      </a:pPr>
                      <a:r>
                        <a:rPr lang="en-GB" sz="2200">
                          <a:solidFill>
                            <a:schemeClr val="lt1"/>
                          </a:solidFill>
                          <a:latin typeface="Lexend"/>
                          <a:ea typeface="Lexend"/>
                          <a:cs typeface="Lexend"/>
                          <a:sym typeface="Lexend"/>
                        </a:rPr>
                        <a:t>freq.</a:t>
                      </a:r>
                      <a:endParaRPr sz="2200">
                        <a:solidFill>
                          <a:schemeClr val="lt1"/>
                        </a:solidFill>
                        <a:latin typeface="Lexend"/>
                        <a:ea typeface="Lexend"/>
                        <a:cs typeface="Lexend"/>
                        <a:sym typeface="Lexend"/>
                      </a:endParaRPr>
                    </a:p>
                  </a:txBody>
                  <a:tcPr marL="0" marR="0" marT="0" marB="0" anchor="ctr">
                    <a:lnB w="9525" cap="flat" cmpd="sng">
                      <a:solidFill>
                        <a:srgbClr val="9E9E9E"/>
                      </a:solidFill>
                      <a:prstDash val="solid"/>
                      <a:round/>
                      <a:headEnd type="none" w="sm" len="sm"/>
                      <a:tailEnd type="none" w="sm" len="sm"/>
                    </a:lnB>
                    <a:solidFill>
                      <a:srgbClr val="434343"/>
                    </a:solidFill>
                  </a:tcPr>
                </a:tc>
                <a:extLst>
                  <a:ext uri="{0D108BD9-81ED-4DB2-BD59-A6C34878D82A}">
                    <a16:rowId xmlns:a16="http://schemas.microsoft.com/office/drawing/2014/main" val="10000"/>
                  </a:ext>
                </a:extLst>
              </a:tr>
              <a:tr h="338228">
                <a:tc>
                  <a:txBody>
                    <a:bodyPr/>
                    <a:lstStyle/>
                    <a:p>
                      <a:pPr marL="0" lvl="0" indent="0" algn="ctr" rtl="0">
                        <a:spcBef>
                          <a:spcPct val="0"/>
                        </a:spcBef>
                        <a:spcAft>
                          <a:spcPct val="0"/>
                        </a:spcAft>
                        <a:buNone/>
                      </a:pPr>
                      <a:r>
                        <a:rPr lang="en-GB" sz="2200">
                          <a:latin typeface="Lexend"/>
                          <a:ea typeface="Lexend"/>
                          <a:cs typeface="Lexend"/>
                          <a:sym typeface="Lexend"/>
                        </a:rPr>
                        <a:t>8</a:t>
                      </a:r>
                      <a:endParaRPr sz="2200">
                        <a:latin typeface="Lexend"/>
                        <a:ea typeface="Lexend"/>
                        <a:cs typeface="Lexend"/>
                        <a:sym typeface="Lexend"/>
                      </a:endParaRPr>
                    </a:p>
                  </a:txBody>
                  <a:tcPr marL="0" marR="0" marT="0" marB="0" anchor="ctr">
                    <a:lnR w="9525" cap="flat" cmpd="sng">
                      <a:solidFill>
                        <a:srgbClr val="9E9E9E"/>
                      </a:solidFill>
                      <a:prstDash val="solid"/>
                      <a:round/>
                      <a:headEnd type="none" w="sm" len="sm"/>
                      <a:tailEnd type="none" w="sm" len="sm"/>
                    </a:lnR>
                  </a:tcPr>
                </a:tc>
                <a:tc>
                  <a:txBody>
                    <a:bodyPr/>
                    <a:lstStyle/>
                    <a:p>
                      <a:pPr marL="0" lvl="0" indent="0" algn="ctr" rtl="0">
                        <a:spcBef>
                          <a:spcPct val="0"/>
                        </a:spcBef>
                        <a:spcAft>
                          <a:spcPct val="0"/>
                        </a:spcAft>
                        <a:buNone/>
                      </a:pPr>
                      <a:r>
                        <a:rPr lang="en-GB" sz="2200">
                          <a:latin typeface="Lexend"/>
                          <a:ea typeface="Lexend"/>
                          <a:cs typeface="Lexend"/>
                          <a:sym typeface="Lexend"/>
                        </a:rPr>
                        <a:t>10</a:t>
                      </a:r>
                      <a:endParaRPr sz="2200">
                        <a:latin typeface="Lexend"/>
                        <a:ea typeface="Lexend"/>
                        <a:cs typeface="Lexend"/>
                        <a:sym typeface="Lexend"/>
                      </a:endParaRPr>
                    </a:p>
                  </a:txBody>
                  <a:tcPr marL="0" marR="0" marT="0" marB="0"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38228">
                <a:tc>
                  <a:txBody>
                    <a:bodyPr/>
                    <a:lstStyle/>
                    <a:p>
                      <a:pPr marL="0" lvl="0" indent="0" algn="ctr" rtl="0">
                        <a:spcBef>
                          <a:spcPct val="0"/>
                        </a:spcBef>
                        <a:spcAft>
                          <a:spcPct val="0"/>
                        </a:spcAft>
                        <a:buNone/>
                      </a:pPr>
                      <a:r>
                        <a:rPr lang="en-GB" sz="2200">
                          <a:latin typeface="Lexend"/>
                          <a:ea typeface="Lexend"/>
                          <a:cs typeface="Lexend"/>
                          <a:sym typeface="Lexend"/>
                        </a:rPr>
                        <a:t>9</a:t>
                      </a:r>
                      <a:endParaRPr sz="220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dirty="0">
                          <a:latin typeface="Lexend"/>
                          <a:ea typeface="Lexend"/>
                          <a:cs typeface="Lexend"/>
                          <a:sym typeface="Lexend"/>
                        </a:rPr>
                        <a:t>9</a:t>
                      </a:r>
                      <a:endParaRPr sz="2200" dirty="0">
                        <a:latin typeface="Lexend"/>
                        <a:ea typeface="Lexend"/>
                        <a:cs typeface="Lexend"/>
                        <a:sym typeface="Lexend"/>
                      </a:endParaRPr>
                    </a:p>
                  </a:txBody>
                  <a:tcPr marL="0" marR="0" marT="0" marB="0"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338228">
                <a:tc>
                  <a:txBody>
                    <a:bodyPr/>
                    <a:lstStyle/>
                    <a:p>
                      <a:pPr marL="0" lvl="0" indent="0" algn="ctr" rtl="0">
                        <a:spcBef>
                          <a:spcPct val="0"/>
                        </a:spcBef>
                        <a:spcAft>
                          <a:spcPct val="0"/>
                        </a:spcAft>
                        <a:buNone/>
                      </a:pPr>
                      <a:r>
                        <a:rPr lang="en-GB" sz="2200" dirty="0">
                          <a:latin typeface="Lexend"/>
                          <a:ea typeface="Lexend"/>
                          <a:cs typeface="Lexend"/>
                          <a:sym typeface="Lexend"/>
                        </a:rPr>
                        <a:t>10</a:t>
                      </a:r>
                      <a:endParaRPr sz="22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a:latin typeface="Lexend"/>
                          <a:ea typeface="Lexend"/>
                          <a:cs typeface="Lexend"/>
                          <a:sym typeface="Lexend"/>
                        </a:rPr>
                        <a:t>8</a:t>
                      </a:r>
                      <a:endParaRPr sz="2200">
                        <a:latin typeface="Lexend"/>
                        <a:ea typeface="Lexend"/>
                        <a:cs typeface="Lexend"/>
                        <a:sym typeface="Lexend"/>
                      </a:endParaRPr>
                    </a:p>
                  </a:txBody>
                  <a:tcPr marL="0" marR="0" marT="0" marB="0" anchor="ctr"/>
                </a:tc>
                <a:extLst>
                  <a:ext uri="{0D108BD9-81ED-4DB2-BD59-A6C34878D82A}">
                    <a16:rowId xmlns:a16="http://schemas.microsoft.com/office/drawing/2014/main" val="10003"/>
                  </a:ext>
                </a:extLst>
              </a:tr>
              <a:tr h="338228">
                <a:tc>
                  <a:txBody>
                    <a:bodyPr/>
                    <a:lstStyle/>
                    <a:p>
                      <a:pPr marL="0" lvl="0" indent="0" algn="ctr" rtl="0">
                        <a:spcBef>
                          <a:spcPct val="0"/>
                        </a:spcBef>
                        <a:spcAft>
                          <a:spcPct val="0"/>
                        </a:spcAft>
                        <a:buNone/>
                      </a:pPr>
                      <a:r>
                        <a:rPr lang="en-GB" sz="2200">
                          <a:latin typeface="Lexend"/>
                          <a:ea typeface="Lexend"/>
                          <a:cs typeface="Lexend"/>
                          <a:sym typeface="Lexend"/>
                        </a:rPr>
                        <a:t>11</a:t>
                      </a:r>
                      <a:endParaRPr sz="220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a:latin typeface="Lexend"/>
                          <a:ea typeface="Lexend"/>
                          <a:cs typeface="Lexend"/>
                          <a:sym typeface="Lexend"/>
                        </a:rPr>
                        <a:t>7</a:t>
                      </a:r>
                      <a:endParaRPr sz="2200">
                        <a:latin typeface="Lexend"/>
                        <a:ea typeface="Lexend"/>
                        <a:cs typeface="Lexend"/>
                        <a:sym typeface="Lexend"/>
                      </a:endParaRPr>
                    </a:p>
                  </a:txBody>
                  <a:tcPr marL="0" marR="0" marT="0" marB="0" anchor="ctr"/>
                </a:tc>
                <a:extLst>
                  <a:ext uri="{0D108BD9-81ED-4DB2-BD59-A6C34878D82A}">
                    <a16:rowId xmlns:a16="http://schemas.microsoft.com/office/drawing/2014/main" val="10004"/>
                  </a:ext>
                </a:extLst>
              </a:tr>
              <a:tr h="338228">
                <a:tc>
                  <a:txBody>
                    <a:bodyPr/>
                    <a:lstStyle/>
                    <a:p>
                      <a:pPr marL="0" lvl="0" indent="0" algn="ctr" rtl="0">
                        <a:spcBef>
                          <a:spcPct val="0"/>
                        </a:spcBef>
                        <a:spcAft>
                          <a:spcPct val="0"/>
                        </a:spcAft>
                        <a:buNone/>
                      </a:pPr>
                      <a:r>
                        <a:rPr lang="en-GB" sz="2200" dirty="0">
                          <a:latin typeface="Lexend"/>
                          <a:ea typeface="Lexend"/>
                          <a:cs typeface="Lexend"/>
                          <a:sym typeface="Lexend"/>
                        </a:rPr>
                        <a:t>12</a:t>
                      </a:r>
                      <a:endParaRPr sz="22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a:latin typeface="Lexend"/>
                          <a:ea typeface="Lexend"/>
                          <a:cs typeface="Lexend"/>
                          <a:sym typeface="Lexend"/>
                        </a:rPr>
                        <a:t>7</a:t>
                      </a:r>
                      <a:endParaRPr sz="2200">
                        <a:latin typeface="Lexend"/>
                        <a:ea typeface="Lexend"/>
                        <a:cs typeface="Lexend"/>
                        <a:sym typeface="Lexend"/>
                      </a:endParaRPr>
                    </a:p>
                  </a:txBody>
                  <a:tcPr marL="0" marR="0" marT="0" marB="0" anchor="ctr"/>
                </a:tc>
                <a:extLst>
                  <a:ext uri="{0D108BD9-81ED-4DB2-BD59-A6C34878D82A}">
                    <a16:rowId xmlns:a16="http://schemas.microsoft.com/office/drawing/2014/main" val="10005"/>
                  </a:ext>
                </a:extLst>
              </a:tr>
              <a:tr h="338228">
                <a:tc>
                  <a:txBody>
                    <a:bodyPr/>
                    <a:lstStyle/>
                    <a:p>
                      <a:pPr marL="0" lvl="0" indent="0" algn="ctr" rtl="0">
                        <a:spcBef>
                          <a:spcPct val="0"/>
                        </a:spcBef>
                        <a:spcAft>
                          <a:spcPct val="0"/>
                        </a:spcAft>
                        <a:buNone/>
                      </a:pPr>
                      <a:r>
                        <a:rPr lang="en-GB" sz="2200" dirty="0">
                          <a:latin typeface="Lexend"/>
                          <a:ea typeface="Lexend"/>
                          <a:cs typeface="Lexend"/>
                          <a:sym typeface="Lexend"/>
                        </a:rPr>
                        <a:t>13</a:t>
                      </a:r>
                      <a:endParaRPr sz="22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200" dirty="0">
                          <a:latin typeface="Lexend"/>
                          <a:ea typeface="Lexend"/>
                          <a:cs typeface="Lexend"/>
                          <a:sym typeface="Lexend"/>
                        </a:rPr>
                        <a:t>5</a:t>
                      </a:r>
                      <a:endParaRPr sz="2200" dirty="0">
                        <a:latin typeface="Lexend"/>
                        <a:ea typeface="Lexend"/>
                        <a:cs typeface="Lexend"/>
                        <a:sym typeface="Lexend"/>
                      </a:endParaRPr>
                    </a:p>
                  </a:txBody>
                  <a:tcPr marL="0" marR="0" marT="0" marB="0" anchor="ctr"/>
                </a:tc>
                <a:extLst>
                  <a:ext uri="{0D108BD9-81ED-4DB2-BD59-A6C34878D82A}">
                    <a16:rowId xmlns:a16="http://schemas.microsoft.com/office/drawing/2014/main" val="10006"/>
                  </a:ext>
                </a:extLst>
              </a:tr>
            </a:tbl>
          </a:graphicData>
        </a:graphic>
      </p:graphicFrame>
      <p:pic>
        <p:nvPicPr>
          <p:cNvPr id="10" name="Google Shape;1874;p133">
            <a:extLst>
              <a:ext uri="{FF2B5EF4-FFF2-40B4-BE49-F238E27FC236}">
                <a16:creationId xmlns:a16="http://schemas.microsoft.com/office/drawing/2014/main" id="{D1678C52-78A7-90D9-B580-0E2933CB5C42}"/>
              </a:ext>
            </a:extLst>
          </p:cNvPr>
          <p:cNvPicPr preferRelativeResize="0"/>
          <p:nvPr/>
        </p:nvPicPr>
        <p:blipFill>
          <a:blip r:embed="rId3">
            <a:alphaModFix/>
          </a:blip>
          <a:stretch>
            <a:fillRect/>
          </a:stretch>
        </p:blipFill>
        <p:spPr>
          <a:xfrm>
            <a:off x="7996281" y="2860093"/>
            <a:ext cx="3959364" cy="2705820"/>
          </a:xfrm>
          <a:prstGeom prst="rect">
            <a:avLst/>
          </a:prstGeom>
          <a:noFill/>
          <a:ln w="19050" cap="flat" cmpd="sng">
            <a:solidFill>
              <a:schemeClr val="dk1"/>
            </a:solidFill>
            <a:prstDash val="solid"/>
            <a:round/>
            <a:headEnd type="none" w="sm" len="sm"/>
            <a:tailEnd type="none" w="sm" len="sm"/>
          </a:ln>
        </p:spPr>
      </p:pic>
      <p:pic>
        <p:nvPicPr>
          <p:cNvPr id="16" name="Google Shape;1880;p133">
            <a:extLst>
              <a:ext uri="{FF2B5EF4-FFF2-40B4-BE49-F238E27FC236}">
                <a16:creationId xmlns:a16="http://schemas.microsoft.com/office/drawing/2014/main" id="{C2BBCD31-8C4A-5785-2D40-CAED181495A2}"/>
              </a:ext>
            </a:extLst>
          </p:cNvPr>
          <p:cNvPicPr preferRelativeResize="0"/>
          <p:nvPr/>
        </p:nvPicPr>
        <p:blipFill>
          <a:blip r:embed="rId4">
            <a:alphaModFix/>
          </a:blip>
          <a:stretch>
            <a:fillRect/>
          </a:stretch>
        </p:blipFill>
        <p:spPr>
          <a:xfrm>
            <a:off x="368133" y="2860095"/>
            <a:ext cx="2819188" cy="2705817"/>
          </a:xfrm>
          <a:prstGeom prst="rect">
            <a:avLst/>
          </a:prstGeom>
          <a:noFill/>
          <a:ln w="19050" cap="flat" cmpd="sng">
            <a:solidFill>
              <a:schemeClr val="dk1"/>
            </a:solidFill>
            <a:prstDash val="solid"/>
            <a:round/>
            <a:headEnd type="none" w="sm" len="sm"/>
            <a:tailEnd type="none" w="sm" len="sm"/>
          </a:ln>
        </p:spPr>
      </p:pic>
      <p:sp>
        <p:nvSpPr>
          <p:cNvPr id="11" name="Title 1">
            <a:extLst>
              <a:ext uri="{FF2B5EF4-FFF2-40B4-BE49-F238E27FC236}">
                <a16:creationId xmlns:a16="http://schemas.microsoft.com/office/drawing/2014/main" id="{1039DB16-57F0-3EB1-0E75-BBB19F64366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48.1</a:t>
            </a:r>
            <a:endParaRPr lang="en-US" b="1" dirty="0">
              <a:latin typeface="Aptos" panose="020B0004020202020204" pitchFamily="34" charset="0"/>
              <a:cs typeface="Calibri" panose="020F0502020204030204" pitchFamily="34" charset="0"/>
            </a:endParaRPr>
          </a:p>
        </p:txBody>
      </p:sp>
      <p:sp>
        <p:nvSpPr>
          <p:cNvPr id="12" name="Content Placeholder 5">
            <a:extLst>
              <a:ext uri="{FF2B5EF4-FFF2-40B4-BE49-F238E27FC236}">
                <a16:creationId xmlns:a16="http://schemas.microsoft.com/office/drawing/2014/main" id="{0780C84C-C36C-CAE2-673B-33CA206F6609}"/>
              </a:ext>
            </a:extLst>
          </p:cNvPr>
          <p:cNvSpPr txBox="1">
            <a:spLocks/>
          </p:cNvSpPr>
          <p:nvPr/>
        </p:nvSpPr>
        <p:spPr>
          <a:xfrm>
            <a:off x="1530893" y="2356368"/>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A</a:t>
            </a:r>
          </a:p>
        </p:txBody>
      </p:sp>
      <p:sp>
        <p:nvSpPr>
          <p:cNvPr id="13" name="Content Placeholder 5">
            <a:extLst>
              <a:ext uri="{FF2B5EF4-FFF2-40B4-BE49-F238E27FC236}">
                <a16:creationId xmlns:a16="http://schemas.microsoft.com/office/drawing/2014/main" id="{609F6D3F-653A-8F70-1054-EE3CC0D5C2B6}"/>
              </a:ext>
            </a:extLst>
          </p:cNvPr>
          <p:cNvSpPr txBox="1">
            <a:spLocks/>
          </p:cNvSpPr>
          <p:nvPr/>
        </p:nvSpPr>
        <p:spPr>
          <a:xfrm>
            <a:off x="5581861" y="2356368"/>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B</a:t>
            </a:r>
          </a:p>
        </p:txBody>
      </p:sp>
      <p:sp>
        <p:nvSpPr>
          <p:cNvPr id="14" name="Content Placeholder 5">
            <a:extLst>
              <a:ext uri="{FF2B5EF4-FFF2-40B4-BE49-F238E27FC236}">
                <a16:creationId xmlns:a16="http://schemas.microsoft.com/office/drawing/2014/main" id="{9E1A3E6C-BAAA-2BE3-FB15-F5710A15DBD7}"/>
              </a:ext>
            </a:extLst>
          </p:cNvPr>
          <p:cNvSpPr txBox="1">
            <a:spLocks/>
          </p:cNvSpPr>
          <p:nvPr/>
        </p:nvSpPr>
        <p:spPr>
          <a:xfrm>
            <a:off x="9975963" y="2356367"/>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C</a:t>
            </a:r>
          </a:p>
        </p:txBody>
      </p:sp>
    </p:spTree>
    <p:extLst>
      <p:ext uri="{BB962C8B-B14F-4D97-AF65-F5344CB8AC3E}">
        <p14:creationId xmlns:p14="http://schemas.microsoft.com/office/powerpoint/2010/main" val="997363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21A7A-DA89-00E4-F1B1-E152C819D36F}"/>
            </a:ext>
          </a:extLst>
        </p:cNvPr>
        <p:cNvGrpSpPr/>
        <p:nvPr/>
      </p:nvGrpSpPr>
      <p:grpSpPr>
        <a:xfrm>
          <a:off x="0" y="0"/>
          <a:ext cx="0" cy="0"/>
          <a:chOff x="0" y="0"/>
          <a:chExt cx="0" cy="0"/>
        </a:xfrm>
      </p:grpSpPr>
      <p:sp>
        <p:nvSpPr>
          <p:cNvPr id="5" name="Content Placeholder 5">
            <a:extLst>
              <a:ext uri="{FF2B5EF4-FFF2-40B4-BE49-F238E27FC236}">
                <a16:creationId xmlns:a16="http://schemas.microsoft.com/office/drawing/2014/main" id="{CACA2203-ADFE-4FE8-F0BC-57E413A3AC9E}"/>
              </a:ext>
            </a:extLst>
          </p:cNvPr>
          <p:cNvSpPr txBox="1">
            <a:spLocks/>
          </p:cNvSpPr>
          <p:nvPr/>
        </p:nvSpPr>
        <p:spPr>
          <a:xfrm>
            <a:off x="778240" y="1429600"/>
            <a:ext cx="10515600" cy="46424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Which summary table does not match with A or B? </a:t>
            </a:r>
          </a:p>
        </p:txBody>
      </p:sp>
      <p:graphicFrame>
        <p:nvGraphicFramePr>
          <p:cNvPr id="3" name="Google Shape;1873;p133">
            <a:extLst>
              <a:ext uri="{FF2B5EF4-FFF2-40B4-BE49-F238E27FC236}">
                <a16:creationId xmlns:a16="http://schemas.microsoft.com/office/drawing/2014/main" id="{8A7CEAC9-3430-463F-5997-B2A4D07BDA1E}"/>
              </a:ext>
            </a:extLst>
          </p:cNvPr>
          <p:cNvGraphicFramePr>
            <a:graphicFrameLocks noGrp="1"/>
          </p:cNvGraphicFramePr>
          <p:nvPr/>
        </p:nvGraphicFramePr>
        <p:xfrm>
          <a:off x="7307064" y="2522164"/>
          <a:ext cx="4352240" cy="2940573"/>
        </p:xfrm>
        <a:graphic>
          <a:graphicData uri="http://schemas.openxmlformats.org/drawingml/2006/table">
            <a:tbl>
              <a:tblPr>
                <a:noFill/>
              </a:tblPr>
              <a:tblGrid>
                <a:gridCol w="2913401">
                  <a:extLst>
                    <a:ext uri="{9D8B030D-6E8A-4147-A177-3AD203B41FA5}">
                      <a16:colId xmlns:a16="http://schemas.microsoft.com/office/drawing/2014/main" val="20000"/>
                    </a:ext>
                  </a:extLst>
                </a:gridCol>
                <a:gridCol w="1438839">
                  <a:extLst>
                    <a:ext uri="{9D8B030D-6E8A-4147-A177-3AD203B41FA5}">
                      <a16:colId xmlns:a16="http://schemas.microsoft.com/office/drawing/2014/main" val="20001"/>
                    </a:ext>
                  </a:extLst>
                </a:gridCol>
              </a:tblGrid>
              <a:tr h="735141">
                <a:tc>
                  <a:txBody>
                    <a:bodyPr/>
                    <a:lstStyle/>
                    <a:p>
                      <a:pPr marL="0" lvl="0" indent="0" algn="ctr" rtl="0">
                        <a:spcBef>
                          <a:spcPct val="0"/>
                        </a:spcBef>
                        <a:spcAft>
                          <a:spcPct val="0"/>
                        </a:spcAft>
                        <a:buNone/>
                      </a:pPr>
                      <a:r>
                        <a:rPr lang="en-GB" sz="2400" dirty="0">
                          <a:solidFill>
                            <a:schemeClr val="lt1"/>
                          </a:solidFill>
                          <a:latin typeface="Lexend"/>
                          <a:ea typeface="Lexend"/>
                          <a:cs typeface="Lexend"/>
                          <a:sym typeface="Lexend"/>
                        </a:rPr>
                        <a:t>number of people per day</a:t>
                      </a:r>
                      <a:endParaRPr sz="2400" dirty="0">
                        <a:solidFill>
                          <a:schemeClr val="lt1"/>
                        </a:solidFill>
                        <a:latin typeface="Lexend"/>
                        <a:ea typeface="Lexend"/>
                        <a:cs typeface="Lexend"/>
                        <a:sym typeface="Lexend"/>
                      </a:endParaRPr>
                    </a:p>
                  </a:txBody>
                  <a:tcPr marL="0" marR="0" marT="0" marB="0" anchor="ctr">
                    <a:solidFill>
                      <a:srgbClr val="434343"/>
                    </a:solidFill>
                  </a:tcPr>
                </a:tc>
                <a:tc>
                  <a:txBody>
                    <a:bodyPr/>
                    <a:lstStyle/>
                    <a:p>
                      <a:pPr marL="0" lvl="0" indent="0" algn="ctr" rtl="0">
                        <a:spcBef>
                          <a:spcPct val="0"/>
                        </a:spcBef>
                        <a:spcAft>
                          <a:spcPct val="0"/>
                        </a:spcAft>
                        <a:buNone/>
                      </a:pPr>
                      <a:r>
                        <a:rPr lang="en-GB" sz="2400">
                          <a:solidFill>
                            <a:schemeClr val="lt1"/>
                          </a:solidFill>
                          <a:latin typeface="Lexend"/>
                          <a:ea typeface="Lexend"/>
                          <a:cs typeface="Lexend"/>
                          <a:sym typeface="Lexend"/>
                        </a:rPr>
                        <a:t>freq.</a:t>
                      </a:r>
                      <a:endParaRPr sz="2400">
                        <a:solidFill>
                          <a:schemeClr val="lt1"/>
                        </a:solidFill>
                        <a:latin typeface="Lexend"/>
                        <a:ea typeface="Lexend"/>
                        <a:cs typeface="Lexend"/>
                        <a:sym typeface="Lexend"/>
                      </a:endParaRPr>
                    </a:p>
                  </a:txBody>
                  <a:tcPr marL="0" marR="0" marT="0" marB="0" anchor="ctr">
                    <a:lnB w="9525" cap="flat" cmpd="sng">
                      <a:solidFill>
                        <a:srgbClr val="9E9E9E"/>
                      </a:solidFill>
                      <a:prstDash val="solid"/>
                      <a:round/>
                      <a:headEnd type="none" w="sm" len="sm"/>
                      <a:tailEnd type="none" w="sm" len="sm"/>
                    </a:lnB>
                    <a:solidFill>
                      <a:srgbClr val="434343"/>
                    </a:solidFill>
                  </a:tcPr>
                </a:tc>
                <a:extLst>
                  <a:ext uri="{0D108BD9-81ED-4DB2-BD59-A6C34878D82A}">
                    <a16:rowId xmlns:a16="http://schemas.microsoft.com/office/drawing/2014/main" val="10000"/>
                  </a:ext>
                </a:extLst>
              </a:tr>
              <a:tr h="367572">
                <a:tc>
                  <a:txBody>
                    <a:bodyPr/>
                    <a:lstStyle/>
                    <a:p>
                      <a:pPr marL="0" lvl="0" indent="0" algn="ctr" rtl="0">
                        <a:spcBef>
                          <a:spcPct val="0"/>
                        </a:spcBef>
                        <a:spcAft>
                          <a:spcPct val="0"/>
                        </a:spcAft>
                        <a:buNone/>
                      </a:pPr>
                      <a:r>
                        <a:rPr lang="en-GB" sz="2400">
                          <a:latin typeface="Lexend"/>
                          <a:ea typeface="Lexend"/>
                          <a:cs typeface="Lexend"/>
                          <a:sym typeface="Lexend"/>
                        </a:rPr>
                        <a:t>8</a:t>
                      </a:r>
                      <a:endParaRPr sz="2400">
                        <a:latin typeface="Lexend"/>
                        <a:ea typeface="Lexend"/>
                        <a:cs typeface="Lexend"/>
                        <a:sym typeface="Lexend"/>
                      </a:endParaRPr>
                    </a:p>
                  </a:txBody>
                  <a:tcPr marL="0" marR="0" marT="0" marB="0" anchor="ctr">
                    <a:lnR w="9525" cap="flat" cmpd="sng">
                      <a:solidFill>
                        <a:srgbClr val="9E9E9E"/>
                      </a:solidFill>
                      <a:prstDash val="solid"/>
                      <a:round/>
                      <a:headEnd type="none" w="sm" len="sm"/>
                      <a:tailEnd type="none" w="sm" len="sm"/>
                    </a:lnR>
                  </a:tcPr>
                </a:tc>
                <a:tc>
                  <a:txBody>
                    <a:bodyPr/>
                    <a:lstStyle/>
                    <a:p>
                      <a:pPr marL="0" lvl="0" indent="0" algn="ctr" rtl="0">
                        <a:spcBef>
                          <a:spcPct val="0"/>
                        </a:spcBef>
                        <a:spcAft>
                          <a:spcPct val="0"/>
                        </a:spcAft>
                        <a:buNone/>
                      </a:pPr>
                      <a:r>
                        <a:rPr lang="en-GB" sz="2400">
                          <a:latin typeface="Lexend"/>
                          <a:ea typeface="Lexend"/>
                          <a:cs typeface="Lexend"/>
                          <a:sym typeface="Lexend"/>
                        </a:rPr>
                        <a:t>10</a:t>
                      </a:r>
                      <a:endParaRPr sz="2400">
                        <a:latin typeface="Lexend"/>
                        <a:ea typeface="Lexend"/>
                        <a:cs typeface="Lexend"/>
                        <a:sym typeface="Lexend"/>
                      </a:endParaRPr>
                    </a:p>
                  </a:txBody>
                  <a:tcPr marL="0" marR="0" marT="0" marB="0"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67572">
                <a:tc>
                  <a:txBody>
                    <a:bodyPr/>
                    <a:lstStyle/>
                    <a:p>
                      <a:pPr marL="0" lvl="0" indent="0" algn="ctr" rtl="0">
                        <a:spcBef>
                          <a:spcPct val="0"/>
                        </a:spcBef>
                        <a:spcAft>
                          <a:spcPct val="0"/>
                        </a:spcAft>
                        <a:buNone/>
                      </a:pPr>
                      <a:r>
                        <a:rPr lang="en-GB" sz="2400">
                          <a:latin typeface="Lexend"/>
                          <a:ea typeface="Lexend"/>
                          <a:cs typeface="Lexend"/>
                          <a:sym typeface="Lexend"/>
                        </a:rPr>
                        <a:t>9</a:t>
                      </a:r>
                      <a:endParaRPr sz="240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400" dirty="0">
                          <a:latin typeface="Lexend"/>
                          <a:ea typeface="Lexend"/>
                          <a:cs typeface="Lexend"/>
                          <a:sym typeface="Lexend"/>
                        </a:rPr>
                        <a:t>9</a:t>
                      </a:r>
                      <a:endParaRPr sz="2400" dirty="0">
                        <a:latin typeface="Lexend"/>
                        <a:ea typeface="Lexend"/>
                        <a:cs typeface="Lexend"/>
                        <a:sym typeface="Lexend"/>
                      </a:endParaRPr>
                    </a:p>
                  </a:txBody>
                  <a:tcPr marL="0" marR="0" marT="0" marB="0"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2"/>
                  </a:ext>
                </a:extLst>
              </a:tr>
              <a:tr h="367572">
                <a:tc>
                  <a:txBody>
                    <a:bodyPr/>
                    <a:lstStyle/>
                    <a:p>
                      <a:pPr marL="0" lvl="0" indent="0" algn="ctr" rtl="0">
                        <a:spcBef>
                          <a:spcPct val="0"/>
                        </a:spcBef>
                        <a:spcAft>
                          <a:spcPct val="0"/>
                        </a:spcAft>
                        <a:buNone/>
                      </a:pPr>
                      <a:r>
                        <a:rPr lang="en-GB" sz="2400" dirty="0">
                          <a:latin typeface="Lexend"/>
                          <a:ea typeface="Lexend"/>
                          <a:cs typeface="Lexend"/>
                          <a:sym typeface="Lexend"/>
                        </a:rPr>
                        <a:t>10</a:t>
                      </a:r>
                      <a:endParaRPr sz="24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400">
                          <a:latin typeface="Lexend"/>
                          <a:ea typeface="Lexend"/>
                          <a:cs typeface="Lexend"/>
                          <a:sym typeface="Lexend"/>
                        </a:rPr>
                        <a:t>8</a:t>
                      </a:r>
                      <a:endParaRPr sz="2400">
                        <a:latin typeface="Lexend"/>
                        <a:ea typeface="Lexend"/>
                        <a:cs typeface="Lexend"/>
                        <a:sym typeface="Lexend"/>
                      </a:endParaRPr>
                    </a:p>
                  </a:txBody>
                  <a:tcPr marL="0" marR="0" marT="0" marB="0" anchor="ctr"/>
                </a:tc>
                <a:extLst>
                  <a:ext uri="{0D108BD9-81ED-4DB2-BD59-A6C34878D82A}">
                    <a16:rowId xmlns:a16="http://schemas.microsoft.com/office/drawing/2014/main" val="10003"/>
                  </a:ext>
                </a:extLst>
              </a:tr>
              <a:tr h="367572">
                <a:tc>
                  <a:txBody>
                    <a:bodyPr/>
                    <a:lstStyle/>
                    <a:p>
                      <a:pPr marL="0" lvl="0" indent="0" algn="ctr" rtl="0">
                        <a:spcBef>
                          <a:spcPct val="0"/>
                        </a:spcBef>
                        <a:spcAft>
                          <a:spcPct val="0"/>
                        </a:spcAft>
                        <a:buNone/>
                      </a:pPr>
                      <a:r>
                        <a:rPr lang="en-GB" sz="2400">
                          <a:latin typeface="Lexend"/>
                          <a:ea typeface="Lexend"/>
                          <a:cs typeface="Lexend"/>
                          <a:sym typeface="Lexend"/>
                        </a:rPr>
                        <a:t>11</a:t>
                      </a:r>
                      <a:endParaRPr sz="240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400">
                          <a:latin typeface="Lexend"/>
                          <a:ea typeface="Lexend"/>
                          <a:cs typeface="Lexend"/>
                          <a:sym typeface="Lexend"/>
                        </a:rPr>
                        <a:t>7</a:t>
                      </a:r>
                      <a:endParaRPr sz="2400">
                        <a:latin typeface="Lexend"/>
                        <a:ea typeface="Lexend"/>
                        <a:cs typeface="Lexend"/>
                        <a:sym typeface="Lexend"/>
                      </a:endParaRPr>
                    </a:p>
                  </a:txBody>
                  <a:tcPr marL="0" marR="0" marT="0" marB="0" anchor="ctr"/>
                </a:tc>
                <a:extLst>
                  <a:ext uri="{0D108BD9-81ED-4DB2-BD59-A6C34878D82A}">
                    <a16:rowId xmlns:a16="http://schemas.microsoft.com/office/drawing/2014/main" val="10004"/>
                  </a:ext>
                </a:extLst>
              </a:tr>
              <a:tr h="367572">
                <a:tc>
                  <a:txBody>
                    <a:bodyPr/>
                    <a:lstStyle/>
                    <a:p>
                      <a:pPr marL="0" lvl="0" indent="0" algn="ctr" rtl="0">
                        <a:spcBef>
                          <a:spcPct val="0"/>
                        </a:spcBef>
                        <a:spcAft>
                          <a:spcPct val="0"/>
                        </a:spcAft>
                        <a:buNone/>
                      </a:pPr>
                      <a:r>
                        <a:rPr lang="en-GB" sz="2400" dirty="0">
                          <a:latin typeface="Lexend"/>
                          <a:ea typeface="Lexend"/>
                          <a:cs typeface="Lexend"/>
                          <a:sym typeface="Lexend"/>
                        </a:rPr>
                        <a:t>12</a:t>
                      </a:r>
                      <a:endParaRPr sz="24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400">
                          <a:latin typeface="Lexend"/>
                          <a:ea typeface="Lexend"/>
                          <a:cs typeface="Lexend"/>
                          <a:sym typeface="Lexend"/>
                        </a:rPr>
                        <a:t>7</a:t>
                      </a:r>
                      <a:endParaRPr sz="2400">
                        <a:latin typeface="Lexend"/>
                        <a:ea typeface="Lexend"/>
                        <a:cs typeface="Lexend"/>
                        <a:sym typeface="Lexend"/>
                      </a:endParaRPr>
                    </a:p>
                  </a:txBody>
                  <a:tcPr marL="0" marR="0" marT="0" marB="0" anchor="ctr"/>
                </a:tc>
                <a:extLst>
                  <a:ext uri="{0D108BD9-81ED-4DB2-BD59-A6C34878D82A}">
                    <a16:rowId xmlns:a16="http://schemas.microsoft.com/office/drawing/2014/main" val="10005"/>
                  </a:ext>
                </a:extLst>
              </a:tr>
              <a:tr h="367572">
                <a:tc>
                  <a:txBody>
                    <a:bodyPr/>
                    <a:lstStyle/>
                    <a:p>
                      <a:pPr marL="0" lvl="0" indent="0" algn="ctr" rtl="0">
                        <a:spcBef>
                          <a:spcPct val="0"/>
                        </a:spcBef>
                        <a:spcAft>
                          <a:spcPct val="0"/>
                        </a:spcAft>
                        <a:buNone/>
                      </a:pPr>
                      <a:r>
                        <a:rPr lang="en-GB" sz="2400" dirty="0">
                          <a:latin typeface="Lexend"/>
                          <a:ea typeface="Lexend"/>
                          <a:cs typeface="Lexend"/>
                          <a:sym typeface="Lexend"/>
                        </a:rPr>
                        <a:t>13</a:t>
                      </a:r>
                      <a:endParaRPr sz="2400" dirty="0">
                        <a:latin typeface="Lexend"/>
                        <a:ea typeface="Lexend"/>
                        <a:cs typeface="Lexend"/>
                        <a:sym typeface="Lexend"/>
                      </a:endParaRPr>
                    </a:p>
                  </a:txBody>
                  <a:tcPr marL="0" marR="0" marT="0" marB="0" anchor="ctr"/>
                </a:tc>
                <a:tc>
                  <a:txBody>
                    <a:bodyPr/>
                    <a:lstStyle/>
                    <a:p>
                      <a:pPr marL="0" lvl="0" indent="0" algn="ctr" rtl="0">
                        <a:spcBef>
                          <a:spcPct val="0"/>
                        </a:spcBef>
                        <a:spcAft>
                          <a:spcPct val="0"/>
                        </a:spcAft>
                        <a:buNone/>
                      </a:pPr>
                      <a:r>
                        <a:rPr lang="en-GB" sz="2400" dirty="0">
                          <a:latin typeface="Lexend"/>
                          <a:ea typeface="Lexend"/>
                          <a:cs typeface="Lexend"/>
                          <a:sym typeface="Lexend"/>
                        </a:rPr>
                        <a:t>5</a:t>
                      </a:r>
                      <a:endParaRPr sz="2400" dirty="0">
                        <a:latin typeface="Lexend"/>
                        <a:ea typeface="Lexend"/>
                        <a:cs typeface="Lexend"/>
                        <a:sym typeface="Lexend"/>
                      </a:endParaRPr>
                    </a:p>
                  </a:txBody>
                  <a:tcPr marL="0" marR="0" marT="0" marB="0" anchor="ctr"/>
                </a:tc>
                <a:extLst>
                  <a:ext uri="{0D108BD9-81ED-4DB2-BD59-A6C34878D82A}">
                    <a16:rowId xmlns:a16="http://schemas.microsoft.com/office/drawing/2014/main" val="10006"/>
                  </a:ext>
                </a:extLst>
              </a:tr>
            </a:tbl>
          </a:graphicData>
        </a:graphic>
      </p:graphicFrame>
      <p:pic>
        <p:nvPicPr>
          <p:cNvPr id="4" name="Google Shape;1880;p133">
            <a:extLst>
              <a:ext uri="{FF2B5EF4-FFF2-40B4-BE49-F238E27FC236}">
                <a16:creationId xmlns:a16="http://schemas.microsoft.com/office/drawing/2014/main" id="{DF82B12C-F1AB-8D3D-E854-77C2E1E1BCE3}"/>
              </a:ext>
            </a:extLst>
          </p:cNvPr>
          <p:cNvPicPr preferRelativeResize="0"/>
          <p:nvPr/>
        </p:nvPicPr>
        <p:blipFill>
          <a:blip r:embed="rId3">
            <a:alphaModFix/>
          </a:blip>
          <a:stretch>
            <a:fillRect/>
          </a:stretch>
        </p:blipFill>
        <p:spPr>
          <a:xfrm>
            <a:off x="3820898" y="2522164"/>
            <a:ext cx="3063778" cy="2940571"/>
          </a:xfrm>
          <a:prstGeom prst="rect">
            <a:avLst/>
          </a:prstGeom>
          <a:noFill/>
          <a:ln w="19050" cap="flat" cmpd="sng">
            <a:solidFill>
              <a:schemeClr val="dk1"/>
            </a:solidFill>
            <a:prstDash val="solid"/>
            <a:round/>
            <a:headEnd type="none" w="sm" len="sm"/>
            <a:tailEnd type="none" w="sm" len="sm"/>
          </a:ln>
        </p:spPr>
      </p:pic>
      <p:sp>
        <p:nvSpPr>
          <p:cNvPr id="6" name="Content Placeholder 5">
            <a:extLst>
              <a:ext uri="{FF2B5EF4-FFF2-40B4-BE49-F238E27FC236}">
                <a16:creationId xmlns:a16="http://schemas.microsoft.com/office/drawing/2014/main" id="{6064E5D9-7018-43E2-2C21-563FB36D7489}"/>
              </a:ext>
            </a:extLst>
          </p:cNvPr>
          <p:cNvSpPr txBox="1">
            <a:spLocks/>
          </p:cNvSpPr>
          <p:nvPr/>
        </p:nvSpPr>
        <p:spPr>
          <a:xfrm>
            <a:off x="5141730" y="2091930"/>
            <a:ext cx="1083744" cy="8670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A</a:t>
            </a:r>
          </a:p>
        </p:txBody>
      </p:sp>
      <p:sp>
        <p:nvSpPr>
          <p:cNvPr id="17" name="Content Placeholder 5">
            <a:extLst>
              <a:ext uri="{FF2B5EF4-FFF2-40B4-BE49-F238E27FC236}">
                <a16:creationId xmlns:a16="http://schemas.microsoft.com/office/drawing/2014/main" id="{9DE9E015-BCDC-303D-DBF7-3E9AB236F023}"/>
              </a:ext>
            </a:extLst>
          </p:cNvPr>
          <p:cNvSpPr txBox="1">
            <a:spLocks/>
          </p:cNvSpPr>
          <p:nvPr/>
        </p:nvSpPr>
        <p:spPr>
          <a:xfrm>
            <a:off x="9656904" y="2091930"/>
            <a:ext cx="997226" cy="7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B</a:t>
            </a:r>
          </a:p>
        </p:txBody>
      </p:sp>
      <p:graphicFrame>
        <p:nvGraphicFramePr>
          <p:cNvPr id="18" name="Google Shape;1877;p133">
            <a:extLst>
              <a:ext uri="{FF2B5EF4-FFF2-40B4-BE49-F238E27FC236}">
                <a16:creationId xmlns:a16="http://schemas.microsoft.com/office/drawing/2014/main" id="{A81332CB-F66A-C7A7-D433-9A6499005A0F}"/>
              </a:ext>
            </a:extLst>
          </p:cNvPr>
          <p:cNvGraphicFramePr>
            <a:graphicFrameLocks noGrp="1"/>
          </p:cNvGraphicFramePr>
          <p:nvPr/>
        </p:nvGraphicFramePr>
        <p:xfrm>
          <a:off x="961328" y="2411097"/>
          <a:ext cx="1557675" cy="1371600"/>
        </p:xfrm>
        <a:graphic>
          <a:graphicData uri="http://schemas.openxmlformats.org/drawingml/2006/table">
            <a:tbl>
              <a:tblPr>
                <a:noFill/>
              </a:tblPr>
              <a:tblGrid>
                <a:gridCol w="1557675">
                  <a:extLst>
                    <a:ext uri="{9D8B030D-6E8A-4147-A177-3AD203B41FA5}">
                      <a16:colId xmlns:a16="http://schemas.microsoft.com/office/drawing/2014/main" val="20000"/>
                    </a:ext>
                  </a:extLst>
                </a:gridCol>
              </a:tblGrid>
              <a:tr h="231925">
                <a:tc>
                  <a:txBody>
                    <a:bodyPr/>
                    <a:lstStyle/>
                    <a:p>
                      <a:pPr marL="0" lvl="0" indent="0" algn="ctr" rtl="0">
                        <a:spcBef>
                          <a:spcPct val="0"/>
                        </a:spcBef>
                        <a:spcAft>
                          <a:spcPct val="0"/>
                        </a:spcAft>
                        <a:buNone/>
                      </a:pPr>
                      <a:r>
                        <a:rPr lang="en-GB" sz="1800">
                          <a:solidFill>
                            <a:schemeClr val="lt1"/>
                          </a:solidFill>
                          <a:latin typeface="Lexend"/>
                          <a:ea typeface="Lexend"/>
                          <a:cs typeface="Lexend"/>
                          <a:sym typeface="Lexend"/>
                        </a:rPr>
                        <a:t>summary 1</a:t>
                      </a:r>
                      <a:endParaRPr sz="1800">
                        <a:solidFill>
                          <a:schemeClr val="lt1"/>
                        </a:solidFill>
                        <a:latin typeface="Lexend"/>
                        <a:ea typeface="Lexend"/>
                        <a:cs typeface="Lexend"/>
                        <a:sym typeface="Lexend"/>
                      </a:endParaRPr>
                    </a:p>
                  </a:txBody>
                  <a:tcPr marL="0" marR="0" marT="0" marB="0">
                    <a:lnB w="9525" cap="flat" cmpd="sng">
                      <a:solidFill>
                        <a:srgbClr val="9E9E9E"/>
                      </a:solidFill>
                      <a:prstDash val="solid"/>
                      <a:round/>
                      <a:headEnd type="none" w="sm" len="sm"/>
                      <a:tailEnd type="none" w="sm" len="sm"/>
                    </a:lnB>
                    <a:solidFill>
                      <a:srgbClr val="434343"/>
                    </a:solidFill>
                  </a:tcPr>
                </a:tc>
                <a:extLst>
                  <a:ext uri="{0D108BD9-81ED-4DB2-BD59-A6C34878D82A}">
                    <a16:rowId xmlns:a16="http://schemas.microsoft.com/office/drawing/2014/main" val="10000"/>
                  </a:ext>
                </a:extLst>
              </a:tr>
              <a:tr h="231925">
                <a:tc>
                  <a:txBody>
                    <a:bodyPr/>
                    <a:lstStyle/>
                    <a:p>
                      <a:pPr marL="0" lvl="0" indent="0" algn="ctr" rtl="0">
                        <a:spcBef>
                          <a:spcPct val="0"/>
                        </a:spcBef>
                        <a:spcAft>
                          <a:spcPct val="0"/>
                        </a:spcAft>
                        <a:buNone/>
                      </a:pPr>
                      <a:r>
                        <a:rPr lang="en-GB" sz="1800">
                          <a:latin typeface="Lexend"/>
                          <a:ea typeface="Lexend"/>
                          <a:cs typeface="Lexend"/>
                          <a:sym typeface="Lexend"/>
                        </a:rPr>
                        <a:t>mean: 10.1</a:t>
                      </a:r>
                      <a:endParaRPr sz="180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31925">
                <a:tc>
                  <a:txBody>
                    <a:bodyPr/>
                    <a:lstStyle/>
                    <a:p>
                      <a:pPr marL="0" lvl="0" indent="0" algn="ctr" rtl="0">
                        <a:spcBef>
                          <a:spcPct val="0"/>
                        </a:spcBef>
                        <a:spcAft>
                          <a:spcPct val="0"/>
                        </a:spcAft>
                        <a:buNone/>
                      </a:pPr>
                      <a:r>
                        <a:rPr lang="en-GB" sz="1800">
                          <a:latin typeface="Lexend"/>
                          <a:ea typeface="Lexend"/>
                          <a:cs typeface="Lexend"/>
                          <a:sym typeface="Lexend"/>
                        </a:rPr>
                        <a:t>median: 10</a:t>
                      </a:r>
                      <a:endParaRPr sz="180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31925">
                <a:tc>
                  <a:txBody>
                    <a:bodyPr/>
                    <a:lstStyle/>
                    <a:p>
                      <a:pPr marL="0" lvl="0" indent="0" algn="ctr" rtl="0">
                        <a:spcBef>
                          <a:spcPct val="0"/>
                        </a:spcBef>
                        <a:spcAft>
                          <a:spcPct val="0"/>
                        </a:spcAft>
                        <a:buNone/>
                      </a:pPr>
                      <a:r>
                        <a:rPr lang="en-GB" sz="1800">
                          <a:latin typeface="Lexend"/>
                          <a:ea typeface="Lexend"/>
                          <a:cs typeface="Lexend"/>
                          <a:sym typeface="Lexend"/>
                        </a:rPr>
                        <a:t>mode: 8</a:t>
                      </a:r>
                      <a:endParaRPr sz="180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31925">
                <a:tc>
                  <a:txBody>
                    <a:bodyPr/>
                    <a:lstStyle/>
                    <a:p>
                      <a:pPr marL="0" lvl="0" indent="0" algn="ctr" rtl="0">
                        <a:spcBef>
                          <a:spcPct val="0"/>
                        </a:spcBef>
                        <a:spcAft>
                          <a:spcPct val="0"/>
                        </a:spcAft>
                        <a:buNone/>
                      </a:pPr>
                      <a:r>
                        <a:rPr lang="en-GB" sz="1800" dirty="0">
                          <a:latin typeface="Lexend"/>
                          <a:ea typeface="Lexend"/>
                          <a:cs typeface="Lexend"/>
                          <a:sym typeface="Lexend"/>
                        </a:rPr>
                        <a:t>range: 5</a:t>
                      </a:r>
                      <a:endParaRPr sz="1800" dirty="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19" name="Google Shape;1878;p133">
            <a:extLst>
              <a:ext uri="{FF2B5EF4-FFF2-40B4-BE49-F238E27FC236}">
                <a16:creationId xmlns:a16="http://schemas.microsoft.com/office/drawing/2014/main" id="{71BA7A43-6E50-7A38-56A5-BF7D9C328F88}"/>
              </a:ext>
            </a:extLst>
          </p:cNvPr>
          <p:cNvGraphicFramePr>
            <a:graphicFrameLocks noGrp="1"/>
          </p:cNvGraphicFramePr>
          <p:nvPr/>
        </p:nvGraphicFramePr>
        <p:xfrm>
          <a:off x="994519" y="4150769"/>
          <a:ext cx="1557675" cy="1371600"/>
        </p:xfrm>
        <a:graphic>
          <a:graphicData uri="http://schemas.openxmlformats.org/drawingml/2006/table">
            <a:tbl>
              <a:tblPr>
                <a:noFill/>
              </a:tblPr>
              <a:tblGrid>
                <a:gridCol w="1557675">
                  <a:extLst>
                    <a:ext uri="{9D8B030D-6E8A-4147-A177-3AD203B41FA5}">
                      <a16:colId xmlns:a16="http://schemas.microsoft.com/office/drawing/2014/main" val="20000"/>
                    </a:ext>
                  </a:extLst>
                </a:gridCol>
              </a:tblGrid>
              <a:tr h="231925">
                <a:tc>
                  <a:txBody>
                    <a:bodyPr/>
                    <a:lstStyle/>
                    <a:p>
                      <a:pPr marL="0" lvl="0" indent="0" algn="ctr" rtl="0">
                        <a:spcBef>
                          <a:spcPct val="0"/>
                        </a:spcBef>
                        <a:spcAft>
                          <a:spcPct val="0"/>
                        </a:spcAft>
                        <a:buNone/>
                      </a:pPr>
                      <a:r>
                        <a:rPr lang="en-GB" sz="1800">
                          <a:solidFill>
                            <a:schemeClr val="lt1"/>
                          </a:solidFill>
                          <a:latin typeface="Lexend"/>
                          <a:ea typeface="Lexend"/>
                          <a:cs typeface="Lexend"/>
                          <a:sym typeface="Lexend"/>
                        </a:rPr>
                        <a:t>summary 2</a:t>
                      </a:r>
                      <a:endParaRPr sz="1800">
                        <a:solidFill>
                          <a:schemeClr val="lt1"/>
                        </a:solidFill>
                        <a:latin typeface="Lexend"/>
                        <a:ea typeface="Lexend"/>
                        <a:cs typeface="Lexend"/>
                        <a:sym typeface="Lexend"/>
                      </a:endParaRPr>
                    </a:p>
                  </a:txBody>
                  <a:tcPr marL="0" marR="0" marT="0" marB="0">
                    <a:lnB w="9525" cap="flat" cmpd="sng">
                      <a:solidFill>
                        <a:srgbClr val="9E9E9E"/>
                      </a:solidFill>
                      <a:prstDash val="solid"/>
                      <a:round/>
                      <a:headEnd type="none" w="sm" len="sm"/>
                      <a:tailEnd type="none" w="sm" len="sm"/>
                    </a:lnB>
                    <a:solidFill>
                      <a:srgbClr val="434343"/>
                    </a:solidFill>
                  </a:tcPr>
                </a:tc>
                <a:extLst>
                  <a:ext uri="{0D108BD9-81ED-4DB2-BD59-A6C34878D82A}">
                    <a16:rowId xmlns:a16="http://schemas.microsoft.com/office/drawing/2014/main" val="10000"/>
                  </a:ext>
                </a:extLst>
              </a:tr>
              <a:tr h="231925">
                <a:tc>
                  <a:txBody>
                    <a:bodyPr/>
                    <a:lstStyle/>
                    <a:p>
                      <a:pPr marL="0" lvl="0" indent="0" algn="ctr" rtl="0">
                        <a:spcBef>
                          <a:spcPct val="0"/>
                        </a:spcBef>
                        <a:spcAft>
                          <a:spcPct val="0"/>
                        </a:spcAft>
                        <a:buNone/>
                      </a:pPr>
                      <a:r>
                        <a:rPr lang="en-GB" sz="1800">
                          <a:latin typeface="Lexend"/>
                          <a:ea typeface="Lexend"/>
                          <a:cs typeface="Lexend"/>
                          <a:sym typeface="Lexend"/>
                        </a:rPr>
                        <a:t>mean: 6.81</a:t>
                      </a:r>
                      <a:endParaRPr sz="180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31925">
                <a:tc>
                  <a:txBody>
                    <a:bodyPr/>
                    <a:lstStyle/>
                    <a:p>
                      <a:pPr marL="0" lvl="0" indent="0" algn="ctr" rtl="0">
                        <a:spcBef>
                          <a:spcPct val="0"/>
                        </a:spcBef>
                        <a:spcAft>
                          <a:spcPct val="0"/>
                        </a:spcAft>
                        <a:buNone/>
                      </a:pPr>
                      <a:r>
                        <a:rPr lang="en-GB" sz="1800">
                          <a:latin typeface="Lexend"/>
                          <a:ea typeface="Lexend"/>
                          <a:cs typeface="Lexend"/>
                          <a:sym typeface="Lexend"/>
                        </a:rPr>
                        <a:t>median: 7</a:t>
                      </a:r>
                      <a:endParaRPr sz="180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31925">
                <a:tc>
                  <a:txBody>
                    <a:bodyPr/>
                    <a:lstStyle/>
                    <a:p>
                      <a:pPr marL="0" lvl="0" indent="0" algn="ctr" rtl="0">
                        <a:spcBef>
                          <a:spcPct val="0"/>
                        </a:spcBef>
                        <a:spcAft>
                          <a:spcPct val="0"/>
                        </a:spcAft>
                        <a:buNone/>
                      </a:pPr>
                      <a:r>
                        <a:rPr lang="en-GB" sz="1800">
                          <a:latin typeface="Lexend"/>
                          <a:ea typeface="Lexend"/>
                          <a:cs typeface="Lexend"/>
                          <a:sym typeface="Lexend"/>
                        </a:rPr>
                        <a:t>mode: 8</a:t>
                      </a:r>
                      <a:endParaRPr sz="180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31925">
                <a:tc>
                  <a:txBody>
                    <a:bodyPr/>
                    <a:lstStyle/>
                    <a:p>
                      <a:pPr marL="0" lvl="0" indent="0" algn="ctr" rtl="0">
                        <a:spcBef>
                          <a:spcPct val="0"/>
                        </a:spcBef>
                        <a:spcAft>
                          <a:spcPct val="0"/>
                        </a:spcAft>
                        <a:buNone/>
                      </a:pPr>
                      <a:r>
                        <a:rPr lang="en-GB" sz="1800" dirty="0">
                          <a:latin typeface="Lexend"/>
                          <a:ea typeface="Lexend"/>
                          <a:cs typeface="Lexend"/>
                          <a:sym typeface="Lexend"/>
                        </a:rPr>
                        <a:t>range: 7</a:t>
                      </a:r>
                      <a:endParaRPr sz="1800" dirty="0">
                        <a:latin typeface="Lexend"/>
                        <a:ea typeface="Lexend"/>
                        <a:cs typeface="Lexend"/>
                        <a:sym typeface="Lexend"/>
                      </a:endParaRPr>
                    </a:p>
                  </a:txBody>
                  <a:tcPr marL="0" marR="0"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0" name="Title 1">
            <a:extLst>
              <a:ext uri="{FF2B5EF4-FFF2-40B4-BE49-F238E27FC236}">
                <a16:creationId xmlns:a16="http://schemas.microsoft.com/office/drawing/2014/main" id="{D0FBACB8-8BE4-05FF-BFDD-D7D923FA203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48.2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090545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090B0-9D2C-FE02-5DBC-B0A1E94E821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42DFA7B-F4BB-E4E6-E22F-7D804E4D5035}"/>
              </a:ext>
            </a:extLst>
          </p:cNvPr>
          <p:cNvSpPr>
            <a:spLocks noGrp="1"/>
          </p:cNvSpPr>
          <p:nvPr>
            <p:ph idx="1"/>
          </p:nvPr>
        </p:nvSpPr>
        <p:spPr>
          <a:xfrm>
            <a:off x="774192" y="1429731"/>
            <a:ext cx="10515600" cy="4677485"/>
          </a:xfrm>
        </p:spPr>
        <p:txBody>
          <a:bodyPr>
            <a:normAutofit/>
          </a:bodyPr>
          <a:lstStyle/>
          <a:p>
            <a:pPr marL="0" indent="0">
              <a:buNone/>
            </a:pPr>
            <a:r>
              <a:rPr lang="en-GB" dirty="0"/>
              <a:t>A game developer is testing three different servers: A, B, and C which handle a total of 64 active players.</a:t>
            </a:r>
          </a:p>
          <a:p>
            <a:endParaRPr lang="en-GB" dirty="0"/>
          </a:p>
          <a:p>
            <a:pPr marL="0" indent="0">
              <a:buNone/>
            </a:pPr>
            <a:r>
              <a:rPr lang="en-GB" dirty="0"/>
              <a:t>Server A is handling 9 fewer players than Server B. </a:t>
            </a:r>
          </a:p>
          <a:p>
            <a:pPr marL="0" indent="0">
              <a:buNone/>
            </a:pPr>
            <a:r>
              <a:rPr lang="en-GB" dirty="0"/>
              <a:t>Server C is handling three times as many players as Server A. </a:t>
            </a:r>
          </a:p>
          <a:p>
            <a:pPr marL="0" indent="0">
              <a:buNone/>
            </a:pPr>
            <a:endParaRPr lang="en-GB" dirty="0"/>
          </a:p>
          <a:p>
            <a:pPr marL="0" indent="0">
              <a:buNone/>
            </a:pPr>
            <a:r>
              <a:rPr lang="en-GB" dirty="0"/>
              <a:t>What is the ratio of players on A : B : C in its simplest form?</a:t>
            </a:r>
          </a:p>
        </p:txBody>
      </p:sp>
      <p:sp>
        <p:nvSpPr>
          <p:cNvPr id="3" name="Title 1">
            <a:extLst>
              <a:ext uri="{FF2B5EF4-FFF2-40B4-BE49-F238E27FC236}">
                <a16:creationId xmlns:a16="http://schemas.microsoft.com/office/drawing/2014/main" id="{3290D094-FC83-AAF5-7A11-4A705A23EE8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606069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3929-C40F-4C2E-7F56-E0522931D42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A017B20-4163-6C0E-3513-809183D55A40}"/>
              </a:ext>
            </a:extLst>
          </p:cNvPr>
          <p:cNvSpPr>
            <a:spLocks noGrp="1"/>
          </p:cNvSpPr>
          <p:nvPr>
            <p:ph idx="1"/>
          </p:nvPr>
        </p:nvSpPr>
        <p:spPr>
          <a:xfrm>
            <a:off x="774192" y="1414740"/>
            <a:ext cx="10515600" cy="4677485"/>
          </a:xfrm>
        </p:spPr>
        <p:txBody>
          <a:bodyPr/>
          <a:lstStyle/>
          <a:p>
            <a:pPr marL="0" indent="0">
              <a:buNone/>
            </a:pPr>
            <a:r>
              <a:rPr lang="en-US" dirty="0"/>
              <a:t>ABCD is a square. Work out the coordinates of point M, where M is the middle of the square, and points B and D, which are vertices of the square.</a:t>
            </a:r>
          </a:p>
        </p:txBody>
      </p:sp>
      <p:sp>
        <p:nvSpPr>
          <p:cNvPr id="9" name="Title 1">
            <a:extLst>
              <a:ext uri="{FF2B5EF4-FFF2-40B4-BE49-F238E27FC236}">
                <a16:creationId xmlns:a16="http://schemas.microsoft.com/office/drawing/2014/main" id="{12E2C8B9-5674-E394-38D5-ABF0EA5FF76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50</a:t>
            </a:r>
            <a:endParaRPr lang="en-US" b="1" dirty="0">
              <a:latin typeface="Aptos" panose="020B000402020202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81669789-23D9-D358-48AC-D55B9039A71D}"/>
              </a:ext>
            </a:extLst>
          </p:cNvPr>
          <p:cNvGrpSpPr/>
          <p:nvPr/>
        </p:nvGrpSpPr>
        <p:grpSpPr>
          <a:xfrm>
            <a:off x="4071110" y="2740303"/>
            <a:ext cx="4049779" cy="3596329"/>
            <a:chOff x="1521" y="2740302"/>
            <a:chExt cx="4049779" cy="3596329"/>
          </a:xfrm>
        </p:grpSpPr>
        <p:pic>
          <p:nvPicPr>
            <p:cNvPr id="11" name="Picture 10">
              <a:extLst>
                <a:ext uri="{FF2B5EF4-FFF2-40B4-BE49-F238E27FC236}">
                  <a16:creationId xmlns:a16="http://schemas.microsoft.com/office/drawing/2014/main" id="{961A0D2F-1DDB-320F-7D4C-CB973D14E87F}"/>
                </a:ext>
              </a:extLst>
            </p:cNvPr>
            <p:cNvPicPr>
              <a:picLocks noChangeAspect="1"/>
            </p:cNvPicPr>
            <p:nvPr/>
          </p:nvPicPr>
          <p:blipFill>
            <a:blip r:embed="rId3"/>
            <a:stretch>
              <a:fillRect/>
            </a:stretch>
          </p:blipFill>
          <p:spPr>
            <a:xfrm>
              <a:off x="1521" y="2740302"/>
              <a:ext cx="4049779" cy="3596329"/>
            </a:xfrm>
            <a:prstGeom prst="rect">
              <a:avLst/>
            </a:prstGeom>
          </p:spPr>
        </p:pic>
        <p:sp>
          <p:nvSpPr>
            <p:cNvPr id="12" name="TextBox 11">
              <a:extLst>
                <a:ext uri="{FF2B5EF4-FFF2-40B4-BE49-F238E27FC236}">
                  <a16:creationId xmlns:a16="http://schemas.microsoft.com/office/drawing/2014/main" id="{DF66CD98-B95D-6978-69D9-B26311B4F314}"/>
                </a:ext>
              </a:extLst>
            </p:cNvPr>
            <p:cNvSpPr txBox="1"/>
            <p:nvPr/>
          </p:nvSpPr>
          <p:spPr>
            <a:xfrm>
              <a:off x="902208" y="2959970"/>
              <a:ext cx="1332865" cy="523220"/>
            </a:xfrm>
            <a:prstGeom prst="rect">
              <a:avLst/>
            </a:prstGeom>
            <a:noFill/>
          </p:spPr>
          <p:txBody>
            <a:bodyPr wrap="none" rtlCol="0">
              <a:spAutoFit/>
            </a:bodyPr>
            <a:lstStyle/>
            <a:p>
              <a:r>
                <a:rPr lang="en-US" sz="2800" b="1" dirty="0"/>
                <a:t>A </a:t>
              </a:r>
              <a:r>
                <a:rPr lang="en-US" sz="2800" dirty="0"/>
                <a:t>(2, 7)</a:t>
              </a:r>
            </a:p>
          </p:txBody>
        </p:sp>
        <p:sp>
          <p:nvSpPr>
            <p:cNvPr id="13" name="TextBox 12">
              <a:extLst>
                <a:ext uri="{FF2B5EF4-FFF2-40B4-BE49-F238E27FC236}">
                  <a16:creationId xmlns:a16="http://schemas.microsoft.com/office/drawing/2014/main" id="{D17BFDF9-BE50-9124-A70B-751B5813A756}"/>
                </a:ext>
              </a:extLst>
            </p:cNvPr>
            <p:cNvSpPr txBox="1"/>
            <p:nvPr/>
          </p:nvSpPr>
          <p:spPr>
            <a:xfrm>
              <a:off x="2571741" y="5223645"/>
              <a:ext cx="1328120" cy="523220"/>
            </a:xfrm>
            <a:prstGeom prst="rect">
              <a:avLst/>
            </a:prstGeom>
            <a:noFill/>
          </p:spPr>
          <p:txBody>
            <a:bodyPr wrap="none" rtlCol="0">
              <a:spAutoFit/>
            </a:bodyPr>
            <a:lstStyle/>
            <a:p>
              <a:r>
                <a:rPr lang="en-US" sz="2800" b="1" dirty="0"/>
                <a:t>C </a:t>
              </a:r>
              <a:r>
                <a:rPr lang="en-US" sz="2800" dirty="0"/>
                <a:t>(6, 1)</a:t>
              </a:r>
            </a:p>
          </p:txBody>
        </p:sp>
        <p:sp>
          <p:nvSpPr>
            <p:cNvPr id="14" name="TextBox 13">
              <a:extLst>
                <a:ext uri="{FF2B5EF4-FFF2-40B4-BE49-F238E27FC236}">
                  <a16:creationId xmlns:a16="http://schemas.microsoft.com/office/drawing/2014/main" id="{EBB9EB6C-8B46-3337-9493-C3F2FDF1D4E6}"/>
                </a:ext>
              </a:extLst>
            </p:cNvPr>
            <p:cNvSpPr txBox="1"/>
            <p:nvPr/>
          </p:nvSpPr>
          <p:spPr>
            <a:xfrm>
              <a:off x="2920409" y="3371902"/>
              <a:ext cx="423514" cy="523220"/>
            </a:xfrm>
            <a:prstGeom prst="rect">
              <a:avLst/>
            </a:prstGeom>
            <a:noFill/>
          </p:spPr>
          <p:txBody>
            <a:bodyPr wrap="none" rtlCol="0">
              <a:spAutoFit/>
            </a:bodyPr>
            <a:lstStyle/>
            <a:p>
              <a:r>
                <a:rPr lang="en-US" sz="2800" b="1" dirty="0"/>
                <a:t>B</a:t>
              </a:r>
              <a:endParaRPr lang="en-US" sz="2800" dirty="0"/>
            </a:p>
          </p:txBody>
        </p:sp>
        <p:sp>
          <p:nvSpPr>
            <p:cNvPr id="15" name="TextBox 14">
              <a:extLst>
                <a:ext uri="{FF2B5EF4-FFF2-40B4-BE49-F238E27FC236}">
                  <a16:creationId xmlns:a16="http://schemas.microsoft.com/office/drawing/2014/main" id="{AA5E763E-7B32-73F3-DE6E-8C80541161FE}"/>
                </a:ext>
              </a:extLst>
            </p:cNvPr>
            <p:cNvSpPr txBox="1"/>
            <p:nvPr/>
          </p:nvSpPr>
          <p:spPr>
            <a:xfrm>
              <a:off x="671215" y="5181650"/>
              <a:ext cx="461986" cy="523220"/>
            </a:xfrm>
            <a:prstGeom prst="rect">
              <a:avLst/>
            </a:prstGeom>
            <a:noFill/>
          </p:spPr>
          <p:txBody>
            <a:bodyPr wrap="none" rtlCol="0">
              <a:spAutoFit/>
            </a:bodyPr>
            <a:lstStyle/>
            <a:p>
              <a:r>
                <a:rPr lang="en-US" sz="2800" b="1" dirty="0"/>
                <a:t>D</a:t>
              </a:r>
              <a:endParaRPr lang="en-US" sz="2800" dirty="0"/>
            </a:p>
          </p:txBody>
        </p:sp>
        <p:sp>
          <p:nvSpPr>
            <p:cNvPr id="16" name="TextBox 15">
              <a:extLst>
                <a:ext uri="{FF2B5EF4-FFF2-40B4-BE49-F238E27FC236}">
                  <a16:creationId xmlns:a16="http://schemas.microsoft.com/office/drawing/2014/main" id="{FE699FEE-4906-0AAB-9026-A14BB0C5F5EB}"/>
                </a:ext>
              </a:extLst>
            </p:cNvPr>
            <p:cNvSpPr txBox="1"/>
            <p:nvPr/>
          </p:nvSpPr>
          <p:spPr>
            <a:xfrm>
              <a:off x="1813898" y="3983467"/>
              <a:ext cx="541167" cy="523220"/>
            </a:xfrm>
            <a:prstGeom prst="rect">
              <a:avLst/>
            </a:prstGeom>
            <a:noFill/>
          </p:spPr>
          <p:txBody>
            <a:bodyPr wrap="square" rtlCol="0">
              <a:spAutoFit/>
            </a:bodyPr>
            <a:lstStyle/>
            <a:p>
              <a:r>
                <a:rPr lang="en-US" sz="2800" b="1" dirty="0"/>
                <a:t>M</a:t>
              </a:r>
              <a:endParaRPr lang="en-US" sz="2800" dirty="0"/>
            </a:p>
          </p:txBody>
        </p:sp>
      </p:grpSp>
    </p:spTree>
    <p:extLst>
      <p:ext uri="{BB962C8B-B14F-4D97-AF65-F5344CB8AC3E}">
        <p14:creationId xmlns:p14="http://schemas.microsoft.com/office/powerpoint/2010/main" val="1462439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19B2-2940-2DC7-C781-4CECD3EA2E3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29148F-064B-84B6-E063-11EBAD83CB84}"/>
              </a:ext>
            </a:extLst>
          </p:cNvPr>
          <p:cNvSpPr>
            <a:spLocks noGrp="1"/>
          </p:cNvSpPr>
          <p:nvPr>
            <p:ph idx="1"/>
          </p:nvPr>
        </p:nvSpPr>
        <p:spPr>
          <a:xfrm>
            <a:off x="778240" y="1429367"/>
            <a:ext cx="10515600" cy="3472241"/>
          </a:xfrm>
        </p:spPr>
        <p:txBody>
          <a:bodyPr vert="horz" lIns="91440" tIns="45720" rIns="91440" bIns="45720" rtlCol="0" anchor="t">
            <a:noAutofit/>
          </a:bodyPr>
          <a:lstStyle/>
          <a:p>
            <a:pPr marL="0" indent="0">
              <a:buNone/>
            </a:pPr>
            <a:r>
              <a:rPr lang="en-GB" dirty="0"/>
              <a:t>This shape is made from a square and an equilateral triangle. </a:t>
            </a:r>
          </a:p>
          <a:p>
            <a:pPr marL="0" indent="0">
              <a:buNone/>
            </a:pPr>
            <a:endParaRPr lang="en-GB" dirty="0"/>
          </a:p>
          <a:p>
            <a:pPr marL="0" indent="0">
              <a:buNone/>
            </a:pPr>
            <a:r>
              <a:rPr lang="en-GB" dirty="0"/>
              <a:t>If the perimeter of the whole shape is 30 cm, what is the area of the square?</a:t>
            </a:r>
          </a:p>
        </p:txBody>
      </p:sp>
      <p:sp>
        <p:nvSpPr>
          <p:cNvPr id="3" name="Rectangle 2">
            <a:extLst>
              <a:ext uri="{FF2B5EF4-FFF2-40B4-BE49-F238E27FC236}">
                <a16:creationId xmlns:a16="http://schemas.microsoft.com/office/drawing/2014/main" id="{B5CC2DD6-37A8-976A-8709-2F1693848D5E}"/>
              </a:ext>
            </a:extLst>
          </p:cNvPr>
          <p:cNvSpPr/>
          <p:nvPr/>
        </p:nvSpPr>
        <p:spPr>
          <a:xfrm>
            <a:off x="4012018" y="3559436"/>
            <a:ext cx="2083982" cy="208398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Isosceles Triangle 3">
            <a:extLst>
              <a:ext uri="{FF2B5EF4-FFF2-40B4-BE49-F238E27FC236}">
                <a16:creationId xmlns:a16="http://schemas.microsoft.com/office/drawing/2014/main" id="{7408A30F-034E-E470-2A17-F4C29E53BAEE}"/>
              </a:ext>
            </a:extLst>
          </p:cNvPr>
          <p:cNvSpPr/>
          <p:nvPr/>
        </p:nvSpPr>
        <p:spPr>
          <a:xfrm rot="5400000">
            <a:off x="5952120" y="3701039"/>
            <a:ext cx="2086259" cy="1798499"/>
          </a:xfrm>
          <a:prstGeom prst="triangl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735445C3-B5A2-EDD0-2A14-6F472E9CF0E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5</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9833977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1F16B-360A-95C5-77D8-8444F2025F9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074A0A0-131A-8978-3700-4FC06F0D77B7}"/>
              </a:ext>
            </a:extLst>
          </p:cNvPr>
          <p:cNvSpPr>
            <a:spLocks noGrp="1"/>
          </p:cNvSpPr>
          <p:nvPr>
            <p:ph idx="1"/>
          </p:nvPr>
        </p:nvSpPr>
        <p:spPr>
          <a:xfrm>
            <a:off x="774192" y="1429730"/>
            <a:ext cx="10515600" cy="4677485"/>
          </a:xfrm>
        </p:spPr>
        <p:txBody>
          <a:bodyPr/>
          <a:lstStyle/>
          <a:p>
            <a:pPr marL="0" indent="0">
              <a:buNone/>
            </a:pPr>
            <a:r>
              <a:rPr lang="en-US" dirty="0"/>
              <a:t>ABCD is a square. Work out the coordinates of point M where M is the middle of the square.</a:t>
            </a:r>
          </a:p>
        </p:txBody>
      </p:sp>
      <p:sp>
        <p:nvSpPr>
          <p:cNvPr id="4" name="Title 1">
            <a:extLst>
              <a:ext uri="{FF2B5EF4-FFF2-40B4-BE49-F238E27FC236}">
                <a16:creationId xmlns:a16="http://schemas.microsoft.com/office/drawing/2014/main" id="{323B78DC-9DC6-E16F-996F-C7A1C5C0514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50.1</a:t>
            </a:r>
            <a:endParaRPr lang="en-US" b="1" dirty="0">
              <a:latin typeface="Aptos" panose="020B000402020202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B8B7F1BF-3293-1237-37A6-0B72CDCBD932}"/>
              </a:ext>
            </a:extLst>
          </p:cNvPr>
          <p:cNvGrpSpPr/>
          <p:nvPr/>
        </p:nvGrpSpPr>
        <p:grpSpPr>
          <a:xfrm>
            <a:off x="4071110" y="2740303"/>
            <a:ext cx="4341025" cy="3596329"/>
            <a:chOff x="1521" y="2740302"/>
            <a:chExt cx="4341025" cy="3596329"/>
          </a:xfrm>
        </p:grpSpPr>
        <p:pic>
          <p:nvPicPr>
            <p:cNvPr id="10" name="Picture 9">
              <a:extLst>
                <a:ext uri="{FF2B5EF4-FFF2-40B4-BE49-F238E27FC236}">
                  <a16:creationId xmlns:a16="http://schemas.microsoft.com/office/drawing/2014/main" id="{69EEDA5F-4139-2D9E-D035-0FE83B548FAE}"/>
                </a:ext>
              </a:extLst>
            </p:cNvPr>
            <p:cNvPicPr>
              <a:picLocks noChangeAspect="1"/>
            </p:cNvPicPr>
            <p:nvPr/>
          </p:nvPicPr>
          <p:blipFill>
            <a:blip r:embed="rId3"/>
            <a:stretch>
              <a:fillRect/>
            </a:stretch>
          </p:blipFill>
          <p:spPr>
            <a:xfrm>
              <a:off x="1521" y="2740302"/>
              <a:ext cx="4049779" cy="3596329"/>
            </a:xfrm>
            <a:prstGeom prst="rect">
              <a:avLst/>
            </a:prstGeom>
          </p:spPr>
        </p:pic>
        <p:sp>
          <p:nvSpPr>
            <p:cNvPr id="11" name="TextBox 10">
              <a:extLst>
                <a:ext uri="{FF2B5EF4-FFF2-40B4-BE49-F238E27FC236}">
                  <a16:creationId xmlns:a16="http://schemas.microsoft.com/office/drawing/2014/main" id="{D21A261E-B63C-AF16-95C1-84121839D7B6}"/>
                </a:ext>
              </a:extLst>
            </p:cNvPr>
            <p:cNvSpPr txBox="1"/>
            <p:nvPr/>
          </p:nvSpPr>
          <p:spPr>
            <a:xfrm>
              <a:off x="902208" y="2959970"/>
              <a:ext cx="1332865" cy="523220"/>
            </a:xfrm>
            <a:prstGeom prst="rect">
              <a:avLst/>
            </a:prstGeom>
            <a:noFill/>
          </p:spPr>
          <p:txBody>
            <a:bodyPr wrap="none" rtlCol="0">
              <a:spAutoFit/>
            </a:bodyPr>
            <a:lstStyle/>
            <a:p>
              <a:r>
                <a:rPr lang="en-US" sz="2800" b="1" dirty="0"/>
                <a:t>A </a:t>
              </a:r>
              <a:r>
                <a:rPr lang="en-US" sz="2800" dirty="0"/>
                <a:t>(2, 7)</a:t>
              </a:r>
            </a:p>
          </p:txBody>
        </p:sp>
        <p:sp>
          <p:nvSpPr>
            <p:cNvPr id="12" name="TextBox 11">
              <a:extLst>
                <a:ext uri="{FF2B5EF4-FFF2-40B4-BE49-F238E27FC236}">
                  <a16:creationId xmlns:a16="http://schemas.microsoft.com/office/drawing/2014/main" id="{F8353196-CBCA-98BD-766A-A19066821ABF}"/>
                </a:ext>
              </a:extLst>
            </p:cNvPr>
            <p:cNvSpPr txBox="1"/>
            <p:nvPr/>
          </p:nvSpPr>
          <p:spPr>
            <a:xfrm>
              <a:off x="2571741" y="5312853"/>
              <a:ext cx="1328120" cy="523220"/>
            </a:xfrm>
            <a:prstGeom prst="rect">
              <a:avLst/>
            </a:prstGeom>
            <a:noFill/>
          </p:spPr>
          <p:txBody>
            <a:bodyPr wrap="none" rtlCol="0">
              <a:spAutoFit/>
            </a:bodyPr>
            <a:lstStyle/>
            <a:p>
              <a:r>
                <a:rPr lang="en-US" sz="2800" b="1" dirty="0"/>
                <a:t>C </a:t>
              </a:r>
              <a:r>
                <a:rPr lang="en-US" sz="2800" dirty="0"/>
                <a:t>(6, 1)</a:t>
              </a:r>
            </a:p>
          </p:txBody>
        </p:sp>
        <p:sp>
          <p:nvSpPr>
            <p:cNvPr id="13" name="TextBox 12">
              <a:extLst>
                <a:ext uri="{FF2B5EF4-FFF2-40B4-BE49-F238E27FC236}">
                  <a16:creationId xmlns:a16="http://schemas.microsoft.com/office/drawing/2014/main" id="{9E6985F4-B3E2-8625-EEE1-2BBFAD3447C9}"/>
                </a:ext>
              </a:extLst>
            </p:cNvPr>
            <p:cNvSpPr txBox="1"/>
            <p:nvPr/>
          </p:nvSpPr>
          <p:spPr>
            <a:xfrm>
              <a:off x="3009617" y="3371902"/>
              <a:ext cx="1332929" cy="523220"/>
            </a:xfrm>
            <a:prstGeom prst="rect">
              <a:avLst/>
            </a:prstGeom>
            <a:noFill/>
          </p:spPr>
          <p:txBody>
            <a:bodyPr wrap="none" rtlCol="0">
              <a:spAutoFit/>
            </a:bodyPr>
            <a:lstStyle/>
            <a:p>
              <a:r>
                <a:rPr lang="en-US" sz="2800" b="1" dirty="0"/>
                <a:t>B</a:t>
              </a:r>
              <a:r>
                <a:rPr lang="en-US" sz="2800" dirty="0"/>
                <a:t> (7, 6)</a:t>
              </a:r>
            </a:p>
          </p:txBody>
        </p:sp>
        <p:sp>
          <p:nvSpPr>
            <p:cNvPr id="14" name="TextBox 13">
              <a:extLst>
                <a:ext uri="{FF2B5EF4-FFF2-40B4-BE49-F238E27FC236}">
                  <a16:creationId xmlns:a16="http://schemas.microsoft.com/office/drawing/2014/main" id="{C70D895A-3D0B-9F05-CFA8-556D5B431006}"/>
                </a:ext>
              </a:extLst>
            </p:cNvPr>
            <p:cNvSpPr txBox="1"/>
            <p:nvPr/>
          </p:nvSpPr>
          <p:spPr>
            <a:xfrm>
              <a:off x="671215" y="5270858"/>
              <a:ext cx="1355371" cy="523220"/>
            </a:xfrm>
            <a:prstGeom prst="rect">
              <a:avLst/>
            </a:prstGeom>
            <a:noFill/>
          </p:spPr>
          <p:txBody>
            <a:bodyPr wrap="none" rtlCol="0">
              <a:spAutoFit/>
            </a:bodyPr>
            <a:lstStyle/>
            <a:p>
              <a:r>
                <a:rPr lang="en-US" sz="2800" b="1" dirty="0"/>
                <a:t>D </a:t>
              </a:r>
              <a:r>
                <a:rPr lang="en-US" sz="2800" dirty="0"/>
                <a:t>(1, 2)</a:t>
              </a:r>
            </a:p>
          </p:txBody>
        </p:sp>
        <p:sp>
          <p:nvSpPr>
            <p:cNvPr id="15" name="TextBox 14">
              <a:extLst>
                <a:ext uri="{FF2B5EF4-FFF2-40B4-BE49-F238E27FC236}">
                  <a16:creationId xmlns:a16="http://schemas.microsoft.com/office/drawing/2014/main" id="{BEAC5EFA-4A2B-A931-A542-E99DA664E7FF}"/>
                </a:ext>
              </a:extLst>
            </p:cNvPr>
            <p:cNvSpPr txBox="1"/>
            <p:nvPr/>
          </p:nvSpPr>
          <p:spPr>
            <a:xfrm>
              <a:off x="1813898" y="3983467"/>
              <a:ext cx="541167" cy="523220"/>
            </a:xfrm>
            <a:prstGeom prst="rect">
              <a:avLst/>
            </a:prstGeom>
            <a:noFill/>
          </p:spPr>
          <p:txBody>
            <a:bodyPr wrap="square" rtlCol="0">
              <a:spAutoFit/>
            </a:bodyPr>
            <a:lstStyle/>
            <a:p>
              <a:r>
                <a:rPr lang="en-US" sz="2800" b="1" dirty="0"/>
                <a:t>M</a:t>
              </a:r>
              <a:endParaRPr lang="en-US" sz="2800" dirty="0"/>
            </a:p>
          </p:txBody>
        </p:sp>
      </p:grpSp>
    </p:spTree>
    <p:extLst>
      <p:ext uri="{BB962C8B-B14F-4D97-AF65-F5344CB8AC3E}">
        <p14:creationId xmlns:p14="http://schemas.microsoft.com/office/powerpoint/2010/main" val="175870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9299F-384E-D3A8-705C-8B8706DF774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4754C8B-B900-91A3-0C58-8FC4BFD06E2D}"/>
              </a:ext>
            </a:extLst>
          </p:cNvPr>
          <p:cNvSpPr>
            <a:spLocks noGrp="1"/>
          </p:cNvSpPr>
          <p:nvPr>
            <p:ph idx="1"/>
          </p:nvPr>
        </p:nvSpPr>
        <p:spPr>
          <a:xfrm>
            <a:off x="774192" y="1429731"/>
            <a:ext cx="10515600" cy="4677485"/>
          </a:xfrm>
        </p:spPr>
        <p:txBody>
          <a:bodyPr/>
          <a:lstStyle/>
          <a:p>
            <a:pPr marL="0" indent="0">
              <a:buNone/>
            </a:pPr>
            <a:r>
              <a:rPr lang="en-US" dirty="0"/>
              <a:t>ABCD is a square. Work out the coordinates of point M, where M is the middle of the square, and points B and D, which are vertices of the square.</a:t>
            </a:r>
          </a:p>
        </p:txBody>
      </p:sp>
      <p:sp>
        <p:nvSpPr>
          <p:cNvPr id="3" name="Title 1">
            <a:extLst>
              <a:ext uri="{FF2B5EF4-FFF2-40B4-BE49-F238E27FC236}">
                <a16:creationId xmlns:a16="http://schemas.microsoft.com/office/drawing/2014/main" id="{CA7CB3BB-6F15-1F7C-BF83-F6E78E880F7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50.2</a:t>
            </a:r>
            <a:endParaRPr lang="en-US" b="1" dirty="0">
              <a:latin typeface="Aptos" panose="020B000402020202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217F33F-79E3-A1D4-719E-E0D5392F18F7}"/>
              </a:ext>
            </a:extLst>
          </p:cNvPr>
          <p:cNvPicPr>
            <a:picLocks noChangeAspect="1"/>
          </p:cNvPicPr>
          <p:nvPr/>
        </p:nvPicPr>
        <p:blipFill>
          <a:blip r:embed="rId3"/>
          <a:stretch>
            <a:fillRect/>
          </a:stretch>
        </p:blipFill>
        <p:spPr>
          <a:xfrm>
            <a:off x="4502273" y="2755294"/>
            <a:ext cx="3822700" cy="3352800"/>
          </a:xfrm>
          <a:prstGeom prst="rect">
            <a:avLst/>
          </a:prstGeom>
        </p:spPr>
      </p:pic>
      <p:sp>
        <p:nvSpPr>
          <p:cNvPr id="10" name="TextBox 9">
            <a:extLst>
              <a:ext uri="{FF2B5EF4-FFF2-40B4-BE49-F238E27FC236}">
                <a16:creationId xmlns:a16="http://schemas.microsoft.com/office/drawing/2014/main" id="{ABBC0356-B705-7FD0-BE2B-0BE13E966B72}"/>
              </a:ext>
            </a:extLst>
          </p:cNvPr>
          <p:cNvSpPr txBox="1"/>
          <p:nvPr/>
        </p:nvSpPr>
        <p:spPr>
          <a:xfrm>
            <a:off x="4580932" y="3054977"/>
            <a:ext cx="1448282" cy="523220"/>
          </a:xfrm>
          <a:prstGeom prst="rect">
            <a:avLst/>
          </a:prstGeom>
          <a:noFill/>
        </p:spPr>
        <p:txBody>
          <a:bodyPr wrap="none" rtlCol="0">
            <a:spAutoFit/>
          </a:bodyPr>
          <a:lstStyle/>
          <a:p>
            <a:r>
              <a:rPr lang="en-US" sz="2800" b="1" dirty="0"/>
              <a:t>A </a:t>
            </a:r>
            <a:r>
              <a:rPr lang="en-US" sz="2800" dirty="0"/>
              <a:t>(-4, 5)</a:t>
            </a:r>
          </a:p>
        </p:txBody>
      </p:sp>
      <p:sp>
        <p:nvSpPr>
          <p:cNvPr id="11" name="TextBox 10">
            <a:extLst>
              <a:ext uri="{FF2B5EF4-FFF2-40B4-BE49-F238E27FC236}">
                <a16:creationId xmlns:a16="http://schemas.microsoft.com/office/drawing/2014/main" id="{B58E00D2-2347-1290-33AC-51F44CB2EE49}"/>
              </a:ext>
            </a:extLst>
          </p:cNvPr>
          <p:cNvSpPr txBox="1"/>
          <p:nvPr/>
        </p:nvSpPr>
        <p:spPr>
          <a:xfrm>
            <a:off x="7451737" y="4358707"/>
            <a:ext cx="1328120" cy="523220"/>
          </a:xfrm>
          <a:prstGeom prst="rect">
            <a:avLst/>
          </a:prstGeom>
          <a:noFill/>
        </p:spPr>
        <p:txBody>
          <a:bodyPr wrap="none" rtlCol="0">
            <a:spAutoFit/>
          </a:bodyPr>
          <a:lstStyle/>
          <a:p>
            <a:r>
              <a:rPr lang="en-US" sz="2800" b="1" dirty="0"/>
              <a:t>C </a:t>
            </a:r>
            <a:r>
              <a:rPr lang="en-US" sz="2800" dirty="0"/>
              <a:t>(4, 1)</a:t>
            </a:r>
          </a:p>
        </p:txBody>
      </p:sp>
      <p:sp>
        <p:nvSpPr>
          <p:cNvPr id="12" name="TextBox 11">
            <a:extLst>
              <a:ext uri="{FF2B5EF4-FFF2-40B4-BE49-F238E27FC236}">
                <a16:creationId xmlns:a16="http://schemas.microsoft.com/office/drawing/2014/main" id="{2CFF6DA5-FD56-DB67-0C2A-69C40E1238C3}"/>
              </a:ext>
            </a:extLst>
          </p:cNvPr>
          <p:cNvSpPr txBox="1"/>
          <p:nvPr/>
        </p:nvSpPr>
        <p:spPr>
          <a:xfrm>
            <a:off x="6992044" y="2793367"/>
            <a:ext cx="423514" cy="523220"/>
          </a:xfrm>
          <a:prstGeom prst="rect">
            <a:avLst/>
          </a:prstGeom>
          <a:noFill/>
        </p:spPr>
        <p:txBody>
          <a:bodyPr wrap="none" rtlCol="0">
            <a:spAutoFit/>
          </a:bodyPr>
          <a:lstStyle/>
          <a:p>
            <a:r>
              <a:rPr lang="en-US" sz="2800" b="1" dirty="0"/>
              <a:t>B</a:t>
            </a:r>
            <a:endParaRPr lang="en-US" sz="2800" dirty="0"/>
          </a:p>
        </p:txBody>
      </p:sp>
      <p:sp>
        <p:nvSpPr>
          <p:cNvPr id="13" name="TextBox 12">
            <a:extLst>
              <a:ext uri="{FF2B5EF4-FFF2-40B4-BE49-F238E27FC236}">
                <a16:creationId xmlns:a16="http://schemas.microsoft.com/office/drawing/2014/main" id="{5D48D4BD-F042-9EC0-1848-A39C8F620A73}"/>
              </a:ext>
            </a:extLst>
          </p:cNvPr>
          <p:cNvSpPr txBox="1"/>
          <p:nvPr/>
        </p:nvSpPr>
        <p:spPr>
          <a:xfrm>
            <a:off x="5247364" y="5471583"/>
            <a:ext cx="461986" cy="523220"/>
          </a:xfrm>
          <a:prstGeom prst="rect">
            <a:avLst/>
          </a:prstGeom>
          <a:noFill/>
        </p:spPr>
        <p:txBody>
          <a:bodyPr wrap="none" rtlCol="0">
            <a:spAutoFit/>
          </a:bodyPr>
          <a:lstStyle/>
          <a:p>
            <a:r>
              <a:rPr lang="en-US" sz="2800" b="1" dirty="0"/>
              <a:t>D</a:t>
            </a:r>
            <a:endParaRPr lang="en-US" sz="2800" dirty="0"/>
          </a:p>
        </p:txBody>
      </p:sp>
      <p:sp>
        <p:nvSpPr>
          <p:cNvPr id="14" name="TextBox 13">
            <a:extLst>
              <a:ext uri="{FF2B5EF4-FFF2-40B4-BE49-F238E27FC236}">
                <a16:creationId xmlns:a16="http://schemas.microsoft.com/office/drawing/2014/main" id="{2B39736E-ADC2-803D-0428-F9C6A0F904F2}"/>
              </a:ext>
            </a:extLst>
          </p:cNvPr>
          <p:cNvSpPr txBox="1"/>
          <p:nvPr/>
        </p:nvSpPr>
        <p:spPr>
          <a:xfrm>
            <a:off x="6384939" y="3908474"/>
            <a:ext cx="541167" cy="523220"/>
          </a:xfrm>
          <a:prstGeom prst="rect">
            <a:avLst/>
          </a:prstGeom>
          <a:noFill/>
        </p:spPr>
        <p:txBody>
          <a:bodyPr wrap="square" rtlCol="0">
            <a:spAutoFit/>
          </a:bodyPr>
          <a:lstStyle/>
          <a:p>
            <a:r>
              <a:rPr lang="en-US" sz="2800" b="1" dirty="0"/>
              <a:t>M</a:t>
            </a:r>
            <a:endParaRPr lang="en-US" sz="2800" dirty="0"/>
          </a:p>
        </p:txBody>
      </p:sp>
    </p:spTree>
    <p:extLst>
      <p:ext uri="{BB962C8B-B14F-4D97-AF65-F5344CB8AC3E}">
        <p14:creationId xmlns:p14="http://schemas.microsoft.com/office/powerpoint/2010/main" val="2116205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6108C-2EC6-D18F-9306-8A6C5463AA48}"/>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8519C7C-1033-20BD-0E18-814242CA29D1}"/>
              </a:ext>
            </a:extLst>
          </p:cNvPr>
          <p:cNvSpPr>
            <a:spLocks noGrp="1"/>
          </p:cNvSpPr>
          <p:nvPr>
            <p:ph idx="1"/>
          </p:nvPr>
        </p:nvSpPr>
        <p:spPr>
          <a:xfrm>
            <a:off x="774192" y="1429731"/>
            <a:ext cx="10515600" cy="4677485"/>
          </a:xfrm>
        </p:spPr>
        <p:txBody>
          <a:bodyPr>
            <a:normAutofit/>
          </a:bodyPr>
          <a:lstStyle/>
          <a:p>
            <a:pPr marL="0" indent="0">
              <a:buNone/>
            </a:pPr>
            <a:r>
              <a:rPr lang="en-US" dirty="0"/>
              <a:t>The 3</a:t>
            </a:r>
            <a:r>
              <a:rPr lang="en-US" baseline="30000" dirty="0"/>
              <a:t>rd</a:t>
            </a:r>
            <a:r>
              <a:rPr lang="en-US" dirty="0"/>
              <a:t> term of an arithmetic sequence is 45. </a:t>
            </a:r>
          </a:p>
          <a:p>
            <a:pPr marL="0" indent="0">
              <a:buNone/>
            </a:pPr>
            <a:endParaRPr lang="en-US" dirty="0"/>
          </a:p>
          <a:p>
            <a:pPr marL="0" indent="0">
              <a:buNone/>
            </a:pPr>
            <a:r>
              <a:rPr lang="en-US" dirty="0"/>
              <a:t>The 8</a:t>
            </a:r>
            <a:r>
              <a:rPr lang="en-US" baseline="30000" dirty="0"/>
              <a:t>th</a:t>
            </a:r>
            <a:r>
              <a:rPr lang="en-US" dirty="0"/>
              <a:t> term is 70.</a:t>
            </a:r>
          </a:p>
          <a:p>
            <a:pPr marL="0" indent="0">
              <a:buNone/>
            </a:pPr>
            <a:endParaRPr lang="en-US" dirty="0"/>
          </a:p>
          <a:p>
            <a:pPr marL="0" indent="0">
              <a:buNone/>
            </a:pPr>
            <a:r>
              <a:rPr lang="en-US" dirty="0"/>
              <a:t>What is the 100</a:t>
            </a:r>
            <a:r>
              <a:rPr lang="en-US" baseline="30000" dirty="0"/>
              <a:t>th</a:t>
            </a:r>
            <a:r>
              <a:rPr lang="en-US" dirty="0"/>
              <a:t> term?</a:t>
            </a:r>
          </a:p>
        </p:txBody>
      </p:sp>
      <p:sp>
        <p:nvSpPr>
          <p:cNvPr id="3" name="Title 1">
            <a:extLst>
              <a:ext uri="{FF2B5EF4-FFF2-40B4-BE49-F238E27FC236}">
                <a16:creationId xmlns:a16="http://schemas.microsoft.com/office/drawing/2014/main" id="{0DDE7254-73CD-EA6F-04F8-EE9200B08AC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8362588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B5874-E146-E2B0-3A45-0B4A1888C120}"/>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EA4889F-16D1-0746-EBA4-9C58128AF298}"/>
              </a:ext>
            </a:extLst>
          </p:cNvPr>
          <p:cNvSpPr>
            <a:spLocks noGrp="1"/>
          </p:cNvSpPr>
          <p:nvPr>
            <p:ph idx="1"/>
          </p:nvPr>
        </p:nvSpPr>
        <p:spPr>
          <a:xfrm>
            <a:off x="774192" y="1429731"/>
            <a:ext cx="10515600" cy="4677485"/>
          </a:xfrm>
        </p:spPr>
        <p:txBody>
          <a:bodyPr/>
          <a:lstStyle/>
          <a:p>
            <a:pPr marL="0" indent="0">
              <a:buNone/>
            </a:pPr>
            <a:r>
              <a:rPr lang="en-US" dirty="0"/>
              <a:t>Find the value of </a:t>
            </a:r>
            <a:r>
              <a:rPr lang="en-US" i="1" dirty="0"/>
              <a:t>y</a:t>
            </a:r>
            <a:r>
              <a:rPr lang="en-US" dirty="0"/>
              <a:t> where: </a:t>
            </a:r>
          </a:p>
        </p:txBody>
      </p:sp>
      <p:sp>
        <p:nvSpPr>
          <p:cNvPr id="3" name="Title 1">
            <a:extLst>
              <a:ext uri="{FF2B5EF4-FFF2-40B4-BE49-F238E27FC236}">
                <a16:creationId xmlns:a16="http://schemas.microsoft.com/office/drawing/2014/main" id="{82F2AA66-13DE-5F1B-C5AE-2DB0057DD0B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52</a:t>
            </a:r>
            <a:endParaRPr lang="en-US" b="1" dirty="0">
              <a:latin typeface="Aptos" panose="020B000402020202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2869BC5A-3D09-7ADA-75F6-406F1B0FFB38}"/>
              </a:ext>
            </a:extLst>
          </p:cNvPr>
          <p:cNvGrpSpPr/>
          <p:nvPr/>
        </p:nvGrpSpPr>
        <p:grpSpPr>
          <a:xfrm>
            <a:off x="3915741" y="2505670"/>
            <a:ext cx="4360517" cy="2196977"/>
            <a:chOff x="2883878" y="2505670"/>
            <a:chExt cx="4360517" cy="2196977"/>
          </a:xfrm>
        </p:grpSpPr>
        <p:sp>
          <p:nvSpPr>
            <p:cNvPr id="2" name="TextBox 1">
              <a:extLst>
                <a:ext uri="{FF2B5EF4-FFF2-40B4-BE49-F238E27FC236}">
                  <a16:creationId xmlns:a16="http://schemas.microsoft.com/office/drawing/2014/main" id="{F913BBFE-A42D-3B2C-365E-EAF884C49701}"/>
                </a:ext>
              </a:extLst>
            </p:cNvPr>
            <p:cNvSpPr txBox="1"/>
            <p:nvPr/>
          </p:nvSpPr>
          <p:spPr>
            <a:xfrm>
              <a:off x="2883878" y="2546930"/>
              <a:ext cx="750277" cy="923330"/>
            </a:xfrm>
            <a:prstGeom prst="rect">
              <a:avLst/>
            </a:prstGeom>
            <a:noFill/>
          </p:spPr>
          <p:txBody>
            <a:bodyPr wrap="square" rtlCol="0">
              <a:spAutoFit/>
            </a:bodyPr>
            <a:lstStyle/>
            <a:p>
              <a:r>
                <a:rPr lang="en-US" sz="5400" dirty="0"/>
                <a:t>1</a:t>
              </a:r>
            </a:p>
          </p:txBody>
        </p:sp>
        <p:sp>
          <p:nvSpPr>
            <p:cNvPr id="4" name="TextBox 3">
              <a:extLst>
                <a:ext uri="{FF2B5EF4-FFF2-40B4-BE49-F238E27FC236}">
                  <a16:creationId xmlns:a16="http://schemas.microsoft.com/office/drawing/2014/main" id="{9F8B53C9-CDA8-2CBF-51D0-7B625E928093}"/>
                </a:ext>
              </a:extLst>
            </p:cNvPr>
            <p:cNvSpPr txBox="1"/>
            <p:nvPr/>
          </p:nvSpPr>
          <p:spPr>
            <a:xfrm>
              <a:off x="6494118" y="2505670"/>
              <a:ext cx="750277" cy="923330"/>
            </a:xfrm>
            <a:prstGeom prst="rect">
              <a:avLst/>
            </a:prstGeom>
            <a:noFill/>
          </p:spPr>
          <p:txBody>
            <a:bodyPr wrap="square" rtlCol="0">
              <a:spAutoFit/>
            </a:bodyPr>
            <a:lstStyle/>
            <a:p>
              <a:r>
                <a:rPr lang="en-US" sz="5400" dirty="0"/>
                <a:t>1</a:t>
              </a:r>
            </a:p>
          </p:txBody>
        </p:sp>
        <p:sp>
          <p:nvSpPr>
            <p:cNvPr id="5" name="TextBox 4">
              <a:extLst>
                <a:ext uri="{FF2B5EF4-FFF2-40B4-BE49-F238E27FC236}">
                  <a16:creationId xmlns:a16="http://schemas.microsoft.com/office/drawing/2014/main" id="{AA989A2E-C00A-AB6C-CC89-03C69BCAD598}"/>
                </a:ext>
              </a:extLst>
            </p:cNvPr>
            <p:cNvSpPr txBox="1"/>
            <p:nvPr/>
          </p:nvSpPr>
          <p:spPr>
            <a:xfrm>
              <a:off x="2883878" y="3774986"/>
              <a:ext cx="750277" cy="923330"/>
            </a:xfrm>
            <a:prstGeom prst="rect">
              <a:avLst/>
            </a:prstGeom>
            <a:noFill/>
          </p:spPr>
          <p:txBody>
            <a:bodyPr wrap="square" rtlCol="0">
              <a:spAutoFit/>
            </a:bodyPr>
            <a:lstStyle/>
            <a:p>
              <a:r>
                <a:rPr lang="en-US" sz="5400" dirty="0"/>
                <a:t>5</a:t>
              </a:r>
            </a:p>
          </p:txBody>
        </p:sp>
        <p:sp>
          <p:nvSpPr>
            <p:cNvPr id="7" name="TextBox 6">
              <a:extLst>
                <a:ext uri="{FF2B5EF4-FFF2-40B4-BE49-F238E27FC236}">
                  <a16:creationId xmlns:a16="http://schemas.microsoft.com/office/drawing/2014/main" id="{D0F93416-85C5-E4A2-A739-AD057214056B}"/>
                </a:ext>
              </a:extLst>
            </p:cNvPr>
            <p:cNvSpPr txBox="1"/>
            <p:nvPr/>
          </p:nvSpPr>
          <p:spPr>
            <a:xfrm>
              <a:off x="6494118" y="3733726"/>
              <a:ext cx="750277" cy="923330"/>
            </a:xfrm>
            <a:prstGeom prst="rect">
              <a:avLst/>
            </a:prstGeom>
            <a:noFill/>
          </p:spPr>
          <p:txBody>
            <a:bodyPr wrap="square" rtlCol="0">
              <a:spAutoFit/>
            </a:bodyPr>
            <a:lstStyle/>
            <a:p>
              <a:r>
                <a:rPr lang="en-US" sz="5400" dirty="0"/>
                <a:t>4</a:t>
              </a:r>
            </a:p>
          </p:txBody>
        </p:sp>
        <p:sp>
          <p:nvSpPr>
            <p:cNvPr id="8" name="TextBox 7">
              <a:extLst>
                <a:ext uri="{FF2B5EF4-FFF2-40B4-BE49-F238E27FC236}">
                  <a16:creationId xmlns:a16="http://schemas.microsoft.com/office/drawing/2014/main" id="{4AB8B09B-B459-28B7-84E2-E822DD49F645}"/>
                </a:ext>
              </a:extLst>
            </p:cNvPr>
            <p:cNvSpPr txBox="1"/>
            <p:nvPr/>
          </p:nvSpPr>
          <p:spPr>
            <a:xfrm>
              <a:off x="4688998" y="2546930"/>
              <a:ext cx="750277" cy="923330"/>
            </a:xfrm>
            <a:prstGeom prst="rect">
              <a:avLst/>
            </a:prstGeom>
            <a:noFill/>
          </p:spPr>
          <p:txBody>
            <a:bodyPr wrap="square" rtlCol="0">
              <a:spAutoFit/>
            </a:bodyPr>
            <a:lstStyle/>
            <a:p>
              <a:r>
                <a:rPr lang="en-US" sz="5400" dirty="0"/>
                <a:t>2</a:t>
              </a:r>
            </a:p>
          </p:txBody>
        </p:sp>
        <p:sp>
          <p:nvSpPr>
            <p:cNvPr id="9" name="TextBox 8">
              <a:extLst>
                <a:ext uri="{FF2B5EF4-FFF2-40B4-BE49-F238E27FC236}">
                  <a16:creationId xmlns:a16="http://schemas.microsoft.com/office/drawing/2014/main" id="{08D7D18D-8869-256D-4E81-CBCACAE19927}"/>
                </a:ext>
              </a:extLst>
            </p:cNvPr>
            <p:cNvSpPr txBox="1"/>
            <p:nvPr/>
          </p:nvSpPr>
          <p:spPr>
            <a:xfrm>
              <a:off x="3634155" y="3167518"/>
              <a:ext cx="750277" cy="923330"/>
            </a:xfrm>
            <a:prstGeom prst="rect">
              <a:avLst/>
            </a:prstGeom>
            <a:noFill/>
          </p:spPr>
          <p:txBody>
            <a:bodyPr wrap="square" rtlCol="0">
              <a:spAutoFit/>
            </a:bodyPr>
            <a:lstStyle/>
            <a:p>
              <a:r>
                <a:rPr lang="en-US" sz="5400" b="1" dirty="0"/>
                <a:t>&lt;</a:t>
              </a:r>
            </a:p>
          </p:txBody>
        </p:sp>
        <p:sp>
          <p:nvSpPr>
            <p:cNvPr id="10" name="TextBox 9">
              <a:extLst>
                <a:ext uri="{FF2B5EF4-FFF2-40B4-BE49-F238E27FC236}">
                  <a16:creationId xmlns:a16="http://schemas.microsoft.com/office/drawing/2014/main" id="{24DE545C-CB3E-0CDB-E3CF-B7A5235D40E1}"/>
                </a:ext>
              </a:extLst>
            </p:cNvPr>
            <p:cNvSpPr txBox="1"/>
            <p:nvPr/>
          </p:nvSpPr>
          <p:spPr>
            <a:xfrm>
              <a:off x="5579719" y="3154398"/>
              <a:ext cx="750277" cy="923330"/>
            </a:xfrm>
            <a:prstGeom prst="rect">
              <a:avLst/>
            </a:prstGeom>
            <a:noFill/>
          </p:spPr>
          <p:txBody>
            <a:bodyPr wrap="square" rtlCol="0">
              <a:spAutoFit/>
            </a:bodyPr>
            <a:lstStyle/>
            <a:p>
              <a:r>
                <a:rPr lang="en-US" sz="5400" b="1" dirty="0"/>
                <a:t>&lt;</a:t>
              </a:r>
            </a:p>
          </p:txBody>
        </p:sp>
        <p:cxnSp>
          <p:nvCxnSpPr>
            <p:cNvPr id="12" name="Straight Connector 11">
              <a:extLst>
                <a:ext uri="{FF2B5EF4-FFF2-40B4-BE49-F238E27FC236}">
                  <a16:creationId xmlns:a16="http://schemas.microsoft.com/office/drawing/2014/main" id="{4FA3AA8C-3F76-2892-CA42-41295FCBD339}"/>
                </a:ext>
              </a:extLst>
            </p:cNvPr>
            <p:cNvCxnSpPr>
              <a:cxnSpLocks/>
            </p:cNvCxnSpPr>
            <p:nvPr/>
          </p:nvCxnSpPr>
          <p:spPr>
            <a:xfrm>
              <a:off x="2883878" y="3629183"/>
              <a:ext cx="574431"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AD527FA-C2D7-E8C6-1D4E-2F74C20D8DB1}"/>
                </a:ext>
              </a:extLst>
            </p:cNvPr>
            <p:cNvCxnSpPr>
              <a:cxnSpLocks/>
            </p:cNvCxnSpPr>
            <p:nvPr/>
          </p:nvCxnSpPr>
          <p:spPr>
            <a:xfrm>
              <a:off x="4688998" y="3616063"/>
              <a:ext cx="574431"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39EEAEB-80D3-4613-CD3F-9A8406C0F84A}"/>
                </a:ext>
              </a:extLst>
            </p:cNvPr>
            <p:cNvCxnSpPr>
              <a:cxnSpLocks/>
            </p:cNvCxnSpPr>
            <p:nvPr/>
          </p:nvCxnSpPr>
          <p:spPr>
            <a:xfrm>
              <a:off x="6494118" y="3629183"/>
              <a:ext cx="574431"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76EFB14-88AF-6CF7-0F1D-4AFAD49CF5C8}"/>
                </a:ext>
              </a:extLst>
            </p:cNvPr>
            <p:cNvSpPr txBox="1"/>
            <p:nvPr/>
          </p:nvSpPr>
          <p:spPr>
            <a:xfrm>
              <a:off x="4747381" y="3779317"/>
              <a:ext cx="750277" cy="923330"/>
            </a:xfrm>
            <a:prstGeom prst="rect">
              <a:avLst/>
            </a:prstGeom>
            <a:noFill/>
          </p:spPr>
          <p:txBody>
            <a:bodyPr wrap="square" rtlCol="0">
              <a:spAutoFit/>
            </a:bodyPr>
            <a:lstStyle/>
            <a:p>
              <a:r>
                <a:rPr lang="en-US" sz="5400" dirty="0"/>
                <a:t>y</a:t>
              </a:r>
            </a:p>
          </p:txBody>
        </p:sp>
      </p:grpSp>
    </p:spTree>
    <p:extLst>
      <p:ext uri="{BB962C8B-B14F-4D97-AF65-F5344CB8AC3E}">
        <p14:creationId xmlns:p14="http://schemas.microsoft.com/office/powerpoint/2010/main" val="20947839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4C5DF-A3B5-F592-50AB-5A6EC359BF2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0FD26E6-6EC1-3121-956C-691723144D10}"/>
              </a:ext>
            </a:extLst>
          </p:cNvPr>
          <p:cNvSpPr>
            <a:spLocks noGrp="1"/>
          </p:cNvSpPr>
          <p:nvPr>
            <p:ph idx="1"/>
          </p:nvPr>
        </p:nvSpPr>
        <p:spPr>
          <a:xfrm>
            <a:off x="774192" y="1429731"/>
            <a:ext cx="10515600" cy="4677485"/>
          </a:xfrm>
        </p:spPr>
        <p:txBody>
          <a:bodyPr/>
          <a:lstStyle/>
          <a:p>
            <a:pPr marL="0" indent="0">
              <a:buNone/>
            </a:pPr>
            <a:r>
              <a:rPr lang="en-US" dirty="0"/>
              <a:t>Four prime numbers sum to 30. </a:t>
            </a:r>
          </a:p>
          <a:p>
            <a:pPr marL="0" indent="0">
              <a:buNone/>
            </a:pPr>
            <a:endParaRPr lang="en-US" dirty="0"/>
          </a:p>
          <a:p>
            <a:pPr marL="0" indent="0">
              <a:buNone/>
            </a:pPr>
            <a:r>
              <a:rPr lang="en-US" dirty="0"/>
              <a:t>Find a solution</a:t>
            </a:r>
          </a:p>
          <a:p>
            <a:pPr marL="0" indent="0">
              <a:buNone/>
            </a:pPr>
            <a:endParaRPr lang="en-US" dirty="0"/>
          </a:p>
          <a:p>
            <a:pPr marL="0" indent="0">
              <a:buNone/>
            </a:pPr>
            <a:r>
              <a:rPr lang="en-US" dirty="0"/>
              <a:t>How many possible solutions are there?   </a:t>
            </a:r>
          </a:p>
          <a:p>
            <a:pPr marL="0" indent="0">
              <a:buNone/>
            </a:pPr>
            <a:endParaRPr lang="en-US" dirty="0"/>
          </a:p>
        </p:txBody>
      </p:sp>
      <p:sp>
        <p:nvSpPr>
          <p:cNvPr id="3" name="Title 1">
            <a:extLst>
              <a:ext uri="{FF2B5EF4-FFF2-40B4-BE49-F238E27FC236}">
                <a16:creationId xmlns:a16="http://schemas.microsoft.com/office/drawing/2014/main" id="{3540DD38-CC87-E8C1-C235-72025B8DD97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8273018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8C770-D667-24FB-78D6-AF22DB3521A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AF032A8-76B3-47EB-5EF8-FF0372968A07}"/>
              </a:ext>
            </a:extLst>
          </p:cNvPr>
          <p:cNvSpPr>
            <a:spLocks noGrp="1"/>
          </p:cNvSpPr>
          <p:nvPr>
            <p:ph idx="1"/>
          </p:nvPr>
        </p:nvSpPr>
        <p:spPr>
          <a:xfrm>
            <a:off x="774192" y="1429731"/>
            <a:ext cx="10515600" cy="4677485"/>
          </a:xfrm>
        </p:spPr>
        <p:txBody>
          <a:bodyPr/>
          <a:lstStyle/>
          <a:p>
            <a:pPr marL="0" indent="0">
              <a:buNone/>
            </a:pPr>
            <a:r>
              <a:rPr lang="en-US" dirty="0"/>
              <a:t>Find both solutions for:</a:t>
            </a:r>
          </a:p>
        </p:txBody>
      </p:sp>
      <p:sp>
        <p:nvSpPr>
          <p:cNvPr id="3" name="Title 1">
            <a:extLst>
              <a:ext uri="{FF2B5EF4-FFF2-40B4-BE49-F238E27FC236}">
                <a16:creationId xmlns:a16="http://schemas.microsoft.com/office/drawing/2014/main" id="{D874F215-E09C-C127-33C6-88E017381D0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54</a:t>
            </a:r>
            <a:endParaRPr lang="en-US" b="1" dirty="0">
              <a:latin typeface="Aptos" panose="020B000402020202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9F0BBA3B-2524-A13E-1831-02D23C8C9DA0}"/>
              </a:ext>
            </a:extLst>
          </p:cNvPr>
          <p:cNvGrpSpPr/>
          <p:nvPr/>
        </p:nvGrpSpPr>
        <p:grpSpPr>
          <a:xfrm>
            <a:off x="3915741" y="2505670"/>
            <a:ext cx="4360517" cy="2196977"/>
            <a:chOff x="2883878" y="2505670"/>
            <a:chExt cx="4360517" cy="2196977"/>
          </a:xfrm>
        </p:grpSpPr>
        <p:sp>
          <p:nvSpPr>
            <p:cNvPr id="2" name="TextBox 1">
              <a:extLst>
                <a:ext uri="{FF2B5EF4-FFF2-40B4-BE49-F238E27FC236}">
                  <a16:creationId xmlns:a16="http://schemas.microsoft.com/office/drawing/2014/main" id="{3FA3CBCC-6917-1C58-1511-4BD508396BF3}"/>
                </a:ext>
              </a:extLst>
            </p:cNvPr>
            <p:cNvSpPr txBox="1"/>
            <p:nvPr/>
          </p:nvSpPr>
          <p:spPr>
            <a:xfrm>
              <a:off x="2883878" y="2546930"/>
              <a:ext cx="750277" cy="923330"/>
            </a:xfrm>
            <a:prstGeom prst="rect">
              <a:avLst/>
            </a:prstGeom>
            <a:noFill/>
          </p:spPr>
          <p:txBody>
            <a:bodyPr wrap="square" rtlCol="0">
              <a:spAutoFit/>
            </a:bodyPr>
            <a:lstStyle/>
            <a:p>
              <a:r>
                <a:rPr lang="en-US" sz="5400" dirty="0"/>
                <a:t>1</a:t>
              </a:r>
            </a:p>
          </p:txBody>
        </p:sp>
        <p:sp>
          <p:nvSpPr>
            <p:cNvPr id="4" name="TextBox 3">
              <a:extLst>
                <a:ext uri="{FF2B5EF4-FFF2-40B4-BE49-F238E27FC236}">
                  <a16:creationId xmlns:a16="http://schemas.microsoft.com/office/drawing/2014/main" id="{4ECF8AF9-5CEB-DC97-0925-E1F4A0527CC0}"/>
                </a:ext>
              </a:extLst>
            </p:cNvPr>
            <p:cNvSpPr txBox="1"/>
            <p:nvPr/>
          </p:nvSpPr>
          <p:spPr>
            <a:xfrm>
              <a:off x="6494118" y="2505670"/>
              <a:ext cx="750277" cy="923330"/>
            </a:xfrm>
            <a:prstGeom prst="rect">
              <a:avLst/>
            </a:prstGeom>
            <a:noFill/>
          </p:spPr>
          <p:txBody>
            <a:bodyPr wrap="square" rtlCol="0">
              <a:spAutoFit/>
            </a:bodyPr>
            <a:lstStyle/>
            <a:p>
              <a:r>
                <a:rPr lang="en-US" sz="5400" dirty="0"/>
                <a:t>1</a:t>
              </a:r>
            </a:p>
          </p:txBody>
        </p:sp>
        <p:sp>
          <p:nvSpPr>
            <p:cNvPr id="5" name="TextBox 4">
              <a:extLst>
                <a:ext uri="{FF2B5EF4-FFF2-40B4-BE49-F238E27FC236}">
                  <a16:creationId xmlns:a16="http://schemas.microsoft.com/office/drawing/2014/main" id="{A5FFBF2E-FC84-01AB-CEDC-B890BCD6B0CE}"/>
                </a:ext>
              </a:extLst>
            </p:cNvPr>
            <p:cNvSpPr txBox="1"/>
            <p:nvPr/>
          </p:nvSpPr>
          <p:spPr>
            <a:xfrm>
              <a:off x="2883878" y="3774986"/>
              <a:ext cx="750277" cy="923330"/>
            </a:xfrm>
            <a:prstGeom prst="rect">
              <a:avLst/>
            </a:prstGeom>
            <a:noFill/>
          </p:spPr>
          <p:txBody>
            <a:bodyPr wrap="square" rtlCol="0">
              <a:spAutoFit/>
            </a:bodyPr>
            <a:lstStyle/>
            <a:p>
              <a:r>
                <a:rPr lang="en-US" sz="5400" dirty="0"/>
                <a:t>a</a:t>
              </a:r>
            </a:p>
          </p:txBody>
        </p:sp>
        <p:sp>
          <p:nvSpPr>
            <p:cNvPr id="7" name="TextBox 6">
              <a:extLst>
                <a:ext uri="{FF2B5EF4-FFF2-40B4-BE49-F238E27FC236}">
                  <a16:creationId xmlns:a16="http://schemas.microsoft.com/office/drawing/2014/main" id="{EDC168CD-A52C-1505-9B81-C49260BD7363}"/>
                </a:ext>
              </a:extLst>
            </p:cNvPr>
            <p:cNvSpPr txBox="1"/>
            <p:nvPr/>
          </p:nvSpPr>
          <p:spPr>
            <a:xfrm>
              <a:off x="6494118" y="3733726"/>
              <a:ext cx="750277" cy="923330"/>
            </a:xfrm>
            <a:prstGeom prst="rect">
              <a:avLst/>
            </a:prstGeom>
            <a:noFill/>
          </p:spPr>
          <p:txBody>
            <a:bodyPr wrap="square" rtlCol="0">
              <a:spAutoFit/>
            </a:bodyPr>
            <a:lstStyle/>
            <a:p>
              <a:r>
                <a:rPr lang="en-US" sz="5400" dirty="0"/>
                <a:t>b</a:t>
              </a:r>
            </a:p>
          </p:txBody>
        </p:sp>
        <p:sp>
          <p:nvSpPr>
            <p:cNvPr id="8" name="TextBox 7">
              <a:extLst>
                <a:ext uri="{FF2B5EF4-FFF2-40B4-BE49-F238E27FC236}">
                  <a16:creationId xmlns:a16="http://schemas.microsoft.com/office/drawing/2014/main" id="{5DD20F3E-1FCD-9B72-E2ED-6D11244CB6E5}"/>
                </a:ext>
              </a:extLst>
            </p:cNvPr>
            <p:cNvSpPr txBox="1"/>
            <p:nvPr/>
          </p:nvSpPr>
          <p:spPr>
            <a:xfrm>
              <a:off x="4688998" y="2546930"/>
              <a:ext cx="750277" cy="923330"/>
            </a:xfrm>
            <a:prstGeom prst="rect">
              <a:avLst/>
            </a:prstGeom>
            <a:noFill/>
          </p:spPr>
          <p:txBody>
            <a:bodyPr wrap="square" rtlCol="0">
              <a:spAutoFit/>
            </a:bodyPr>
            <a:lstStyle/>
            <a:p>
              <a:r>
                <a:rPr lang="en-US" sz="5400" dirty="0"/>
                <a:t>a</a:t>
              </a:r>
            </a:p>
          </p:txBody>
        </p:sp>
        <p:sp>
          <p:nvSpPr>
            <p:cNvPr id="9" name="TextBox 8">
              <a:extLst>
                <a:ext uri="{FF2B5EF4-FFF2-40B4-BE49-F238E27FC236}">
                  <a16:creationId xmlns:a16="http://schemas.microsoft.com/office/drawing/2014/main" id="{9F4F9FF1-A024-7975-15E0-ABEE464813F8}"/>
                </a:ext>
              </a:extLst>
            </p:cNvPr>
            <p:cNvSpPr txBox="1"/>
            <p:nvPr/>
          </p:nvSpPr>
          <p:spPr>
            <a:xfrm>
              <a:off x="3634155" y="3167518"/>
              <a:ext cx="750277" cy="923330"/>
            </a:xfrm>
            <a:prstGeom prst="rect">
              <a:avLst/>
            </a:prstGeom>
            <a:noFill/>
          </p:spPr>
          <p:txBody>
            <a:bodyPr wrap="square" rtlCol="0">
              <a:spAutoFit/>
            </a:bodyPr>
            <a:lstStyle/>
            <a:p>
              <a:r>
                <a:rPr lang="en-US" sz="5400" b="1" dirty="0"/>
                <a:t>+</a:t>
              </a:r>
            </a:p>
          </p:txBody>
        </p:sp>
        <p:sp>
          <p:nvSpPr>
            <p:cNvPr id="10" name="TextBox 9">
              <a:extLst>
                <a:ext uri="{FF2B5EF4-FFF2-40B4-BE49-F238E27FC236}">
                  <a16:creationId xmlns:a16="http://schemas.microsoft.com/office/drawing/2014/main" id="{DB650AD2-8358-8EBE-1D19-ACA3CAE27497}"/>
                </a:ext>
              </a:extLst>
            </p:cNvPr>
            <p:cNvSpPr txBox="1"/>
            <p:nvPr/>
          </p:nvSpPr>
          <p:spPr>
            <a:xfrm>
              <a:off x="5579719" y="3154398"/>
              <a:ext cx="750277" cy="923330"/>
            </a:xfrm>
            <a:prstGeom prst="rect">
              <a:avLst/>
            </a:prstGeom>
            <a:noFill/>
          </p:spPr>
          <p:txBody>
            <a:bodyPr wrap="square" rtlCol="0">
              <a:spAutoFit/>
            </a:bodyPr>
            <a:lstStyle/>
            <a:p>
              <a:r>
                <a:rPr lang="en-US" sz="5400" b="1" dirty="0"/>
                <a:t>+</a:t>
              </a:r>
            </a:p>
          </p:txBody>
        </p:sp>
        <p:cxnSp>
          <p:nvCxnSpPr>
            <p:cNvPr id="12" name="Straight Connector 11">
              <a:extLst>
                <a:ext uri="{FF2B5EF4-FFF2-40B4-BE49-F238E27FC236}">
                  <a16:creationId xmlns:a16="http://schemas.microsoft.com/office/drawing/2014/main" id="{1FF3AE9D-0AF6-2249-CAED-60186FBA19BF}"/>
                </a:ext>
              </a:extLst>
            </p:cNvPr>
            <p:cNvCxnSpPr>
              <a:cxnSpLocks/>
            </p:cNvCxnSpPr>
            <p:nvPr/>
          </p:nvCxnSpPr>
          <p:spPr>
            <a:xfrm>
              <a:off x="2883878" y="3629183"/>
              <a:ext cx="574431"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C151E89-EE00-8652-15BD-2AF51BA46F74}"/>
                </a:ext>
              </a:extLst>
            </p:cNvPr>
            <p:cNvCxnSpPr>
              <a:cxnSpLocks/>
            </p:cNvCxnSpPr>
            <p:nvPr/>
          </p:nvCxnSpPr>
          <p:spPr>
            <a:xfrm>
              <a:off x="4688998" y="3616063"/>
              <a:ext cx="574431"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B02E792-722C-9B6C-4BED-1262BF4E22E3}"/>
                </a:ext>
              </a:extLst>
            </p:cNvPr>
            <p:cNvCxnSpPr>
              <a:cxnSpLocks/>
            </p:cNvCxnSpPr>
            <p:nvPr/>
          </p:nvCxnSpPr>
          <p:spPr>
            <a:xfrm>
              <a:off x="6494118" y="3629183"/>
              <a:ext cx="574431" cy="0"/>
            </a:xfrm>
            <a:prstGeom prst="line">
              <a:avLst/>
            </a:prstGeom>
            <a:ln w="762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185555C5-41E1-741B-0033-5EA7F65606CE}"/>
                </a:ext>
              </a:extLst>
            </p:cNvPr>
            <p:cNvSpPr txBox="1"/>
            <p:nvPr/>
          </p:nvSpPr>
          <p:spPr>
            <a:xfrm>
              <a:off x="4747381" y="3779317"/>
              <a:ext cx="750277" cy="923330"/>
            </a:xfrm>
            <a:prstGeom prst="rect">
              <a:avLst/>
            </a:prstGeom>
            <a:noFill/>
          </p:spPr>
          <p:txBody>
            <a:bodyPr wrap="square" rtlCol="0">
              <a:spAutoFit/>
            </a:bodyPr>
            <a:lstStyle/>
            <a:p>
              <a:r>
                <a:rPr lang="en-US" sz="5400" dirty="0"/>
                <a:t>5</a:t>
              </a:r>
            </a:p>
          </p:txBody>
        </p:sp>
      </p:grpSp>
      <p:sp>
        <p:nvSpPr>
          <p:cNvPr id="11" name="TextBox 10">
            <a:extLst>
              <a:ext uri="{FF2B5EF4-FFF2-40B4-BE49-F238E27FC236}">
                <a16:creationId xmlns:a16="http://schemas.microsoft.com/office/drawing/2014/main" id="{5E6B8EB5-34B6-D2DE-EF66-06456D269A1C}"/>
              </a:ext>
            </a:extLst>
          </p:cNvPr>
          <p:cNvSpPr txBox="1"/>
          <p:nvPr/>
        </p:nvSpPr>
        <p:spPr>
          <a:xfrm>
            <a:off x="8587038" y="3167518"/>
            <a:ext cx="2549183" cy="923330"/>
          </a:xfrm>
          <a:prstGeom prst="rect">
            <a:avLst/>
          </a:prstGeom>
          <a:noFill/>
        </p:spPr>
        <p:txBody>
          <a:bodyPr wrap="square" rtlCol="0">
            <a:spAutoFit/>
          </a:bodyPr>
          <a:lstStyle/>
          <a:p>
            <a:r>
              <a:rPr lang="en-US" sz="5400" dirty="0"/>
              <a:t>=</a:t>
            </a:r>
            <a:r>
              <a:rPr lang="en-US" sz="5400" b="1" dirty="0"/>
              <a:t> </a:t>
            </a:r>
            <a:r>
              <a:rPr lang="en-US" sz="5400" dirty="0"/>
              <a:t>1</a:t>
            </a:r>
          </a:p>
        </p:txBody>
      </p:sp>
    </p:spTree>
    <p:extLst>
      <p:ext uri="{BB962C8B-B14F-4D97-AF65-F5344CB8AC3E}">
        <p14:creationId xmlns:p14="http://schemas.microsoft.com/office/powerpoint/2010/main" val="11222824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0342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B0BC-7B42-5591-FB50-FD5ED583A17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FAA6F3-4FFD-B4F0-FAB2-82472E724184}"/>
              </a:ext>
            </a:extLst>
          </p:cNvPr>
          <p:cNvSpPr>
            <a:spLocks noGrp="1"/>
          </p:cNvSpPr>
          <p:nvPr>
            <p:ph idx="1"/>
          </p:nvPr>
        </p:nvSpPr>
        <p:spPr>
          <a:xfrm>
            <a:off x="778240" y="1429367"/>
            <a:ext cx="10515600" cy="3472241"/>
          </a:xfrm>
        </p:spPr>
        <p:txBody>
          <a:bodyPr vert="horz" lIns="91440" tIns="45720" rIns="91440" bIns="45720" rtlCol="0" anchor="t">
            <a:noAutofit/>
          </a:bodyPr>
          <a:lstStyle/>
          <a:p>
            <a:pPr marL="0" indent="0">
              <a:buNone/>
            </a:pPr>
            <a:r>
              <a:rPr lang="en-GB" dirty="0"/>
              <a:t>This shape is made from a square and an equilateral triangle. </a:t>
            </a:r>
          </a:p>
          <a:p>
            <a:pPr marL="0" indent="0">
              <a:buNone/>
            </a:pPr>
            <a:endParaRPr lang="en-GB" dirty="0"/>
          </a:p>
          <a:p>
            <a:pPr marL="0" indent="0">
              <a:buNone/>
            </a:pPr>
            <a:r>
              <a:rPr lang="en-GB" dirty="0"/>
              <a:t>If the perimeter of the whole shape is 30 cm. Draw an accurate model of the shape.</a:t>
            </a:r>
          </a:p>
        </p:txBody>
      </p:sp>
      <p:sp>
        <p:nvSpPr>
          <p:cNvPr id="3" name="Rectangle 2">
            <a:extLst>
              <a:ext uri="{FF2B5EF4-FFF2-40B4-BE49-F238E27FC236}">
                <a16:creationId xmlns:a16="http://schemas.microsoft.com/office/drawing/2014/main" id="{B169B65B-F0AF-CCD3-65EE-2762EA5B4B95}"/>
              </a:ext>
            </a:extLst>
          </p:cNvPr>
          <p:cNvSpPr/>
          <p:nvPr/>
        </p:nvSpPr>
        <p:spPr>
          <a:xfrm>
            <a:off x="4012018" y="3559436"/>
            <a:ext cx="2083982" cy="208398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Isosceles Triangle 3">
            <a:extLst>
              <a:ext uri="{FF2B5EF4-FFF2-40B4-BE49-F238E27FC236}">
                <a16:creationId xmlns:a16="http://schemas.microsoft.com/office/drawing/2014/main" id="{FFF0ADF4-5607-F486-A46A-1579F9F3BF50}"/>
              </a:ext>
            </a:extLst>
          </p:cNvPr>
          <p:cNvSpPr/>
          <p:nvPr/>
        </p:nvSpPr>
        <p:spPr>
          <a:xfrm rot="5400000">
            <a:off x="5952120" y="3701039"/>
            <a:ext cx="2086259" cy="1798499"/>
          </a:xfrm>
          <a:prstGeom prst="triangl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89F8048B-73F8-8CBF-3EE9-E068F555CF3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5.1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828923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306AC-502E-97C4-228C-6251E6776A1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BF65FF8-B6A8-C255-1D16-41E204DB134C}"/>
                  </a:ext>
                </a:extLst>
              </p:cNvPr>
              <p:cNvSpPr>
                <a:spLocks noGrp="1"/>
              </p:cNvSpPr>
              <p:nvPr>
                <p:ph idx="1"/>
              </p:nvPr>
            </p:nvSpPr>
            <p:spPr>
              <a:xfrm>
                <a:off x="778240" y="1429367"/>
                <a:ext cx="10515600" cy="3472241"/>
              </a:xfrm>
            </p:spPr>
            <p:txBody>
              <a:bodyPr vert="horz" lIns="91440" tIns="45720" rIns="91440" bIns="45720" rtlCol="0" anchor="t">
                <a:noAutofit/>
              </a:bodyPr>
              <a:lstStyle/>
              <a:p>
                <a:pPr marL="0" indent="0">
                  <a:buNone/>
                </a:pPr>
                <a:r>
                  <a:rPr lang="en-GB" dirty="0"/>
                  <a:t>This shape is made from a square and an equilateral triangle. </a:t>
                </a:r>
              </a:p>
              <a:p>
                <a:pPr marL="0" indent="0">
                  <a:buNone/>
                </a:pPr>
                <a:endParaRPr lang="en-GB" dirty="0"/>
              </a:p>
              <a:p>
                <a:pPr marL="0" indent="0">
                  <a:buNone/>
                </a:pPr>
                <a:r>
                  <a:rPr lang="en-GB" dirty="0"/>
                  <a:t>If the area of the square is 36 </a:t>
                </a:r>
                <a14:m>
                  <m:oMath xmlns:m="http://schemas.openxmlformats.org/officeDocument/2006/math">
                    <m:sSup>
                      <m:sSupPr>
                        <m:ctrlPr>
                          <a:rPr lang="en-GB" i="1">
                            <a:latin typeface="Cambria Math" panose="02040503050406030204" pitchFamily="18" charset="0"/>
                          </a:rPr>
                        </m:ctrlPr>
                      </m:sSupPr>
                      <m:e>
                        <m:r>
                          <m:rPr>
                            <m:sty m:val="p"/>
                          </m:rPr>
                          <a:rPr lang="en-GB">
                            <a:latin typeface="Cambria Math" panose="02040503050406030204" pitchFamily="18" charset="0"/>
                          </a:rPr>
                          <m:t>cm</m:t>
                        </m:r>
                      </m:e>
                      <m:sup>
                        <m:r>
                          <a:rPr lang="en-GB" i="1">
                            <a:latin typeface="Cambria Math" panose="02040503050406030204" pitchFamily="18" charset="0"/>
                          </a:rPr>
                          <m:t>2</m:t>
                        </m:r>
                      </m:sup>
                    </m:sSup>
                    <m:r>
                      <a:rPr lang="en-GB" i="1">
                        <a:latin typeface="Cambria Math" panose="02040503050406030204" pitchFamily="18" charset="0"/>
                      </a:rPr>
                      <m:t> </m:t>
                    </m:r>
                  </m:oMath>
                </a14:m>
                <a:r>
                  <a:rPr lang="en-GB" dirty="0"/>
                  <a:t>, what is the perimeter of the whole shape?</a:t>
                </a:r>
              </a:p>
            </p:txBody>
          </p:sp>
        </mc:Choice>
        <mc:Fallback xmlns="">
          <p:sp>
            <p:nvSpPr>
              <p:cNvPr id="2" name="Content Placeholder 1">
                <a:extLst>
                  <a:ext uri="{FF2B5EF4-FFF2-40B4-BE49-F238E27FC236}">
                    <a16:creationId xmlns:a16="http://schemas.microsoft.com/office/drawing/2014/main" id="{9BF65FF8-B6A8-C255-1D16-41E204DB134C}"/>
                  </a:ext>
                </a:extLst>
              </p:cNvPr>
              <p:cNvSpPr>
                <a:spLocks noGrp="1" noRot="1" noChangeAspect="1" noMove="1" noResize="1" noEditPoints="1" noAdjustHandles="1" noChangeArrowheads="1" noChangeShapeType="1" noTextEdit="1"/>
              </p:cNvSpPr>
              <p:nvPr>
                <p:ph idx="1"/>
              </p:nvPr>
            </p:nvSpPr>
            <p:spPr>
              <a:xfrm>
                <a:off x="778240" y="1429367"/>
                <a:ext cx="10515600" cy="3472241"/>
              </a:xfrm>
              <a:blipFill>
                <a:blip r:embed="rId3"/>
                <a:stretch>
                  <a:fillRect l="-1206" t="-2920"/>
                </a:stretch>
              </a:blipFill>
            </p:spPr>
            <p:txBody>
              <a:bodyPr/>
              <a:lstStyle/>
              <a:p>
                <a:r>
                  <a:rPr lang="en-US">
                    <a:noFill/>
                  </a:rPr>
                  <a:t> </a:t>
                </a:r>
              </a:p>
            </p:txBody>
          </p:sp>
        </mc:Fallback>
      </mc:AlternateContent>
      <p:sp>
        <p:nvSpPr>
          <p:cNvPr id="3" name="Rectangle 2">
            <a:extLst>
              <a:ext uri="{FF2B5EF4-FFF2-40B4-BE49-F238E27FC236}">
                <a16:creationId xmlns:a16="http://schemas.microsoft.com/office/drawing/2014/main" id="{55FBD655-9974-A874-5482-9825A314305E}"/>
              </a:ext>
            </a:extLst>
          </p:cNvPr>
          <p:cNvSpPr/>
          <p:nvPr/>
        </p:nvSpPr>
        <p:spPr>
          <a:xfrm>
            <a:off x="4012018" y="3559436"/>
            <a:ext cx="2083982" cy="208398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Isosceles Triangle 3">
            <a:extLst>
              <a:ext uri="{FF2B5EF4-FFF2-40B4-BE49-F238E27FC236}">
                <a16:creationId xmlns:a16="http://schemas.microsoft.com/office/drawing/2014/main" id="{8F6073BF-F686-A615-B01B-2A72AB0F1A2D}"/>
              </a:ext>
            </a:extLst>
          </p:cNvPr>
          <p:cNvSpPr/>
          <p:nvPr/>
        </p:nvSpPr>
        <p:spPr>
          <a:xfrm rot="5400000">
            <a:off x="5952120" y="3701039"/>
            <a:ext cx="2086259" cy="1798499"/>
          </a:xfrm>
          <a:prstGeom prst="triangl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4580B44F-E993-8530-8068-3E28FFE4B4B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5.2</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041881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65AD3-A8D9-3F63-645F-2BF50A203F8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8551FD-EBF8-1F19-6285-6D1A32E424EF}"/>
              </a:ext>
            </a:extLst>
          </p:cNvPr>
          <p:cNvSpPr>
            <a:spLocks noGrp="1"/>
          </p:cNvSpPr>
          <p:nvPr>
            <p:ph idx="1"/>
          </p:nvPr>
        </p:nvSpPr>
        <p:spPr>
          <a:xfrm>
            <a:off x="778240" y="1429734"/>
            <a:ext cx="10515600" cy="4677485"/>
          </a:xfrm>
        </p:spPr>
        <p:txBody>
          <a:bodyPr vert="horz" lIns="91440" tIns="45720" rIns="91440" bIns="45720" rtlCol="0" anchor="t">
            <a:normAutofit/>
          </a:bodyPr>
          <a:lstStyle/>
          <a:p>
            <a:pPr marL="0" indent="0">
              <a:buNone/>
            </a:pPr>
            <a:r>
              <a:rPr lang="en-GB" dirty="0"/>
              <a:t>The mean average of the data set below is 7</a:t>
            </a:r>
          </a:p>
          <a:p>
            <a:pPr marL="0" indent="0">
              <a:buNone/>
            </a:pPr>
            <a:endParaRPr lang="en-GB" dirty="0"/>
          </a:p>
          <a:p>
            <a:pPr marL="0" indent="0">
              <a:buNone/>
            </a:pPr>
            <a:r>
              <a:rPr lang="en-GB" dirty="0"/>
              <a:t>4, 7, ___, ___, ___</a:t>
            </a:r>
          </a:p>
          <a:p>
            <a:pPr marL="0" indent="0">
              <a:buNone/>
            </a:pPr>
            <a:endParaRPr lang="en-GB" dirty="0"/>
          </a:p>
          <a:p>
            <a:pPr marL="0" indent="0">
              <a:buNone/>
            </a:pPr>
            <a:r>
              <a:rPr lang="en-GB" dirty="0"/>
              <a:t>What could the missing values be?</a:t>
            </a:r>
          </a:p>
          <a:p>
            <a:pPr marL="0" indent="0">
              <a:buNone/>
            </a:pPr>
            <a:endParaRPr lang="en-GB" dirty="0"/>
          </a:p>
          <a:p>
            <a:pPr marL="0" indent="0">
              <a:buNone/>
            </a:pPr>
            <a:r>
              <a:rPr lang="en-GB" dirty="0"/>
              <a:t>Can the missing values all be the same?</a:t>
            </a:r>
          </a:p>
          <a:p>
            <a:pPr marL="0" indent="0">
              <a:buNone/>
            </a:pPr>
            <a:endParaRPr lang="en-GB" dirty="0"/>
          </a:p>
        </p:txBody>
      </p:sp>
      <p:sp>
        <p:nvSpPr>
          <p:cNvPr id="3" name="Title 1">
            <a:extLst>
              <a:ext uri="{FF2B5EF4-FFF2-40B4-BE49-F238E27FC236}">
                <a16:creationId xmlns:a16="http://schemas.microsoft.com/office/drawing/2014/main" id="{8E56E0AD-8D03-93C4-D7C8-4ECA30CB26B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6</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4294609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Custom 1">
      <a:dk1>
        <a:srgbClr val="000000"/>
      </a:dk1>
      <a:lt1>
        <a:sysClr val="window" lastClr="FFFFFF"/>
      </a:lt1>
      <a:dk2>
        <a:srgbClr val="0E2841"/>
      </a:dk2>
      <a:lt2>
        <a:srgbClr val="E8E8E8"/>
      </a:lt2>
      <a:accent1>
        <a:srgbClr val="3FE6A0"/>
      </a:accent1>
      <a:accent2>
        <a:srgbClr val="FF00FF"/>
      </a:accent2>
      <a:accent3>
        <a:srgbClr val="FFFF01"/>
      </a:accent3>
      <a:accent4>
        <a:srgbClr val="7030A0"/>
      </a:accent4>
      <a:accent5>
        <a:srgbClr val="A02B93"/>
      </a:accent5>
      <a:accent6>
        <a:srgbClr val="FB9815"/>
      </a:accent6>
      <a:hlink>
        <a:srgbClr val="467886"/>
      </a:hlink>
      <a:folHlink>
        <a:srgbClr val="96607D"/>
      </a:folHlink>
    </a:clrScheme>
    <a:fontScheme name="Custom 2">
      <a:majorFont>
        <a:latin typeface="Avenir Next LT Pro Demi"/>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610d64-0fda-4670-9c7c-40042ce58d85" xsi:nil="true"/>
    <lcf76f155ced4ddcb4097134ff3c332f xmlns="89b68489-b857-4578-bdaa-e7f89dce661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9B1AC6D8BBF343A43E5BE37886FF87" ma:contentTypeVersion="19" ma:contentTypeDescription="Create a new document." ma:contentTypeScope="" ma:versionID="f2cdbe51df357124cbbffcf80edef280">
  <xsd:schema xmlns:xsd="http://www.w3.org/2001/XMLSchema" xmlns:xs="http://www.w3.org/2001/XMLSchema" xmlns:p="http://schemas.microsoft.com/office/2006/metadata/properties" xmlns:ns2="89b68489-b857-4578-bdaa-e7f89dce6618" xmlns:ns3="5c610d64-0fda-4670-9c7c-40042ce58d85" targetNamespace="http://schemas.microsoft.com/office/2006/metadata/properties" ma:root="true" ma:fieldsID="034cba00d3b0ad161232760cc1a45c65" ns2:_="" ns3:_="">
    <xsd:import namespace="89b68489-b857-4578-bdaa-e7f89dce6618"/>
    <xsd:import namespace="5c610d64-0fda-4670-9c7c-40042ce58d8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b68489-b857-4578-bdaa-e7f89dce66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c604a07-90fb-4ba4-b9e5-af418555804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610d64-0fda-4670-9c7c-40042ce58d8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495bceb-5654-4229-bdb0-663dab03370f}" ma:internalName="TaxCatchAll" ma:showField="CatchAllData" ma:web="5c610d64-0fda-4670-9c7c-40042ce58d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DF5FBB-3F6F-4B99-A3D2-D7559079640E}">
  <ds:schemaRefs>
    <ds:schemaRef ds:uri="http://schemas.microsoft.com/office/2006/metadata/propertie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e30c93d-364a-4616-ac6a-4c8e60b11928"/>
    <ds:schemaRef ds:uri="49d1a748-0151-40c6-b4f0-65d258c1297f"/>
    <ds:schemaRef ds:uri="http://purl.org/dc/terms/"/>
    <ds:schemaRef ds:uri="a72c60ef-9062-4d23-a9c0-130a885ab52d"/>
    <ds:schemaRef ds:uri="7b0be9b4-2bd7-4ba8-8ea3-0a31688fd856"/>
  </ds:schemaRefs>
</ds:datastoreItem>
</file>

<file path=customXml/itemProps2.xml><?xml version="1.0" encoding="utf-8"?>
<ds:datastoreItem xmlns:ds="http://schemas.openxmlformats.org/officeDocument/2006/customXml" ds:itemID="{58710FE7-37AE-49A1-B7BF-DB92C15B72F7}"/>
</file>

<file path=customXml/itemProps3.xml><?xml version="1.0" encoding="utf-8"?>
<ds:datastoreItem xmlns:ds="http://schemas.openxmlformats.org/officeDocument/2006/customXml" ds:itemID="{985C2D16-028B-4FD2-BE98-5C0548E542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10938</TotalTime>
  <Words>7055</Words>
  <Application>Microsoft Office PowerPoint</Application>
  <PresentationFormat>Widescreen</PresentationFormat>
  <Paragraphs>979</Paragraphs>
  <Slides>66</Slides>
  <Notes>65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66</vt:i4>
      </vt:variant>
    </vt:vector>
  </HeadingPairs>
  <TitlesOfParts>
    <vt:vector size="77" baseType="lpstr">
      <vt:lpstr>Aptos</vt:lpstr>
      <vt:lpstr>Aptos Display</vt:lpstr>
      <vt:lpstr>Arial</vt:lpstr>
      <vt:lpstr>Avenir Next LT Pro</vt:lpstr>
      <vt:lpstr>Avenir Next LT Pro Demi</vt:lpstr>
      <vt:lpstr>Calibri</vt:lpstr>
      <vt:lpstr>Cambria Math</vt:lpstr>
      <vt:lpstr>Lexend</vt:lpstr>
      <vt:lpstr>Symbol</vt:lpstr>
      <vt:lpstr>Office Theme</vt:lpstr>
      <vt:lpstr>office theme</vt:lpstr>
      <vt:lpstr>Resource Pack (Years 5 - 9)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Hopper</dc:creator>
  <cp:lastModifiedBy>Eluned Mansell</cp:lastModifiedBy>
  <cp:revision>29</cp:revision>
  <dcterms:created xsi:type="dcterms:W3CDTF">2026-01-14T22:30:59Z</dcterms:created>
  <dcterms:modified xsi:type="dcterms:W3CDTF">2026-07-20T08:23:53Z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0x010100F19B1AC6D8BBF343A43E5BE37886FF87</vt:lpwstr>
  </property>
</Properties>
</file>