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sldIdLst>
    <p:sldId id="378" r:id="rId6"/>
    <p:sldId id="387" r:id="rId7"/>
    <p:sldId id="403" r:id="rId8"/>
    <p:sldId id="404" r:id="rId9"/>
    <p:sldId id="405" r:id="rId10"/>
    <p:sldId id="409" r:id="rId11"/>
    <p:sldId id="410"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5135BB-D85E-075C-F095-A96DD95ED27C}" name="Rachel Smedley" initials="RS" userId="S::rachel.smedley@arkcurriculumplus.org.uk::56dcaf00-e7a1-4fc8-82c9-8c4627d90737" providerId="AD"/>
  <p188:author id="{237A9ADE-43FF-CB64-0668-DD778BC9E72D}" name="Ed Southall" initials="ES" userId="S::ed.southall@purposefulventures.org::266f6128-8348-44d2-8b56-147c580f7996" providerId="AD"/>
  <p188:author id="{4B0A39EA-76F5-73B8-C274-8CD13401DFFA}" name="Will Power" initials="WP" userId="S::Will.Power@arkcurriculumplus.org.uk::4bdebfbf-da76-4770-bcad-098987779b9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6B180-7EAD-4479-9811-1088768DB88E}" v="137" dt="2026-03-20T16:26:33.137"/>
    <p1510:client id="{BA5F7762-6BC9-9775-0896-255F4ACD1FDA}" v="76" dt="2026-03-20T16:20:59.260"/>
    <p1510:client id="{EC8A38F5-CD11-5D38-9FFF-0D1D2E2C6452}" v="32" dt="2026-03-20T15:46:13.491"/>
    <p1510:client id="{EF425E93-5D1E-9841-9A21-C48F57EBBD82}" v="1827" dt="2026-03-20T14:26:39.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uned Mansell" userId="b7e6746f-7af5-40b8-94cd-ea51b411f436" providerId="ADAL" clId="{EA36BAFC-7D66-46F0-B397-B1250B93296B}"/>
    <pc:docChg chg="delSld">
      <pc:chgData name="Eluned Mansell" userId="b7e6746f-7af5-40b8-94cd-ea51b411f436" providerId="ADAL" clId="{EA36BAFC-7D66-46F0-B397-B1250B93296B}" dt="2026-03-20T16:28:15.691" v="30" actId="47"/>
      <pc:docMkLst>
        <pc:docMk/>
      </pc:docMkLst>
      <pc:sldChg chg="del">
        <pc:chgData name="Eluned Mansell" userId="b7e6746f-7af5-40b8-94cd-ea51b411f436" providerId="ADAL" clId="{EA36BAFC-7D66-46F0-B397-B1250B93296B}" dt="2026-03-20T16:28:10.025" v="2" actId="47"/>
        <pc:sldMkLst>
          <pc:docMk/>
          <pc:sldMk cId="512931621" sldId="337"/>
        </pc:sldMkLst>
      </pc:sldChg>
      <pc:sldChg chg="del">
        <pc:chgData name="Eluned Mansell" userId="b7e6746f-7af5-40b8-94cd-ea51b411f436" providerId="ADAL" clId="{EA36BAFC-7D66-46F0-B397-B1250B93296B}" dt="2026-03-20T16:28:10.133" v="3" actId="47"/>
        <pc:sldMkLst>
          <pc:docMk/>
          <pc:sldMk cId="8754816" sldId="338"/>
        </pc:sldMkLst>
      </pc:sldChg>
      <pc:sldChg chg="del">
        <pc:chgData name="Eluned Mansell" userId="b7e6746f-7af5-40b8-94cd-ea51b411f436" providerId="ADAL" clId="{EA36BAFC-7D66-46F0-B397-B1250B93296B}" dt="2026-03-20T16:28:10.272" v="4" actId="47"/>
        <pc:sldMkLst>
          <pc:docMk/>
          <pc:sldMk cId="423872613" sldId="339"/>
        </pc:sldMkLst>
      </pc:sldChg>
      <pc:sldChg chg="del">
        <pc:chgData name="Eluned Mansell" userId="b7e6746f-7af5-40b8-94cd-ea51b411f436" providerId="ADAL" clId="{EA36BAFC-7D66-46F0-B397-B1250B93296B}" dt="2026-03-20T16:28:09.547" v="0" actId="47"/>
        <pc:sldMkLst>
          <pc:docMk/>
          <pc:sldMk cId="1419897441" sldId="377"/>
        </pc:sldMkLst>
      </pc:sldChg>
      <pc:sldChg chg="del">
        <pc:chgData name="Eluned Mansell" userId="b7e6746f-7af5-40b8-94cd-ea51b411f436" providerId="ADAL" clId="{EA36BAFC-7D66-46F0-B397-B1250B93296B}" dt="2026-03-20T16:28:09.800" v="1" actId="47"/>
        <pc:sldMkLst>
          <pc:docMk/>
          <pc:sldMk cId="3104252915" sldId="379"/>
        </pc:sldMkLst>
      </pc:sldChg>
      <pc:sldChg chg="del">
        <pc:chgData name="Eluned Mansell" userId="b7e6746f-7af5-40b8-94cd-ea51b411f436" providerId="ADAL" clId="{EA36BAFC-7D66-46F0-B397-B1250B93296B}" dt="2026-03-20T16:28:10.419" v="5" actId="47"/>
        <pc:sldMkLst>
          <pc:docMk/>
          <pc:sldMk cId="1736256031" sldId="380"/>
        </pc:sldMkLst>
      </pc:sldChg>
      <pc:sldChg chg="del">
        <pc:chgData name="Eluned Mansell" userId="b7e6746f-7af5-40b8-94cd-ea51b411f436" providerId="ADAL" clId="{EA36BAFC-7D66-46F0-B397-B1250B93296B}" dt="2026-03-20T16:28:10.566" v="6" actId="47"/>
        <pc:sldMkLst>
          <pc:docMk/>
          <pc:sldMk cId="3741897986" sldId="381"/>
        </pc:sldMkLst>
      </pc:sldChg>
      <pc:sldChg chg="del">
        <pc:chgData name="Eluned Mansell" userId="b7e6746f-7af5-40b8-94cd-ea51b411f436" providerId="ADAL" clId="{EA36BAFC-7D66-46F0-B397-B1250B93296B}" dt="2026-03-20T16:28:10.681" v="7" actId="47"/>
        <pc:sldMkLst>
          <pc:docMk/>
          <pc:sldMk cId="736500053" sldId="382"/>
        </pc:sldMkLst>
      </pc:sldChg>
      <pc:sldChg chg="del">
        <pc:chgData name="Eluned Mansell" userId="b7e6746f-7af5-40b8-94cd-ea51b411f436" providerId="ADAL" clId="{EA36BAFC-7D66-46F0-B397-B1250B93296B}" dt="2026-03-20T16:28:10.814" v="8" actId="47"/>
        <pc:sldMkLst>
          <pc:docMk/>
          <pc:sldMk cId="3259518832" sldId="383"/>
        </pc:sldMkLst>
      </pc:sldChg>
      <pc:sldChg chg="del">
        <pc:chgData name="Eluned Mansell" userId="b7e6746f-7af5-40b8-94cd-ea51b411f436" providerId="ADAL" clId="{EA36BAFC-7D66-46F0-B397-B1250B93296B}" dt="2026-03-20T16:28:10.939" v="9" actId="47"/>
        <pc:sldMkLst>
          <pc:docMk/>
          <pc:sldMk cId="628528899" sldId="384"/>
        </pc:sldMkLst>
      </pc:sldChg>
      <pc:sldChg chg="del">
        <pc:chgData name="Eluned Mansell" userId="b7e6746f-7af5-40b8-94cd-ea51b411f436" providerId="ADAL" clId="{EA36BAFC-7D66-46F0-B397-B1250B93296B}" dt="2026-03-20T16:28:15.568" v="29" actId="47"/>
        <pc:sldMkLst>
          <pc:docMk/>
          <pc:sldMk cId="1287465693" sldId="385"/>
        </pc:sldMkLst>
      </pc:sldChg>
      <pc:sldChg chg="del">
        <pc:chgData name="Eluned Mansell" userId="b7e6746f-7af5-40b8-94cd-ea51b411f436" providerId="ADAL" clId="{EA36BAFC-7D66-46F0-B397-B1250B93296B}" dt="2026-03-20T16:28:11.490" v="10" actId="47"/>
        <pc:sldMkLst>
          <pc:docMk/>
          <pc:sldMk cId="2906884594" sldId="386"/>
        </pc:sldMkLst>
      </pc:sldChg>
      <pc:sldChg chg="del">
        <pc:chgData name="Eluned Mansell" userId="b7e6746f-7af5-40b8-94cd-ea51b411f436" providerId="ADAL" clId="{EA36BAFC-7D66-46F0-B397-B1250B93296B}" dt="2026-03-20T16:28:11.632" v="11" actId="47"/>
        <pc:sldMkLst>
          <pc:docMk/>
          <pc:sldMk cId="2532019009" sldId="388"/>
        </pc:sldMkLst>
      </pc:sldChg>
      <pc:sldChg chg="del">
        <pc:chgData name="Eluned Mansell" userId="b7e6746f-7af5-40b8-94cd-ea51b411f436" providerId="ADAL" clId="{EA36BAFC-7D66-46F0-B397-B1250B93296B}" dt="2026-03-20T16:28:11.913" v="13" actId="47"/>
        <pc:sldMkLst>
          <pc:docMk/>
          <pc:sldMk cId="4272226658" sldId="390"/>
        </pc:sldMkLst>
      </pc:sldChg>
      <pc:sldChg chg="del">
        <pc:chgData name="Eluned Mansell" userId="b7e6746f-7af5-40b8-94cd-ea51b411f436" providerId="ADAL" clId="{EA36BAFC-7D66-46F0-B397-B1250B93296B}" dt="2026-03-20T16:28:12.070" v="14" actId="47"/>
        <pc:sldMkLst>
          <pc:docMk/>
          <pc:sldMk cId="3760955012" sldId="391"/>
        </pc:sldMkLst>
      </pc:sldChg>
      <pc:sldChg chg="del">
        <pc:chgData name="Eluned Mansell" userId="b7e6746f-7af5-40b8-94cd-ea51b411f436" providerId="ADAL" clId="{EA36BAFC-7D66-46F0-B397-B1250B93296B}" dt="2026-03-20T16:28:12.191" v="15" actId="47"/>
        <pc:sldMkLst>
          <pc:docMk/>
          <pc:sldMk cId="489698696" sldId="392"/>
        </pc:sldMkLst>
      </pc:sldChg>
      <pc:sldChg chg="del">
        <pc:chgData name="Eluned Mansell" userId="b7e6746f-7af5-40b8-94cd-ea51b411f436" providerId="ADAL" clId="{EA36BAFC-7D66-46F0-B397-B1250B93296B}" dt="2026-03-20T16:28:12.332" v="16" actId="47"/>
        <pc:sldMkLst>
          <pc:docMk/>
          <pc:sldMk cId="314882803" sldId="393"/>
        </pc:sldMkLst>
      </pc:sldChg>
      <pc:sldChg chg="del">
        <pc:chgData name="Eluned Mansell" userId="b7e6746f-7af5-40b8-94cd-ea51b411f436" providerId="ADAL" clId="{EA36BAFC-7D66-46F0-B397-B1250B93296B}" dt="2026-03-20T16:28:13.294" v="17" actId="47"/>
        <pc:sldMkLst>
          <pc:docMk/>
          <pc:sldMk cId="2211288853" sldId="394"/>
        </pc:sldMkLst>
      </pc:sldChg>
      <pc:sldChg chg="del">
        <pc:chgData name="Eluned Mansell" userId="b7e6746f-7af5-40b8-94cd-ea51b411f436" providerId="ADAL" clId="{EA36BAFC-7D66-46F0-B397-B1250B93296B}" dt="2026-03-20T16:28:13.450" v="18" actId="47"/>
        <pc:sldMkLst>
          <pc:docMk/>
          <pc:sldMk cId="1121744430" sldId="395"/>
        </pc:sldMkLst>
      </pc:sldChg>
      <pc:sldChg chg="del">
        <pc:chgData name="Eluned Mansell" userId="b7e6746f-7af5-40b8-94cd-ea51b411f436" providerId="ADAL" clId="{EA36BAFC-7D66-46F0-B397-B1250B93296B}" dt="2026-03-20T16:28:13.603" v="19" actId="47"/>
        <pc:sldMkLst>
          <pc:docMk/>
          <pc:sldMk cId="1965517423" sldId="396"/>
        </pc:sldMkLst>
      </pc:sldChg>
      <pc:sldChg chg="del">
        <pc:chgData name="Eluned Mansell" userId="b7e6746f-7af5-40b8-94cd-ea51b411f436" providerId="ADAL" clId="{EA36BAFC-7D66-46F0-B397-B1250B93296B}" dt="2026-03-20T16:28:13.749" v="20" actId="47"/>
        <pc:sldMkLst>
          <pc:docMk/>
          <pc:sldMk cId="2127126519" sldId="397"/>
        </pc:sldMkLst>
      </pc:sldChg>
      <pc:sldChg chg="del">
        <pc:chgData name="Eluned Mansell" userId="b7e6746f-7af5-40b8-94cd-ea51b411f436" providerId="ADAL" clId="{EA36BAFC-7D66-46F0-B397-B1250B93296B}" dt="2026-03-20T16:28:13.899" v="21" actId="47"/>
        <pc:sldMkLst>
          <pc:docMk/>
          <pc:sldMk cId="2385485785" sldId="398"/>
        </pc:sldMkLst>
      </pc:sldChg>
      <pc:sldChg chg="del">
        <pc:chgData name="Eluned Mansell" userId="b7e6746f-7af5-40b8-94cd-ea51b411f436" providerId="ADAL" clId="{EA36BAFC-7D66-46F0-B397-B1250B93296B}" dt="2026-03-20T16:28:14.029" v="22" actId="47"/>
        <pc:sldMkLst>
          <pc:docMk/>
          <pc:sldMk cId="2030450065" sldId="399"/>
        </pc:sldMkLst>
      </pc:sldChg>
      <pc:sldChg chg="del">
        <pc:chgData name="Eluned Mansell" userId="b7e6746f-7af5-40b8-94cd-ea51b411f436" providerId="ADAL" clId="{EA36BAFC-7D66-46F0-B397-B1250B93296B}" dt="2026-03-20T16:28:14.172" v="23" actId="47"/>
        <pc:sldMkLst>
          <pc:docMk/>
          <pc:sldMk cId="3479176583" sldId="400"/>
        </pc:sldMkLst>
      </pc:sldChg>
      <pc:sldChg chg="del">
        <pc:chgData name="Eluned Mansell" userId="b7e6746f-7af5-40b8-94cd-ea51b411f436" providerId="ADAL" clId="{EA36BAFC-7D66-46F0-B397-B1250B93296B}" dt="2026-03-20T16:28:14.331" v="24" actId="47"/>
        <pc:sldMkLst>
          <pc:docMk/>
          <pc:sldMk cId="3139390556" sldId="402"/>
        </pc:sldMkLst>
      </pc:sldChg>
      <pc:sldChg chg="del">
        <pc:chgData name="Eluned Mansell" userId="b7e6746f-7af5-40b8-94cd-ea51b411f436" providerId="ADAL" clId="{EA36BAFC-7D66-46F0-B397-B1250B93296B}" dt="2026-03-20T16:28:14.999" v="25" actId="47"/>
        <pc:sldMkLst>
          <pc:docMk/>
          <pc:sldMk cId="1692935311" sldId="406"/>
        </pc:sldMkLst>
      </pc:sldChg>
      <pc:sldChg chg="del">
        <pc:chgData name="Eluned Mansell" userId="b7e6746f-7af5-40b8-94cd-ea51b411f436" providerId="ADAL" clId="{EA36BAFC-7D66-46F0-B397-B1250B93296B}" dt="2026-03-20T16:28:15.123" v="26" actId="47"/>
        <pc:sldMkLst>
          <pc:docMk/>
          <pc:sldMk cId="3187406314" sldId="407"/>
        </pc:sldMkLst>
      </pc:sldChg>
      <pc:sldChg chg="del">
        <pc:chgData name="Eluned Mansell" userId="b7e6746f-7af5-40b8-94cd-ea51b411f436" providerId="ADAL" clId="{EA36BAFC-7D66-46F0-B397-B1250B93296B}" dt="2026-03-20T16:28:15.276" v="27" actId="47"/>
        <pc:sldMkLst>
          <pc:docMk/>
          <pc:sldMk cId="340473664" sldId="411"/>
        </pc:sldMkLst>
      </pc:sldChg>
      <pc:sldChg chg="del">
        <pc:chgData name="Eluned Mansell" userId="b7e6746f-7af5-40b8-94cd-ea51b411f436" providerId="ADAL" clId="{EA36BAFC-7D66-46F0-B397-B1250B93296B}" dt="2026-03-20T16:28:15.691" v="30" actId="47"/>
        <pc:sldMkLst>
          <pc:docMk/>
          <pc:sldMk cId="1005188739" sldId="412"/>
        </pc:sldMkLst>
      </pc:sldChg>
      <pc:sldChg chg="del">
        <pc:chgData name="Eluned Mansell" userId="b7e6746f-7af5-40b8-94cd-ea51b411f436" providerId="ADAL" clId="{EA36BAFC-7D66-46F0-B397-B1250B93296B}" dt="2026-03-20T16:28:11.798" v="12" actId="47"/>
        <pc:sldMkLst>
          <pc:docMk/>
          <pc:sldMk cId="302881571" sldId="441"/>
        </pc:sldMkLst>
      </pc:sldChg>
      <pc:sldChg chg="del">
        <pc:chgData name="Eluned Mansell" userId="b7e6746f-7af5-40b8-94cd-ea51b411f436" providerId="ADAL" clId="{EA36BAFC-7D66-46F0-B397-B1250B93296B}" dt="2026-03-20T16:28:15.441" v="28" actId="47"/>
        <pc:sldMkLst>
          <pc:docMk/>
          <pc:sldMk cId="455648081" sldId="4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74F2B-B372-4E65-9C40-23571A6334F1}" type="datetimeFigureOut">
              <a:rPr lang="en-GB" smtClean="0"/>
              <a:t>20/03/2026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B4BF1-7AF9-4430-B3B5-31D482D6BEC6}" type="slidenum">
              <a:rPr lang="en-GB" smtClean="0"/>
              <a:t>‹#›</a:t>
            </a:fld>
            <a:endParaRPr lang="en-GB"/>
          </a:p>
        </p:txBody>
      </p:sp>
    </p:spTree>
    <p:extLst>
      <p:ext uri="{BB962C8B-B14F-4D97-AF65-F5344CB8AC3E}">
        <p14:creationId xmlns:p14="http://schemas.microsoft.com/office/powerpoint/2010/main" val="365699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B0A0-9090-1516-1481-808E1DFBC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6C10C-14A5-D618-D2CD-277EEB0B5A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DCB344-9753-0552-1784-5F2EA9081EC8}"/>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a:t>
            </a:r>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&lt; 6 factors: 9, 15, 19, 53</a:t>
            </a:r>
          </a:p>
          <a:p>
            <a:r>
              <a:rPr lang="en-US" sz="1200" b="0" i="0" u="none" strike="noStrike" kern="1200">
                <a:solidFill>
                  <a:schemeClr val="tx1"/>
                </a:solidFill>
                <a:effectLst/>
                <a:latin typeface="+mn-lt"/>
                <a:ea typeface="+mn-ea"/>
                <a:cs typeface="+mn-cs"/>
              </a:rPr>
              <a:t>6 factors: 12, 45, 20</a:t>
            </a:r>
          </a:p>
          <a:p>
            <a:r>
              <a:rPr lang="en-US" sz="1200" b="0" i="0" u="none" strike="noStrike" kern="1200">
                <a:solidFill>
                  <a:schemeClr val="tx1"/>
                </a:solidFill>
                <a:effectLst/>
                <a:latin typeface="+mn-lt"/>
                <a:ea typeface="+mn-ea"/>
                <a:cs typeface="+mn-cs"/>
              </a:rPr>
              <a:t>&gt;6 factors: 24, 30, 36, 66</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US" sz="1200" b="1" i="0" u="none" strike="noStrike" kern="1200">
                <a:solidFill>
                  <a:schemeClr val="tx1"/>
                </a:solidFill>
                <a:effectLst/>
                <a:latin typeface="+mn-lt"/>
                <a:ea typeface="+mn-ea"/>
                <a:cs typeface="+mn-cs"/>
              </a:rPr>
              <a:t>Y5: </a:t>
            </a:r>
            <a:r>
              <a:rPr lang="en-GB"/>
              <a:t>identify multiples and factors, including finding all factor pairs of a number</a:t>
            </a:r>
            <a:endParaRPr lang="en-US"/>
          </a:p>
        </p:txBody>
      </p:sp>
      <p:sp>
        <p:nvSpPr>
          <p:cNvPr id="4" name="Slide Number Placeholder 3">
            <a:extLst>
              <a:ext uri="{FF2B5EF4-FFF2-40B4-BE49-F238E27FC236}">
                <a16:creationId xmlns:a16="http://schemas.microsoft.com/office/drawing/2014/main" id="{C2EEB9C0-8194-A826-3495-5C184E18BB69}"/>
              </a:ext>
            </a:extLst>
          </p:cNvPr>
          <p:cNvSpPr>
            <a:spLocks noGrp="1"/>
          </p:cNvSpPr>
          <p:nvPr>
            <p:ph type="sldNum" sz="quarter" idx="5"/>
          </p:nvPr>
        </p:nvSpPr>
        <p:spPr/>
        <p:txBody>
          <a:bodyPr/>
          <a:lstStyle/>
          <a:p>
            <a:fld id="{67BD89B3-B9A9-BC4E-ACDE-A65ABD725109}" type="slidenum">
              <a:rPr lang="en-US" smtClean="0"/>
              <a:t>2</a:t>
            </a:fld>
            <a:endParaRPr lang="en-US"/>
          </a:p>
        </p:txBody>
      </p:sp>
    </p:spTree>
    <p:extLst>
      <p:ext uri="{BB962C8B-B14F-4D97-AF65-F5344CB8AC3E}">
        <p14:creationId xmlns:p14="http://schemas.microsoft.com/office/powerpoint/2010/main" val="388838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53D38-11AA-34B2-4399-52530D8D4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AF8D1-86FC-6E72-0041-DAE819776A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883F70-79A2-F06F-07A4-C2A57EFD4D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Answer:</a:t>
            </a:r>
          </a:p>
          <a:p>
            <a:r>
              <a:rPr lang="en-US" b="0" i="0"/>
              <a:t>60. One possible answer.</a:t>
            </a: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b="1" i="0"/>
              <a:t>Year 4 Number – number and place value:</a:t>
            </a:r>
            <a:r>
              <a:rPr lang="en-US" b="0" i="0"/>
              <a:t> count in multiples of 6, 7, 9, 25 and 1,000 (4 and 5 are mentioned in previous year groups)</a:t>
            </a:r>
          </a:p>
          <a:p>
            <a:r>
              <a:rPr lang="en-US" b="1" i="0"/>
              <a:t>Year 5 Number – multiplication and division:</a:t>
            </a:r>
            <a:r>
              <a:rPr lang="en-US" b="0" i="0"/>
              <a:t> solves problems involving multiplication and division including using their knowledge of factors and multiples, squares and cubes</a:t>
            </a:r>
          </a:p>
          <a:p>
            <a:r>
              <a:rPr lang="en-US" b="1" i="0"/>
              <a:t>Year 6 Number – addition, subtraction, multiplication and division:</a:t>
            </a:r>
            <a:r>
              <a:rPr lang="en-US" b="0" i="0"/>
              <a:t> identify common factors, common multiples and prime numbers</a:t>
            </a:r>
            <a:endParaRPr lang="en-US" b="1" i="0"/>
          </a:p>
        </p:txBody>
      </p:sp>
      <p:sp>
        <p:nvSpPr>
          <p:cNvPr id="4" name="Slide Number Placeholder 3">
            <a:extLst>
              <a:ext uri="{FF2B5EF4-FFF2-40B4-BE49-F238E27FC236}">
                <a16:creationId xmlns:a16="http://schemas.microsoft.com/office/drawing/2014/main" id="{57D7CDD6-28A0-705A-75DC-63303AE6B2D1}"/>
              </a:ext>
            </a:extLst>
          </p:cNvPr>
          <p:cNvSpPr>
            <a:spLocks noGrp="1"/>
          </p:cNvSpPr>
          <p:nvPr>
            <p:ph type="sldNum" sz="quarter" idx="5"/>
          </p:nvPr>
        </p:nvSpPr>
        <p:spPr/>
        <p:txBody>
          <a:bodyPr/>
          <a:lstStyle/>
          <a:p>
            <a:fld id="{67BD89B3-B9A9-BC4E-ACDE-A65ABD725109}" type="slidenum">
              <a:rPr lang="en-US" smtClean="0"/>
              <a:t>11</a:t>
            </a:fld>
            <a:endParaRPr lang="en-US"/>
          </a:p>
        </p:txBody>
      </p:sp>
    </p:spTree>
    <p:extLst>
      <p:ext uri="{BB962C8B-B14F-4D97-AF65-F5344CB8AC3E}">
        <p14:creationId xmlns:p14="http://schemas.microsoft.com/office/powerpoint/2010/main" val="191923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F9C60-8028-E4BA-99B0-7A056BBC8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52728-01A5-398B-503B-02C743E267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FDE4C4-2478-77A9-AE66-40134B86D5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Sides 2, 3, 3; only other possibilities are 1, 1, 6; 1, 2, 5; 1, 3, 4; 2, 2, 4 which do not form a triangle.</a:t>
            </a:r>
            <a:r>
              <a:rPr lang="en-US" sz="1200" b="1" i="0" u="none" strike="noStrike" kern="1200">
                <a:solidFill>
                  <a:schemeClr val="tx1"/>
                </a:solidFill>
                <a:effectLst/>
                <a:latin typeface="+mn-lt"/>
                <a:ea typeface="+mn-ea"/>
                <a:cs typeface="+mn-cs"/>
              </a:rPr>
              <a:t> </a:t>
            </a:r>
            <a:endParaRPr lang="en-US" sz="1200" b="1" i="0" u="none" strike="noStrike"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a:t>Calculate and solve problems involving: perimeters of 2-D shapes (including circles), areas of circles and composite shapes </a:t>
            </a:r>
          </a:p>
          <a:p>
            <a:endParaRPr lang="en-GB"/>
          </a:p>
        </p:txBody>
      </p:sp>
      <p:sp>
        <p:nvSpPr>
          <p:cNvPr id="4" name="Slide Number Placeholder 3">
            <a:extLst>
              <a:ext uri="{FF2B5EF4-FFF2-40B4-BE49-F238E27FC236}">
                <a16:creationId xmlns:a16="http://schemas.microsoft.com/office/drawing/2014/main" id="{97D2973E-65EB-A50D-7E2C-4B9291730018}"/>
              </a:ext>
            </a:extLst>
          </p:cNvPr>
          <p:cNvSpPr>
            <a:spLocks noGrp="1"/>
          </p:cNvSpPr>
          <p:nvPr>
            <p:ph type="sldNum" sz="quarter" idx="5"/>
          </p:nvPr>
        </p:nvSpPr>
        <p:spPr/>
        <p:txBody>
          <a:bodyPr/>
          <a:lstStyle/>
          <a:p>
            <a:fld id="{67BD89B3-B9A9-BC4E-ACDE-A65ABD725109}" type="slidenum">
              <a:rPr lang="en-US" smtClean="0"/>
              <a:t>12</a:t>
            </a:fld>
            <a:endParaRPr lang="en-US"/>
          </a:p>
        </p:txBody>
      </p:sp>
    </p:spTree>
    <p:extLst>
      <p:ext uri="{BB962C8B-B14F-4D97-AF65-F5344CB8AC3E}">
        <p14:creationId xmlns:p14="http://schemas.microsoft.com/office/powerpoint/2010/main" val="193911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04188-130F-5C38-B52A-C301C6746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89A3E-625D-DD22-D930-4F8CB9F2C8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DC1689-B230-A05C-346C-7E40A2417426}"/>
              </a:ext>
            </a:extLst>
          </p:cNvPr>
          <p:cNvSpPr>
            <a:spLocks noGrp="1"/>
          </p:cNvSpPr>
          <p:nvPr>
            <p:ph type="body" idx="1"/>
          </p:nvPr>
        </p:nvSpPr>
        <p:spPr/>
        <p:txBody>
          <a:bodyPr/>
          <a:lstStyle/>
          <a:p>
            <a:r>
              <a:rPr lang="en-GB" sz="1200" b="1" kern="1200">
                <a:solidFill>
                  <a:schemeClr val="tx1"/>
                </a:solidFill>
                <a:effectLst/>
                <a:latin typeface="+mn-lt"/>
                <a:ea typeface="+mn-ea"/>
                <a:cs typeface="+mn-cs"/>
              </a:rPr>
              <a:t>Answer:</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12</a:t>
            </a:r>
            <a:r>
              <a:rPr lang="en-GB" sz="1200" kern="1200" baseline="30000">
                <a:solidFill>
                  <a:schemeClr val="tx1"/>
                </a:solidFill>
                <a:effectLst/>
                <a:latin typeface="+mn-lt"/>
                <a:ea typeface="+mn-ea"/>
                <a:cs typeface="+mn-cs"/>
              </a:rPr>
              <a:t>3</a:t>
            </a:r>
            <a:r>
              <a:rPr lang="en-GB" sz="1200" kern="1200" baseline="0">
                <a:solidFill>
                  <a:schemeClr val="tx1"/>
                </a:solidFill>
                <a:effectLst/>
                <a:latin typeface="+mn-lt"/>
                <a:ea typeface="+mn-ea"/>
                <a:cs typeface="+mn-cs"/>
              </a:rPr>
              <a:t> = 1728 which rounds to 1700; 13</a:t>
            </a:r>
            <a:r>
              <a:rPr lang="en-GB" sz="1200" kern="1200" baseline="30000">
                <a:solidFill>
                  <a:schemeClr val="tx1"/>
                </a:solidFill>
                <a:effectLst/>
                <a:latin typeface="+mn-lt"/>
                <a:ea typeface="+mn-ea"/>
                <a:cs typeface="+mn-cs"/>
              </a:rPr>
              <a:t>3</a:t>
            </a:r>
            <a:r>
              <a:rPr lang="en-GB" sz="1200" kern="1200" baseline="0">
                <a:solidFill>
                  <a:schemeClr val="tx1"/>
                </a:solidFill>
                <a:effectLst/>
                <a:latin typeface="+mn-lt"/>
                <a:ea typeface="+mn-ea"/>
                <a:cs typeface="+mn-cs"/>
              </a:rPr>
              <a:t> = 2197 which rounds to 2100.</a:t>
            </a:r>
          </a:p>
          <a:p>
            <a:endParaRPr lang="en-GB"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KS3: Round numbers and measures to an appropriate degree of accuracy [for example, significant figures].</a:t>
            </a:r>
          </a:p>
          <a:p>
            <a:endParaRPr lang="en-GB" sz="1200" kern="1200" baseline="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C5F0FEC-88B3-EB3B-4830-017924EDC938}"/>
              </a:ext>
            </a:extLst>
          </p:cNvPr>
          <p:cNvSpPr>
            <a:spLocks noGrp="1"/>
          </p:cNvSpPr>
          <p:nvPr>
            <p:ph type="sldNum" sz="quarter" idx="5"/>
          </p:nvPr>
        </p:nvSpPr>
        <p:spPr/>
        <p:txBody>
          <a:bodyPr/>
          <a:lstStyle/>
          <a:p>
            <a:fld id="{67BD89B3-B9A9-BC4E-ACDE-A65ABD725109}" type="slidenum">
              <a:rPr lang="en-US" smtClean="0"/>
              <a:t>13</a:t>
            </a:fld>
            <a:endParaRPr lang="en-US"/>
          </a:p>
        </p:txBody>
      </p:sp>
    </p:spTree>
    <p:extLst>
      <p:ext uri="{BB962C8B-B14F-4D97-AF65-F5344CB8AC3E}">
        <p14:creationId xmlns:p14="http://schemas.microsoft.com/office/powerpoint/2010/main" val="261703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8A3D-F7D9-E9BA-F5E1-90C44B88F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2F046-FC16-0CE9-6243-C41C814B7A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31BD6A-6E2D-159B-2069-82C894C2DD43}"/>
              </a:ext>
            </a:extLst>
          </p:cNvPr>
          <p:cNvSpPr>
            <a:spLocks noGrp="1"/>
          </p:cNvSpPr>
          <p:nvPr>
            <p:ph type="body" idx="1"/>
          </p:nvPr>
        </p:nvSpPr>
        <p:spPr/>
        <p:txBody>
          <a:bodyPr/>
          <a:lstStyle/>
          <a:p>
            <a:r>
              <a:rPr lang="en-GB" sz="1200" b="1" kern="1200">
                <a:solidFill>
                  <a:schemeClr val="tx1"/>
                </a:solidFill>
                <a:effectLst/>
                <a:latin typeface="+mn-lt"/>
                <a:ea typeface="+mn-ea"/>
                <a:cs typeface="+mn-cs"/>
              </a:rPr>
              <a:t>Answer</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2 x 8 sided or 1 x 6 sided + 1 x 12 sided, or 1 x 5 sided + 1 x 20 sided</a:t>
            </a:r>
          </a:p>
          <a:p>
            <a:endParaRPr lang="en-GB" sz="1200" b="1"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GB" sz="1200" kern="1200">
                <a:solidFill>
                  <a:schemeClr val="tx1"/>
                </a:solidFill>
                <a:effectLst/>
                <a:latin typeface="+mn-lt"/>
                <a:ea typeface="+mn-ea"/>
                <a:cs typeface="+mn-cs"/>
              </a:rPr>
              <a:t>KS3: Derive properties of regular polygons.</a:t>
            </a:r>
          </a:p>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73011E4-54CB-3D28-B5CF-C9CE4FAF3DD3}"/>
              </a:ext>
            </a:extLst>
          </p:cNvPr>
          <p:cNvSpPr>
            <a:spLocks noGrp="1"/>
          </p:cNvSpPr>
          <p:nvPr>
            <p:ph type="sldNum" sz="quarter" idx="5"/>
          </p:nvPr>
        </p:nvSpPr>
        <p:spPr/>
        <p:txBody>
          <a:bodyPr/>
          <a:lstStyle/>
          <a:p>
            <a:fld id="{67BD89B3-B9A9-BC4E-ACDE-A65ABD725109}" type="slidenum">
              <a:rPr lang="en-US" smtClean="0"/>
              <a:t>14</a:t>
            </a:fld>
            <a:endParaRPr lang="en-US"/>
          </a:p>
        </p:txBody>
      </p:sp>
    </p:spTree>
    <p:extLst>
      <p:ext uri="{BB962C8B-B14F-4D97-AF65-F5344CB8AC3E}">
        <p14:creationId xmlns:p14="http://schemas.microsoft.com/office/powerpoint/2010/main" val="76386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2DEBC-2A84-50E1-B2C8-FF5F4D303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C560A-5E5F-0DEE-7F09-9E8C918C44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926742-0BF5-CBFB-F9B8-EFD7101D1181}"/>
              </a:ext>
            </a:extLst>
          </p:cNvPr>
          <p:cNvSpPr>
            <a:spLocks noGrp="1"/>
          </p:cNvSpPr>
          <p:nvPr>
            <p:ph type="body" idx="1"/>
          </p:nvPr>
        </p:nvSpPr>
        <p:spPr/>
        <p:txBody>
          <a:bodyPr/>
          <a:lstStyle/>
          <a:p>
            <a:r>
              <a:rPr lang="en-GB" sz="1200" b="1" kern="1200">
                <a:solidFill>
                  <a:schemeClr val="tx1"/>
                </a:solidFill>
                <a:effectLst/>
                <a:latin typeface="+mn-lt"/>
                <a:ea typeface="+mn-ea"/>
                <a:cs typeface="+mn-cs"/>
              </a:rPr>
              <a:t>Answer: </a:t>
            </a:r>
          </a:p>
          <a:p>
            <a:r>
              <a:rPr lang="en-GB" sz="1200" kern="1200">
                <a:solidFill>
                  <a:schemeClr val="tx1"/>
                </a:solidFill>
                <a:effectLst/>
                <a:latin typeface="+mn-lt"/>
                <a:ea typeface="+mn-ea"/>
                <a:cs typeface="+mn-cs"/>
              </a:rPr>
              <a:t>119 kg</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KS3: Solve problems in direct proportion.</a:t>
            </a:r>
          </a:p>
          <a:p>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23CA43C-C793-67E3-C335-E2A08ABD9C0D}"/>
              </a:ext>
            </a:extLst>
          </p:cNvPr>
          <p:cNvSpPr>
            <a:spLocks noGrp="1"/>
          </p:cNvSpPr>
          <p:nvPr>
            <p:ph type="sldNum" sz="quarter" idx="5"/>
          </p:nvPr>
        </p:nvSpPr>
        <p:spPr/>
        <p:txBody>
          <a:bodyPr/>
          <a:lstStyle/>
          <a:p>
            <a:fld id="{67BD89B3-B9A9-BC4E-ACDE-A65ABD725109}" type="slidenum">
              <a:rPr lang="en-US" smtClean="0"/>
              <a:t>15</a:t>
            </a:fld>
            <a:endParaRPr lang="en-US"/>
          </a:p>
        </p:txBody>
      </p:sp>
    </p:spTree>
    <p:extLst>
      <p:ext uri="{BB962C8B-B14F-4D97-AF65-F5344CB8AC3E}">
        <p14:creationId xmlns:p14="http://schemas.microsoft.com/office/powerpoint/2010/main" val="378390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D786-38EF-9B86-142C-5E42E2586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432D0-B6B6-836F-6EBE-BD9B4C0E02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41F85B-9E1A-EEA7-1A81-4A22C14379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a:t>no brackets needed; (ii) 5 – 2 </a:t>
            </a:r>
            <a:r>
              <a:rPr lang="en-GB">
                <a:sym typeface="Symbol" panose="05050102010706020507" pitchFamily="18" charset="2"/>
              </a:rPr>
              <a:t></a:t>
            </a:r>
            <a:r>
              <a:rPr lang="en-GB"/>
              <a:t> (6 </a:t>
            </a:r>
            <a:r>
              <a:rPr lang="en-GB">
                <a:sym typeface="Symbol" panose="05050102010706020507" pitchFamily="18" charset="2"/>
              </a:rPr>
              <a:t></a:t>
            </a:r>
            <a:r>
              <a:rPr lang="en-GB"/>
              <a:t> 3) = 4; (iii) definitely incorrect; (iv) (4 – 2) </a:t>
            </a:r>
            <a:r>
              <a:rPr lang="en-GB">
                <a:sym typeface="Symbol" panose="05050102010706020507" pitchFamily="18" charset="2"/>
              </a:rPr>
              <a:t></a:t>
            </a:r>
            <a:r>
              <a:rPr lang="en-GB"/>
              <a:t> (3 </a:t>
            </a:r>
            <a:r>
              <a:rPr lang="en-GB">
                <a:sym typeface="Symbol" panose="05050102010706020507" pitchFamily="18" charset="2"/>
              </a:rPr>
              <a:t></a:t>
            </a:r>
            <a:r>
              <a:rPr lang="en-GB"/>
              <a:t> 6) =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GB" sz="1200" kern="1200">
                <a:solidFill>
                  <a:schemeClr val="tx1"/>
                </a:solidFill>
                <a:effectLst/>
                <a:latin typeface="+mn-lt"/>
                <a:ea typeface="+mn-ea"/>
                <a:cs typeface="+mn-cs"/>
              </a:rPr>
              <a:t>KS3: Conventional notation for the priority of operations, including brackets.</a:t>
            </a:r>
          </a:p>
        </p:txBody>
      </p:sp>
      <p:sp>
        <p:nvSpPr>
          <p:cNvPr id="4" name="Slide Number Placeholder 3">
            <a:extLst>
              <a:ext uri="{FF2B5EF4-FFF2-40B4-BE49-F238E27FC236}">
                <a16:creationId xmlns:a16="http://schemas.microsoft.com/office/drawing/2014/main" id="{67F2B4B2-12B2-EF22-A25C-06D0BC784D6B}"/>
              </a:ext>
            </a:extLst>
          </p:cNvPr>
          <p:cNvSpPr>
            <a:spLocks noGrp="1"/>
          </p:cNvSpPr>
          <p:nvPr>
            <p:ph type="sldNum" sz="quarter" idx="5"/>
          </p:nvPr>
        </p:nvSpPr>
        <p:spPr/>
        <p:txBody>
          <a:bodyPr/>
          <a:lstStyle/>
          <a:p>
            <a:fld id="{67BD89B3-B9A9-BC4E-ACDE-A65ABD725109}" type="slidenum">
              <a:rPr lang="en-US" smtClean="0"/>
              <a:t>16</a:t>
            </a:fld>
            <a:endParaRPr lang="en-US"/>
          </a:p>
        </p:txBody>
      </p:sp>
    </p:spTree>
    <p:extLst>
      <p:ext uri="{BB962C8B-B14F-4D97-AF65-F5344CB8AC3E}">
        <p14:creationId xmlns:p14="http://schemas.microsoft.com/office/powerpoint/2010/main" val="37294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6F2D2-A90E-9561-C4C5-D8A47452F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AD47A-C567-281B-09B4-564F280079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815B4F-CA8A-80CF-DE34-D3EFCFDF9193}"/>
              </a:ext>
            </a:extLst>
          </p:cNvPr>
          <p:cNvSpPr>
            <a:spLocks noGrp="1"/>
          </p:cNvSpPr>
          <p:nvPr>
            <p:ph type="body" idx="1"/>
          </p:nvPr>
        </p:nvSpPr>
        <p:spPr/>
        <p:txBody>
          <a:bodyPr/>
          <a:lstStyle/>
          <a:p>
            <a:r>
              <a:rPr lang="en-GB" b="1" dirty="0"/>
              <a:t>Answer: </a:t>
            </a:r>
          </a:p>
          <a:p>
            <a:r>
              <a:rPr lang="en-GB" dirty="0"/>
              <a:t>13 seven-spotted and 6 two-spotted</a:t>
            </a:r>
          </a:p>
          <a:p>
            <a:endParaRPr lang="en-GB"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Recommended NC Statements:</a:t>
            </a:r>
          </a:p>
          <a:p>
            <a:pPr>
              <a:defRPr/>
            </a:pPr>
            <a:r>
              <a:rPr lang="en-GB"/>
              <a:t>Understand and use the concepts and vocabulary of expressions, equations, inequalities, terms and factors </a:t>
            </a:r>
          </a:p>
        </p:txBody>
      </p:sp>
      <p:sp>
        <p:nvSpPr>
          <p:cNvPr id="4" name="Slide Number Placeholder 3">
            <a:extLst>
              <a:ext uri="{FF2B5EF4-FFF2-40B4-BE49-F238E27FC236}">
                <a16:creationId xmlns:a16="http://schemas.microsoft.com/office/drawing/2014/main" id="{5A3AF264-604D-E93F-0E38-D1B062683386}"/>
              </a:ext>
            </a:extLst>
          </p:cNvPr>
          <p:cNvSpPr>
            <a:spLocks noGrp="1"/>
          </p:cNvSpPr>
          <p:nvPr>
            <p:ph type="sldNum" sz="quarter" idx="5"/>
          </p:nvPr>
        </p:nvSpPr>
        <p:spPr/>
        <p:txBody>
          <a:bodyPr/>
          <a:lstStyle/>
          <a:p>
            <a:fld id="{67BD89B3-B9A9-BC4E-ACDE-A65ABD725109}" type="slidenum">
              <a:rPr lang="en-US" smtClean="0"/>
              <a:t>17</a:t>
            </a:fld>
            <a:endParaRPr lang="en-US"/>
          </a:p>
        </p:txBody>
      </p:sp>
    </p:spTree>
    <p:extLst>
      <p:ext uri="{BB962C8B-B14F-4D97-AF65-F5344CB8AC3E}">
        <p14:creationId xmlns:p14="http://schemas.microsoft.com/office/powerpoint/2010/main" val="249985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BB8FF-2D2B-C22C-147E-CDF89DACA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F2033-4D7C-FF3B-2BD5-A488327AE9C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179363-3C62-2CF4-58B7-6316F9C8FF04}"/>
              </a:ext>
            </a:extLst>
          </p:cNvPr>
          <p:cNvSpPr>
            <a:spLocks noGrp="1"/>
          </p:cNvSpPr>
          <p:nvPr>
            <p:ph type="body" idx="1"/>
          </p:nvPr>
        </p:nvSpPr>
        <p:spPr/>
        <p:txBody>
          <a:bodyPr/>
          <a:lstStyle/>
          <a:p>
            <a:r>
              <a:rPr lang="en-GB" sz="1200" b="1" kern="1200">
                <a:solidFill>
                  <a:schemeClr val="tx1"/>
                </a:solidFill>
                <a:effectLst/>
                <a:latin typeface="+mn-lt"/>
                <a:ea typeface="+mn-ea"/>
                <a:cs typeface="+mn-cs"/>
              </a:rPr>
              <a:t>Answer: </a:t>
            </a:r>
          </a:p>
          <a:p>
            <a:r>
              <a:rPr lang="en-GB" sz="1200" kern="1200">
                <a:solidFill>
                  <a:schemeClr val="tx1"/>
                </a:solidFill>
                <a:effectLst/>
                <a:latin typeface="+mn-lt"/>
                <a:ea typeface="+mn-ea"/>
                <a:cs typeface="+mn-cs"/>
              </a:rPr>
              <a:t>17 cm</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KS3: Use Pythagoras’ Theorem to solve problems.</a:t>
            </a:r>
          </a:p>
          <a:p>
            <a:endParaRPr lang="en-GB"/>
          </a:p>
        </p:txBody>
      </p:sp>
      <p:sp>
        <p:nvSpPr>
          <p:cNvPr id="4" name="Slide Number Placeholder 3">
            <a:extLst>
              <a:ext uri="{FF2B5EF4-FFF2-40B4-BE49-F238E27FC236}">
                <a16:creationId xmlns:a16="http://schemas.microsoft.com/office/drawing/2014/main" id="{FD82B14F-A639-FB6A-0723-DAFEAD99636D}"/>
              </a:ext>
            </a:extLst>
          </p:cNvPr>
          <p:cNvSpPr>
            <a:spLocks noGrp="1"/>
          </p:cNvSpPr>
          <p:nvPr>
            <p:ph type="sldNum" sz="quarter" idx="5"/>
          </p:nvPr>
        </p:nvSpPr>
        <p:spPr/>
        <p:txBody>
          <a:bodyPr/>
          <a:lstStyle/>
          <a:p>
            <a:fld id="{67BD89B3-B9A9-BC4E-ACDE-A65ABD725109}" type="slidenum">
              <a:rPr lang="en-US" smtClean="0"/>
              <a:t>18</a:t>
            </a:fld>
            <a:endParaRPr lang="en-US"/>
          </a:p>
        </p:txBody>
      </p:sp>
    </p:spTree>
    <p:extLst>
      <p:ext uri="{BB962C8B-B14F-4D97-AF65-F5344CB8AC3E}">
        <p14:creationId xmlns:p14="http://schemas.microsoft.com/office/powerpoint/2010/main" val="383447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E060-FF1C-1556-BF05-136A812D4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A520F-36A6-3CFB-AD4E-CE24E510BF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DA42CE-0087-9A42-7F62-0F61B0CA5C73}"/>
              </a:ext>
            </a:extLst>
          </p:cNvPr>
          <p:cNvSpPr>
            <a:spLocks noGrp="1"/>
          </p:cNvSpPr>
          <p:nvPr>
            <p:ph type="body" idx="1"/>
          </p:nvPr>
        </p:nvSpPr>
        <p:spPr/>
        <p:txBody>
          <a:bodyPr/>
          <a:lstStyle/>
          <a:p>
            <a:r>
              <a:rPr lang="en-GB" b="1"/>
              <a:t>Answer: </a:t>
            </a:r>
            <a:r>
              <a:rPr lang="en-GB"/>
              <a:t>BAC = 36</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KS3: Understand and use the relationship between parallel lines and alternate angles.</a:t>
            </a:r>
          </a:p>
          <a:p>
            <a:endParaRPr lang="en-GB"/>
          </a:p>
        </p:txBody>
      </p:sp>
      <p:sp>
        <p:nvSpPr>
          <p:cNvPr id="4" name="Slide Number Placeholder 3">
            <a:extLst>
              <a:ext uri="{FF2B5EF4-FFF2-40B4-BE49-F238E27FC236}">
                <a16:creationId xmlns:a16="http://schemas.microsoft.com/office/drawing/2014/main" id="{42C2C117-14FD-07B6-7EA9-63DF02E06EBD}"/>
              </a:ext>
            </a:extLst>
          </p:cNvPr>
          <p:cNvSpPr>
            <a:spLocks noGrp="1"/>
          </p:cNvSpPr>
          <p:nvPr>
            <p:ph type="sldNum" sz="quarter" idx="5"/>
          </p:nvPr>
        </p:nvSpPr>
        <p:spPr/>
        <p:txBody>
          <a:bodyPr/>
          <a:lstStyle/>
          <a:p>
            <a:fld id="{67BD89B3-B9A9-BC4E-ACDE-A65ABD725109}" type="slidenum">
              <a:rPr lang="en-US" smtClean="0"/>
              <a:t>19</a:t>
            </a:fld>
            <a:endParaRPr lang="en-US"/>
          </a:p>
        </p:txBody>
      </p:sp>
    </p:spTree>
    <p:extLst>
      <p:ext uri="{BB962C8B-B14F-4D97-AF65-F5344CB8AC3E}">
        <p14:creationId xmlns:p14="http://schemas.microsoft.com/office/powerpoint/2010/main" val="126260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5810E-6927-6BAA-F7F1-0D9D8AEC6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9537C-7EEB-519B-D411-E3ECA8EE19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CE1562-3840-E25B-CD6A-D2EA5123C346}"/>
              </a:ext>
            </a:extLst>
          </p:cNvPr>
          <p:cNvSpPr>
            <a:spLocks noGrp="1"/>
          </p:cNvSpPr>
          <p:nvPr>
            <p:ph type="body" idx="1"/>
          </p:nvPr>
        </p:nvSpPr>
        <p:spPr/>
        <p:txBody>
          <a:bodyPr/>
          <a:lstStyle/>
          <a:p>
            <a:r>
              <a:rPr lang="en-GB" b="1"/>
              <a:t>Answer: </a:t>
            </a:r>
          </a:p>
          <a:p>
            <a:r>
              <a:rPr lang="en-GB"/>
              <a:t>80 m.</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Distance speed and time formulae from KS3 Science.</a:t>
            </a:r>
          </a:p>
          <a:p>
            <a:endParaRPr lang="en-GB"/>
          </a:p>
        </p:txBody>
      </p:sp>
      <p:sp>
        <p:nvSpPr>
          <p:cNvPr id="4" name="Slide Number Placeholder 3">
            <a:extLst>
              <a:ext uri="{FF2B5EF4-FFF2-40B4-BE49-F238E27FC236}">
                <a16:creationId xmlns:a16="http://schemas.microsoft.com/office/drawing/2014/main" id="{20E6DCA7-8A3C-34DD-D640-5958D9EB5F38}"/>
              </a:ext>
            </a:extLst>
          </p:cNvPr>
          <p:cNvSpPr>
            <a:spLocks noGrp="1"/>
          </p:cNvSpPr>
          <p:nvPr>
            <p:ph type="sldNum" sz="quarter" idx="5"/>
          </p:nvPr>
        </p:nvSpPr>
        <p:spPr/>
        <p:txBody>
          <a:bodyPr/>
          <a:lstStyle/>
          <a:p>
            <a:fld id="{67BD89B3-B9A9-BC4E-ACDE-A65ABD725109}" type="slidenum">
              <a:rPr lang="en-US" smtClean="0"/>
              <a:t>20</a:t>
            </a:fld>
            <a:endParaRPr lang="en-US"/>
          </a:p>
        </p:txBody>
      </p:sp>
    </p:spTree>
    <p:extLst>
      <p:ext uri="{BB962C8B-B14F-4D97-AF65-F5344CB8AC3E}">
        <p14:creationId xmlns:p14="http://schemas.microsoft.com/office/powerpoint/2010/main" val="126807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8DC3-2E0B-C05D-4095-D37DBC59F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C5B4-F5FD-5C1A-1F5B-AAA2D523E9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549F4D-EFA5-78DF-8DB9-E84EA348F8B8}"/>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a:t>
            </a:r>
            <a:r>
              <a:rPr lang="en-US" sz="1200" b="0" i="0" u="none" strike="noStrike" kern="1200">
                <a:solidFill>
                  <a:schemeClr val="tx1"/>
                </a:solidFill>
                <a:effectLst/>
                <a:latin typeface="+mn-lt"/>
                <a:ea typeface="+mn-ea"/>
                <a:cs typeface="+mn-cs"/>
              </a:rPr>
              <a:t> </a:t>
            </a:r>
          </a:p>
          <a:p>
            <a:r>
              <a:rPr lang="en-US" sz="1200" b="0" i="0" u="none" strike="noStrike" kern="1200">
                <a:solidFill>
                  <a:schemeClr val="tx1"/>
                </a:solidFill>
                <a:effectLst/>
                <a:latin typeface="+mn-lt"/>
                <a:ea typeface="+mn-ea"/>
                <a:cs typeface="+mn-cs"/>
              </a:rPr>
              <a:t>circle = 4  square = 7  triangle = 1</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US" sz="1200" b="1" i="0" u="none" strike="noStrike" kern="1200">
                <a:solidFill>
                  <a:schemeClr val="tx1"/>
                </a:solidFill>
                <a:effectLst/>
                <a:latin typeface="+mn-lt"/>
                <a:ea typeface="+mn-ea"/>
                <a:cs typeface="+mn-cs"/>
              </a:rPr>
              <a:t>Y6</a:t>
            </a:r>
            <a:r>
              <a:rPr lang="en-US" sz="1200" b="0" i="0"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F</a:t>
            </a:r>
            <a:r>
              <a:rPr lang="en-GB" sz="1200" kern="1200">
                <a:solidFill>
                  <a:schemeClr val="tx1"/>
                </a:solidFill>
                <a:effectLst/>
                <a:latin typeface="+mn-lt"/>
                <a:ea typeface="+mn-ea"/>
                <a:cs typeface="+mn-cs"/>
              </a:rPr>
              <a:t>ind pairs of numbers that satisfy an equation with two unknowns</a:t>
            </a:r>
          </a:p>
          <a:p>
            <a:r>
              <a:rPr lang="en-GB" sz="1200" b="1" kern="1200">
                <a:solidFill>
                  <a:schemeClr val="tx1"/>
                </a:solidFill>
                <a:effectLst/>
                <a:latin typeface="+mn-lt"/>
                <a:ea typeface="+mn-ea"/>
                <a:cs typeface="+mn-cs"/>
              </a:rPr>
              <a:t>Y6</a:t>
            </a:r>
            <a:r>
              <a:rPr lang="en-GB" sz="1200" kern="1200">
                <a:solidFill>
                  <a:schemeClr val="tx1"/>
                </a:solidFill>
                <a:effectLst/>
                <a:latin typeface="+mn-lt"/>
                <a:ea typeface="+mn-ea"/>
                <a:cs typeface="+mn-cs"/>
              </a:rPr>
              <a:t> non stat guidance Pupils should be introduced to the use of symbols and letters to represent variables and unknowns in mathematical situations that they already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E691EEF4-D282-FB19-8198-4F668B8EC3DF}"/>
              </a:ext>
            </a:extLst>
          </p:cNvPr>
          <p:cNvSpPr>
            <a:spLocks noGrp="1"/>
          </p:cNvSpPr>
          <p:nvPr>
            <p:ph type="sldNum" sz="quarter" idx="5"/>
          </p:nvPr>
        </p:nvSpPr>
        <p:spPr/>
        <p:txBody>
          <a:bodyPr/>
          <a:lstStyle/>
          <a:p>
            <a:fld id="{67BD89B3-B9A9-BC4E-ACDE-A65ABD725109}" type="slidenum">
              <a:rPr lang="en-US" smtClean="0"/>
              <a:t>3</a:t>
            </a:fld>
            <a:endParaRPr lang="en-US"/>
          </a:p>
        </p:txBody>
      </p:sp>
    </p:spTree>
    <p:extLst>
      <p:ext uri="{BB962C8B-B14F-4D97-AF65-F5344CB8AC3E}">
        <p14:creationId xmlns:p14="http://schemas.microsoft.com/office/powerpoint/2010/main" val="74603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6492-1E54-AE09-9444-C039B0EF1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3E093-1D15-4ED0-B311-282B691329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DF7DBB-DE0E-ACEF-0553-7DA749E640FF}"/>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1 × 1 × 90; 1 × 2 × 45; 1 × 3 × 30; 1 × 5 × 18; 1 × 6 × 15; 1 × 9 × 10; 2 × 9 × 5; 6 × 3 × 5; 2 × 3 × 15; 10 × 3 × 3 </a:t>
            </a:r>
          </a:p>
          <a:p>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Use the concepts and vocabulary of prime numbers, factors (or divisors), multiples, common factors, common multiples, highest common factor, lowest common multiple, prime factorisation, including using product notation and the unique factorisation property</a:t>
            </a:r>
            <a:endParaRPr lang="en-US"/>
          </a:p>
        </p:txBody>
      </p:sp>
      <p:sp>
        <p:nvSpPr>
          <p:cNvPr id="4" name="Slide Number Placeholder 3">
            <a:extLst>
              <a:ext uri="{FF2B5EF4-FFF2-40B4-BE49-F238E27FC236}">
                <a16:creationId xmlns:a16="http://schemas.microsoft.com/office/drawing/2014/main" id="{59C73CA6-8391-CEAA-4058-88FF09E7CB94}"/>
              </a:ext>
            </a:extLst>
          </p:cNvPr>
          <p:cNvSpPr>
            <a:spLocks noGrp="1"/>
          </p:cNvSpPr>
          <p:nvPr>
            <p:ph type="sldNum" sz="quarter" idx="5"/>
          </p:nvPr>
        </p:nvSpPr>
        <p:spPr/>
        <p:txBody>
          <a:bodyPr/>
          <a:lstStyle/>
          <a:p>
            <a:fld id="{67BD89B3-B9A9-BC4E-ACDE-A65ABD725109}" type="slidenum">
              <a:rPr lang="en-US" smtClean="0"/>
              <a:t>21</a:t>
            </a:fld>
            <a:endParaRPr lang="en-US"/>
          </a:p>
        </p:txBody>
      </p:sp>
    </p:spTree>
    <p:extLst>
      <p:ext uri="{BB962C8B-B14F-4D97-AF65-F5344CB8AC3E}">
        <p14:creationId xmlns:p14="http://schemas.microsoft.com/office/powerpoint/2010/main" val="418302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43E90-B313-537F-861E-32035C704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AAD21-F7AD-2215-C6F7-859C1AEC01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B4FB8B-A58D-DA5D-0AE9-7D2F4EBCCA06}"/>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2 highlighters makes £13.34 in total which is £6.66 change. 3 highlighters makes £14.61 so the answer is no</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GB"/>
              <a:t>Use standard units of mass, length, time, money and other measures, including with decimal quantities</a:t>
            </a:r>
            <a:br>
              <a:rPr lang="en-GB"/>
            </a:br>
            <a:r>
              <a:rPr lang="en-GB"/>
              <a:t>Understand and use place value for decimals, measures and integers of any size</a:t>
            </a:r>
            <a:br>
              <a:rPr lang="en-GB"/>
            </a:br>
            <a:r>
              <a:rPr lang="en-GB"/>
              <a:t>Use the four operations, including formal written methods, applied to integers, decimals, proper and improper fractions, and mixed numbers, all both positive and negative</a:t>
            </a:r>
            <a:endParaRPr lang="en-US"/>
          </a:p>
        </p:txBody>
      </p:sp>
      <p:sp>
        <p:nvSpPr>
          <p:cNvPr id="4" name="Slide Number Placeholder 3">
            <a:extLst>
              <a:ext uri="{FF2B5EF4-FFF2-40B4-BE49-F238E27FC236}">
                <a16:creationId xmlns:a16="http://schemas.microsoft.com/office/drawing/2014/main" id="{D0DE7F9A-AC43-95FF-A08E-31931CF65677}"/>
              </a:ext>
            </a:extLst>
          </p:cNvPr>
          <p:cNvSpPr>
            <a:spLocks noGrp="1"/>
          </p:cNvSpPr>
          <p:nvPr>
            <p:ph type="sldNum" sz="quarter" idx="5"/>
          </p:nvPr>
        </p:nvSpPr>
        <p:spPr/>
        <p:txBody>
          <a:bodyPr/>
          <a:lstStyle/>
          <a:p>
            <a:fld id="{67BD89B3-B9A9-BC4E-ACDE-A65ABD725109}" type="slidenum">
              <a:rPr lang="en-US" smtClean="0"/>
              <a:t>22</a:t>
            </a:fld>
            <a:endParaRPr lang="en-US"/>
          </a:p>
        </p:txBody>
      </p:sp>
    </p:spTree>
    <p:extLst>
      <p:ext uri="{BB962C8B-B14F-4D97-AF65-F5344CB8AC3E}">
        <p14:creationId xmlns:p14="http://schemas.microsoft.com/office/powerpoint/2010/main" val="404002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7924-4FD8-B62C-20E2-98F706064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9881D-6C34-4637-D978-5FF7F19381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5B43D2-9657-05C3-4CF6-990365B67FC6}"/>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The answer is always 13. This can be justified algebraically or using </a:t>
            </a:r>
            <a:r>
              <a:rPr lang="en-US" sz="1200" b="0" i="0" u="none" strike="noStrike" kern="1200" err="1">
                <a:solidFill>
                  <a:schemeClr val="tx1"/>
                </a:solidFill>
                <a:effectLst/>
                <a:latin typeface="+mn-lt"/>
                <a:ea typeface="+mn-ea"/>
                <a:cs typeface="+mn-cs"/>
              </a:rPr>
              <a:t>cuisenaire</a:t>
            </a:r>
            <a:r>
              <a:rPr lang="en-US" sz="1200" b="0" i="0" u="none" strike="noStrike" kern="1200">
                <a:solidFill>
                  <a:schemeClr val="tx1"/>
                </a:solidFill>
                <a:effectLst/>
                <a:latin typeface="+mn-lt"/>
                <a:ea typeface="+mn-ea"/>
                <a:cs typeface="+mn-cs"/>
              </a:rPr>
              <a:t> rods</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Model situations or procedures by translating them into algebraic expressions or formulae and by using graphs </a:t>
            </a:r>
            <a:endParaRPr lang="en-US"/>
          </a:p>
        </p:txBody>
      </p:sp>
      <p:sp>
        <p:nvSpPr>
          <p:cNvPr id="4" name="Slide Number Placeholder 3">
            <a:extLst>
              <a:ext uri="{FF2B5EF4-FFF2-40B4-BE49-F238E27FC236}">
                <a16:creationId xmlns:a16="http://schemas.microsoft.com/office/drawing/2014/main" id="{530AC1BD-66D4-C152-6779-BA667C82B149}"/>
              </a:ext>
            </a:extLst>
          </p:cNvPr>
          <p:cNvSpPr>
            <a:spLocks noGrp="1"/>
          </p:cNvSpPr>
          <p:nvPr>
            <p:ph type="sldNum" sz="quarter" idx="5"/>
          </p:nvPr>
        </p:nvSpPr>
        <p:spPr/>
        <p:txBody>
          <a:bodyPr/>
          <a:lstStyle/>
          <a:p>
            <a:fld id="{67BD89B3-B9A9-BC4E-ACDE-A65ABD725109}" type="slidenum">
              <a:rPr lang="en-US" smtClean="0"/>
              <a:t>23</a:t>
            </a:fld>
            <a:endParaRPr lang="en-US"/>
          </a:p>
        </p:txBody>
      </p:sp>
    </p:spTree>
    <p:extLst>
      <p:ext uri="{BB962C8B-B14F-4D97-AF65-F5344CB8AC3E}">
        <p14:creationId xmlns:p14="http://schemas.microsoft.com/office/powerpoint/2010/main" val="2287476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582A2-CAAA-862B-7870-8BD48ABBB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52E45-AD2E-677B-251C-7B5AD995B8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017654-D05C-8423-0E79-8A10AE97F034}"/>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38 cm</a:t>
            </a:r>
            <a:r>
              <a:rPr lang="en-US" sz="1200" b="0" i="0" u="none" strike="noStrike" kern="1200" baseline="30000">
                <a:solidFill>
                  <a:schemeClr val="tx1"/>
                </a:solidFill>
                <a:effectLst/>
                <a:latin typeface="+mn-lt"/>
                <a:ea typeface="+mn-ea"/>
                <a:cs typeface="+mn-cs"/>
              </a:rPr>
              <a:t>2</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endParaRPr lang="en-US" sz="1200" b="0" i="0" u="none" strike="noStrike" kern="1200">
              <a:solidFill>
                <a:schemeClr val="tx1"/>
              </a:solidFill>
              <a:effectLst/>
              <a:latin typeface="+mn-lt"/>
              <a:ea typeface="+mn-ea"/>
              <a:cs typeface="+mn-cs"/>
            </a:endParaRPr>
          </a:p>
          <a:p>
            <a:r>
              <a:rPr lang="en-GB"/>
              <a:t>Derive and apply formulae to calculate and solve problems involving: perimeter and area of triangles, parallelograms, trapezia, volume of cuboids (including cubes) and other prisms (including cylinders)</a:t>
            </a:r>
            <a:br>
              <a:rPr lang="en-GB"/>
            </a:br>
            <a:r>
              <a:rPr lang="en-GB"/>
              <a:t>Calculate and solve problems involving: perimeters of 2-D shapes (including circles), areas of circles and composite shapes</a:t>
            </a:r>
            <a:endParaRPr lang="en-US"/>
          </a:p>
        </p:txBody>
      </p:sp>
      <p:sp>
        <p:nvSpPr>
          <p:cNvPr id="4" name="Slide Number Placeholder 3">
            <a:extLst>
              <a:ext uri="{FF2B5EF4-FFF2-40B4-BE49-F238E27FC236}">
                <a16:creationId xmlns:a16="http://schemas.microsoft.com/office/drawing/2014/main" id="{1888309F-1F40-F24C-9427-4BF546847191}"/>
              </a:ext>
            </a:extLst>
          </p:cNvPr>
          <p:cNvSpPr>
            <a:spLocks noGrp="1"/>
          </p:cNvSpPr>
          <p:nvPr>
            <p:ph type="sldNum" sz="quarter" idx="5"/>
          </p:nvPr>
        </p:nvSpPr>
        <p:spPr/>
        <p:txBody>
          <a:bodyPr/>
          <a:lstStyle/>
          <a:p>
            <a:fld id="{67BD89B3-B9A9-BC4E-ACDE-A65ABD725109}" type="slidenum">
              <a:rPr lang="en-US" smtClean="0"/>
              <a:t>24</a:t>
            </a:fld>
            <a:endParaRPr lang="en-US"/>
          </a:p>
        </p:txBody>
      </p:sp>
    </p:spTree>
    <p:extLst>
      <p:ext uri="{BB962C8B-B14F-4D97-AF65-F5344CB8AC3E}">
        <p14:creationId xmlns:p14="http://schemas.microsoft.com/office/powerpoint/2010/main" val="4234996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F335D-B6DC-CA3E-240F-87F8A67C6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439AB-9CF9-C517-4A3B-309FF9EBD3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C2E8115-4BC9-5EE5-DD7F-58017934FFAF}"/>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Arjan = 4, Mandeep = 20 and guinea pig = 6</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Model situations or procedures by translating them into algebraic expressions or formulae and by using graphs </a:t>
            </a:r>
            <a:endParaRPr lang="en-US"/>
          </a:p>
        </p:txBody>
      </p:sp>
      <p:sp>
        <p:nvSpPr>
          <p:cNvPr id="4" name="Slide Number Placeholder 3">
            <a:extLst>
              <a:ext uri="{FF2B5EF4-FFF2-40B4-BE49-F238E27FC236}">
                <a16:creationId xmlns:a16="http://schemas.microsoft.com/office/drawing/2014/main" id="{66CE7FBB-0645-70B9-778B-F9D32C9A2FBA}"/>
              </a:ext>
            </a:extLst>
          </p:cNvPr>
          <p:cNvSpPr>
            <a:spLocks noGrp="1"/>
          </p:cNvSpPr>
          <p:nvPr>
            <p:ph type="sldNum" sz="quarter" idx="5"/>
          </p:nvPr>
        </p:nvSpPr>
        <p:spPr/>
        <p:txBody>
          <a:bodyPr/>
          <a:lstStyle/>
          <a:p>
            <a:fld id="{67BD89B3-B9A9-BC4E-ACDE-A65ABD725109}" type="slidenum">
              <a:rPr lang="en-US" smtClean="0"/>
              <a:t>25</a:t>
            </a:fld>
            <a:endParaRPr lang="en-US"/>
          </a:p>
        </p:txBody>
      </p:sp>
    </p:spTree>
    <p:extLst>
      <p:ext uri="{BB962C8B-B14F-4D97-AF65-F5344CB8AC3E}">
        <p14:creationId xmlns:p14="http://schemas.microsoft.com/office/powerpoint/2010/main" val="3736982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9EE5-1A24-D7BA-8479-5BE0FF023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F9E6B-DAB0-1571-2E3E-365BFA5E144B}"/>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7F52570-1B9B-1790-F6E6-B0A508BF5160}"/>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a:t>
                </a:r>
              </a:p>
              <a:p>
                <a:r>
                  <a:rPr lang="en-US" sz="1200" b="0" i="0" u="none" strike="noStrike" kern="1200">
                    <a:solidFill>
                      <a:schemeClr val="tx1"/>
                    </a:solidFill>
                    <a:effectLst/>
                    <a:latin typeface="+mn-lt"/>
                    <a:ea typeface="+mn-ea"/>
                    <a:cs typeface="+mn-cs"/>
                  </a:rPr>
                  <a:t>A = (0.75, 0)</a:t>
                </a:r>
              </a:p>
              <a:p>
                <a:r>
                  <a:rPr lang="en-US" sz="1200" b="0" i="0" u="none" strike="noStrike" kern="1200">
                    <a:solidFill>
                      <a:schemeClr val="tx1"/>
                    </a:solidFill>
                    <a:effectLst/>
                    <a:latin typeface="+mn-lt"/>
                    <a:ea typeface="+mn-ea"/>
                    <a:cs typeface="+mn-cs"/>
                  </a:rPr>
                  <a:t>B = (3.15, 0)</a:t>
                </a:r>
              </a:p>
              <a:p>
                <a:r>
                  <a:rPr lang="en-US" sz="1200" b="0" i="0" u="none" strike="noStrike" kern="1200">
                    <a:solidFill>
                      <a:schemeClr val="tx1"/>
                    </a:solidFill>
                    <a:effectLst/>
                    <a:latin typeface="+mn-lt"/>
                    <a:ea typeface="+mn-ea"/>
                    <a:cs typeface="+mn-cs"/>
                  </a:rPr>
                  <a:t>C = (0.75, 2.4)</a:t>
                </a:r>
              </a:p>
              <a:p>
                <a:r>
                  <a:rPr lang="en-US" sz="1200" b="0" i="0" u="none" strike="noStrike" kern="1200">
                    <a:solidFill>
                      <a:schemeClr val="tx1"/>
                    </a:solidFill>
                    <a:effectLst/>
                    <a:latin typeface="+mn-lt"/>
                    <a:ea typeface="+mn-ea"/>
                    <a:cs typeface="+mn-cs"/>
                  </a:rPr>
                  <a:t>D = (3.15, 2.4)</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Work with coordinates in all four quadrants</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Use the four operations, including formal written methods, applied to integers, decimals, proper and improper fractions, and mixed numbers, all both positive and negative</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Work interchangeably with terminating decimals and their corresponding fractions (such as 3.5 and </a:t>
                </a:r>
                <a14:m>
                  <m:oMath xmlns:m="http://schemas.openxmlformats.org/officeDocument/2006/math">
                    <m:f>
                      <m:fPr>
                        <m:ctrlPr>
                          <a:rPr lang="en-GB" sz="1200" b="0" i="1" u="none" strike="noStrike" kern="1200" smtClean="0">
                            <a:solidFill>
                              <a:schemeClr val="tx1"/>
                            </a:solidFill>
                            <a:effectLst/>
                            <a:latin typeface="Cambria Math" panose="02040503050406030204" pitchFamily="18" charset="0"/>
                            <a:ea typeface="+mn-ea"/>
                            <a:cs typeface="+mn-cs"/>
                          </a:rPr>
                        </m:ctrlPr>
                      </m:fPr>
                      <m:num>
                        <m:r>
                          <a:rPr lang="en-GB" sz="1200" b="0" i="1" u="none" strike="noStrike" kern="1200" smtClean="0">
                            <a:solidFill>
                              <a:schemeClr val="tx1"/>
                            </a:solidFill>
                            <a:effectLst/>
                            <a:latin typeface="Cambria Math" panose="02040503050406030204" pitchFamily="18" charset="0"/>
                            <a:ea typeface="+mn-ea"/>
                            <a:cs typeface="+mn-cs"/>
                          </a:rPr>
                          <m:t>7</m:t>
                        </m:r>
                      </m:num>
                      <m:den>
                        <m:r>
                          <a:rPr lang="en-GB" sz="1200" b="0" i="1" u="none" strike="noStrike" kern="1200" smtClean="0">
                            <a:solidFill>
                              <a:schemeClr val="tx1"/>
                            </a:solidFill>
                            <a:effectLst/>
                            <a:latin typeface="Cambria Math" panose="02040503050406030204" pitchFamily="18" charset="0"/>
                            <a:ea typeface="+mn-ea"/>
                            <a:cs typeface="+mn-cs"/>
                          </a:rPr>
                          <m:t>2</m:t>
                        </m:r>
                      </m:den>
                    </m:f>
                  </m:oMath>
                </a14:m>
                <a:r>
                  <a:rPr lang="en-GB" sz="1200" b="0" i="0" u="none" strike="noStrike" kern="1200">
                    <a:solidFill>
                      <a:schemeClr val="tx1"/>
                    </a:solidFill>
                    <a:effectLst/>
                    <a:latin typeface="+mn-lt"/>
                    <a:ea typeface="+mn-ea"/>
                    <a:cs typeface="+mn-cs"/>
                  </a:rPr>
                  <a:t> or 0.375 and </a:t>
                </a:r>
                <a14:m>
                  <m:oMath xmlns:m="http://schemas.openxmlformats.org/officeDocument/2006/math">
                    <m:f>
                      <m:fPr>
                        <m:ctrlPr>
                          <a:rPr lang="en-GB" sz="1200" b="0" i="1" u="none" strike="noStrike" kern="1200" smtClean="0">
                            <a:solidFill>
                              <a:schemeClr val="tx1"/>
                            </a:solidFill>
                            <a:effectLst/>
                            <a:latin typeface="Cambria Math" panose="02040503050406030204" pitchFamily="18" charset="0"/>
                            <a:ea typeface="+mn-ea"/>
                            <a:cs typeface="+mn-cs"/>
                          </a:rPr>
                        </m:ctrlPr>
                      </m:fPr>
                      <m:num>
                        <m:r>
                          <a:rPr lang="en-GB" sz="1200" b="0" i="1" u="none" strike="noStrike" kern="1200" smtClean="0">
                            <a:solidFill>
                              <a:schemeClr val="tx1"/>
                            </a:solidFill>
                            <a:effectLst/>
                            <a:latin typeface="Cambria Math" panose="02040503050406030204" pitchFamily="18" charset="0"/>
                            <a:ea typeface="+mn-ea"/>
                            <a:cs typeface="+mn-cs"/>
                          </a:rPr>
                          <m:t>3</m:t>
                        </m:r>
                      </m:num>
                      <m:den>
                        <m:r>
                          <a:rPr lang="en-GB" sz="1200" b="0" i="1" u="none" strike="noStrike" kern="1200" smtClean="0">
                            <a:solidFill>
                              <a:schemeClr val="tx1"/>
                            </a:solidFill>
                            <a:effectLst/>
                            <a:latin typeface="Cambria Math" panose="02040503050406030204" pitchFamily="18" charset="0"/>
                            <a:ea typeface="+mn-ea"/>
                            <a:cs typeface="+mn-cs"/>
                          </a:rPr>
                          <m:t>8</m:t>
                        </m:r>
                      </m:den>
                    </m:f>
                  </m:oMath>
                </a14:m>
                <a:r>
                  <a:rPr lang="en-GB" sz="1200" b="0" i="0" u="none" strike="noStrike" kern="1200">
                    <a:solidFill>
                      <a:schemeClr val="tx1"/>
                    </a:solidFill>
                    <a:effectLst/>
                    <a:latin typeface="+mn-lt"/>
                    <a:ea typeface="+mn-ea"/>
                    <a:cs typeface="+mn-cs"/>
                  </a:rPr>
                  <a:t>)</a:t>
                </a:r>
                <a:endParaRPr lang="en-US"/>
              </a:p>
            </p:txBody>
          </p:sp>
        </mc:Choice>
        <mc:Fallback xmlns="">
          <p:sp>
            <p:nvSpPr>
              <p:cNvPr id="3" name="Notes Placeholder 2">
                <a:extLst>
                  <a:ext uri="{FF2B5EF4-FFF2-40B4-BE49-F238E27FC236}">
                    <a16:creationId xmlns:a16="http://schemas.microsoft.com/office/drawing/2014/main" id="{97F52570-1B9B-1790-F6E6-B0A508BF5160}"/>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a:t>
                </a:r>
              </a:p>
              <a:p>
                <a:r>
                  <a:rPr lang="en-US" sz="1200" b="0" i="0" u="none" strike="noStrike" kern="1200">
                    <a:solidFill>
                      <a:schemeClr val="tx1"/>
                    </a:solidFill>
                    <a:effectLst/>
                    <a:latin typeface="+mn-lt"/>
                    <a:ea typeface="+mn-ea"/>
                    <a:cs typeface="+mn-cs"/>
                  </a:rPr>
                  <a:t>A = (0.75, 0)</a:t>
                </a:r>
              </a:p>
              <a:p>
                <a:r>
                  <a:rPr lang="en-US" sz="1200" b="0" i="0" u="none" strike="noStrike" kern="1200">
                    <a:solidFill>
                      <a:schemeClr val="tx1"/>
                    </a:solidFill>
                    <a:effectLst/>
                    <a:latin typeface="+mn-lt"/>
                    <a:ea typeface="+mn-ea"/>
                    <a:cs typeface="+mn-cs"/>
                  </a:rPr>
                  <a:t>B = (3.15, 0)</a:t>
                </a:r>
              </a:p>
              <a:p>
                <a:r>
                  <a:rPr lang="en-US" sz="1200" b="0" i="0" u="none" strike="noStrike" kern="1200">
                    <a:solidFill>
                      <a:schemeClr val="tx1"/>
                    </a:solidFill>
                    <a:effectLst/>
                    <a:latin typeface="+mn-lt"/>
                    <a:ea typeface="+mn-ea"/>
                    <a:cs typeface="+mn-cs"/>
                  </a:rPr>
                  <a:t>C = (0.75, 2.4)</a:t>
                </a:r>
              </a:p>
              <a:p>
                <a:r>
                  <a:rPr lang="en-US" sz="1200" b="0" i="0" u="none" strike="noStrike" kern="1200">
                    <a:solidFill>
                      <a:schemeClr val="tx1"/>
                    </a:solidFill>
                    <a:effectLst/>
                    <a:latin typeface="+mn-lt"/>
                    <a:ea typeface="+mn-ea"/>
                    <a:cs typeface="+mn-cs"/>
                  </a:rPr>
                  <a:t>D = (3.15, 2.4)</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Work with coordinates in all four quadrants</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Use the four operations, including formal written methods, applied to integers, decimals, proper and improper fractions, and mixed numbers, all both positive and negative</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Work interchangeably with terminating decimals and their corresponding fractions (such as 3.5 and </a:t>
                </a:r>
                <a:r>
                  <a:rPr lang="en-GB" sz="1200" b="0" i="0" u="none" strike="noStrike" kern="1200">
                    <a:solidFill>
                      <a:schemeClr val="tx1"/>
                    </a:solidFill>
                    <a:effectLst/>
                    <a:latin typeface="Cambria Math" panose="02040503050406030204" pitchFamily="18" charset="0"/>
                    <a:ea typeface="+mn-ea"/>
                    <a:cs typeface="+mn-cs"/>
                  </a:rPr>
                  <a:t>7/2</a:t>
                </a:r>
                <a:r>
                  <a:rPr lang="en-GB" sz="1200" b="0" i="0" u="none" strike="noStrike" kern="1200">
                    <a:solidFill>
                      <a:schemeClr val="tx1"/>
                    </a:solidFill>
                    <a:effectLst/>
                    <a:latin typeface="+mn-lt"/>
                    <a:ea typeface="+mn-ea"/>
                    <a:cs typeface="+mn-cs"/>
                  </a:rPr>
                  <a:t> or 0.375 and </a:t>
                </a:r>
                <a:r>
                  <a:rPr lang="en-GB" sz="1200" b="0" i="0" u="none" strike="noStrike" kern="1200">
                    <a:solidFill>
                      <a:schemeClr val="tx1"/>
                    </a:solidFill>
                    <a:effectLst/>
                    <a:latin typeface="Cambria Math" panose="02040503050406030204" pitchFamily="18" charset="0"/>
                    <a:ea typeface="+mn-ea"/>
                    <a:cs typeface="+mn-cs"/>
                  </a:rPr>
                  <a:t>3/8</a:t>
                </a:r>
                <a:r>
                  <a:rPr lang="en-GB" sz="1200" b="0" i="0" u="none" strike="noStrike" kern="1200">
                    <a:solidFill>
                      <a:schemeClr val="tx1"/>
                    </a:solidFill>
                    <a:effectLst/>
                    <a:latin typeface="+mn-lt"/>
                    <a:ea typeface="+mn-ea"/>
                    <a:cs typeface="+mn-cs"/>
                  </a:rPr>
                  <a:t>)</a:t>
                </a:r>
                <a:endParaRPr lang="en-US"/>
              </a:p>
            </p:txBody>
          </p:sp>
        </mc:Fallback>
      </mc:AlternateContent>
      <p:sp>
        <p:nvSpPr>
          <p:cNvPr id="4" name="Slide Number Placeholder 3">
            <a:extLst>
              <a:ext uri="{FF2B5EF4-FFF2-40B4-BE49-F238E27FC236}">
                <a16:creationId xmlns:a16="http://schemas.microsoft.com/office/drawing/2014/main" id="{431EB59C-CBAA-2E3F-56F8-8E3240F731A7}"/>
              </a:ext>
            </a:extLst>
          </p:cNvPr>
          <p:cNvSpPr>
            <a:spLocks noGrp="1"/>
          </p:cNvSpPr>
          <p:nvPr>
            <p:ph type="sldNum" sz="quarter" idx="5"/>
          </p:nvPr>
        </p:nvSpPr>
        <p:spPr/>
        <p:txBody>
          <a:bodyPr/>
          <a:lstStyle/>
          <a:p>
            <a:fld id="{67BD89B3-B9A9-BC4E-ACDE-A65ABD725109}" type="slidenum">
              <a:rPr lang="en-US" smtClean="0"/>
              <a:t>26</a:t>
            </a:fld>
            <a:endParaRPr lang="en-US"/>
          </a:p>
        </p:txBody>
      </p:sp>
    </p:spTree>
    <p:extLst>
      <p:ext uri="{BB962C8B-B14F-4D97-AF65-F5344CB8AC3E}">
        <p14:creationId xmlns:p14="http://schemas.microsoft.com/office/powerpoint/2010/main" val="283585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9F1D4-1F1B-F142-4F6E-AA69CA78A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5ED31-F127-22B9-7927-67D641378347}"/>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305444D-438A-A79E-1C39-7480E147C213}"/>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38</a:t>
                </a:r>
                <a14:m>
                  <m:oMath xmlns:m="http://schemas.openxmlformats.org/officeDocument/2006/math">
                    <m:r>
                      <a:rPr lang="en-GB" sz="1200" b="0" i="1" u="none" strike="noStrike" kern="1200" smtClean="0">
                        <a:solidFill>
                          <a:schemeClr val="tx1"/>
                        </a:solidFill>
                        <a:effectLst/>
                        <a:latin typeface="Cambria Math" panose="02040503050406030204" pitchFamily="18" charset="0"/>
                        <a:ea typeface="+mn-ea"/>
                        <a:cs typeface="+mn-cs"/>
                      </a:rPr>
                      <m:t>°</m:t>
                    </m:r>
                  </m:oMath>
                </a14:m>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Angles in a triangle sum to 180</a:t>
                </a:r>
                <a14:m>
                  <m:oMath xmlns:m="http://schemas.openxmlformats.org/officeDocument/2006/math">
                    <m:r>
                      <a:rPr lang="en-GB" sz="1200" b="0" i="1" u="none" strike="noStrike" kern="1200" smtClean="0">
                        <a:solidFill>
                          <a:schemeClr val="tx1"/>
                        </a:solidFill>
                        <a:effectLst/>
                        <a:latin typeface="Cambria Math" panose="02040503050406030204" pitchFamily="18" charset="0"/>
                        <a:ea typeface="+mn-ea"/>
                        <a:cs typeface="+mn-cs"/>
                      </a:rPr>
                      <m:t>°</m:t>
                    </m:r>
                  </m:oMath>
                </a14:m>
                <a:endParaRPr lang="en-GB"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Corresponding angles are equal</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A</a:t>
                </a:r>
                <a:r>
                  <a:rPr lang="en-GB" sz="1200" b="0" i="0" u="none" strike="noStrike" kern="1200" err="1">
                    <a:solidFill>
                      <a:schemeClr val="tx1"/>
                    </a:solidFill>
                    <a:effectLst/>
                    <a:latin typeface="+mn-lt"/>
                    <a:ea typeface="+mn-ea"/>
                    <a:cs typeface="+mn-cs"/>
                  </a:rPr>
                  <a:t>pply</a:t>
                </a:r>
                <a:r>
                  <a:rPr lang="en-GB" sz="1200" b="0" i="0" u="none" strike="noStrike" kern="1200">
                    <a:solidFill>
                      <a:schemeClr val="tx1"/>
                    </a:solidFill>
                    <a:effectLst/>
                    <a:latin typeface="+mn-lt"/>
                    <a:ea typeface="+mn-ea"/>
                    <a:cs typeface="+mn-cs"/>
                  </a:rPr>
                  <a:t> the properties of angles at a point, angles at a point on a straight line, vertically opposite angles </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Understand and use the relationship between parallel lines and alternate and corresponding angles </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Derive and use the sum of angles in a triangle and use it to deduce the angle sum in any polygon, and to derive properties of regular polygons</a:t>
                </a:r>
                <a:endParaRPr lang="en-US"/>
              </a:p>
            </p:txBody>
          </p:sp>
        </mc:Choice>
        <mc:Fallback xmlns="">
          <p:sp>
            <p:nvSpPr>
              <p:cNvPr id="3" name="Notes Placeholder 2">
                <a:extLst>
                  <a:ext uri="{FF2B5EF4-FFF2-40B4-BE49-F238E27FC236}">
                    <a16:creationId xmlns:a16="http://schemas.microsoft.com/office/drawing/2014/main" id="{7305444D-438A-A79E-1C39-7480E147C213}"/>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38</a:t>
                </a:r>
                <a:r>
                  <a:rPr lang="en-GB" sz="1200" b="0" i="0" u="none" strike="noStrike" kern="1200">
                    <a:solidFill>
                      <a:schemeClr val="tx1"/>
                    </a:solidFill>
                    <a:effectLst/>
                    <a:latin typeface="Cambria Math" panose="02040503050406030204" pitchFamily="18" charset="0"/>
                    <a:ea typeface="+mn-ea"/>
                    <a:cs typeface="+mn-cs"/>
                  </a:rPr>
                  <a:t>°</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Angles in a triangle sum to 180</a:t>
                </a:r>
                <a:r>
                  <a:rPr lang="en-GB" sz="1200" b="0" i="0" u="none" strike="noStrike" kern="1200">
                    <a:solidFill>
                      <a:schemeClr val="tx1"/>
                    </a:solidFill>
                    <a:effectLst/>
                    <a:latin typeface="Cambria Math" panose="02040503050406030204" pitchFamily="18" charset="0"/>
                    <a:ea typeface="+mn-ea"/>
                    <a:cs typeface="+mn-cs"/>
                  </a:rPr>
                  <a:t>°</a:t>
                </a:r>
                <a:endParaRPr lang="en-GB"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Corresponding angles are equal</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A</a:t>
                </a:r>
                <a:r>
                  <a:rPr lang="en-GB" sz="1200" b="0" i="0" u="none" strike="noStrike" kern="1200" err="1">
                    <a:solidFill>
                      <a:schemeClr val="tx1"/>
                    </a:solidFill>
                    <a:effectLst/>
                    <a:latin typeface="+mn-lt"/>
                    <a:ea typeface="+mn-ea"/>
                    <a:cs typeface="+mn-cs"/>
                  </a:rPr>
                  <a:t>pply</a:t>
                </a:r>
                <a:r>
                  <a:rPr lang="en-GB" sz="1200" b="0" i="0" u="none" strike="noStrike" kern="1200">
                    <a:solidFill>
                      <a:schemeClr val="tx1"/>
                    </a:solidFill>
                    <a:effectLst/>
                    <a:latin typeface="+mn-lt"/>
                    <a:ea typeface="+mn-ea"/>
                    <a:cs typeface="+mn-cs"/>
                  </a:rPr>
                  <a:t> the properties of angles at a point, angles at a point on a straight line, vertically opposite angles </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Understand and use the relationship between parallel lines and alternate and corresponding angles </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Derive and use the sum of angles in a triangle and use it to deduce the angle sum in any polygon, and to derive properties of regular polygons</a:t>
                </a:r>
                <a:endParaRPr lang="en-US"/>
              </a:p>
            </p:txBody>
          </p:sp>
        </mc:Fallback>
      </mc:AlternateContent>
      <p:sp>
        <p:nvSpPr>
          <p:cNvPr id="4" name="Slide Number Placeholder 3">
            <a:extLst>
              <a:ext uri="{FF2B5EF4-FFF2-40B4-BE49-F238E27FC236}">
                <a16:creationId xmlns:a16="http://schemas.microsoft.com/office/drawing/2014/main" id="{80C4133C-CA29-CC94-01BB-404A5A8F12FE}"/>
              </a:ext>
            </a:extLst>
          </p:cNvPr>
          <p:cNvSpPr>
            <a:spLocks noGrp="1"/>
          </p:cNvSpPr>
          <p:nvPr>
            <p:ph type="sldNum" sz="quarter" idx="5"/>
          </p:nvPr>
        </p:nvSpPr>
        <p:spPr/>
        <p:txBody>
          <a:bodyPr/>
          <a:lstStyle/>
          <a:p>
            <a:fld id="{67BD89B3-B9A9-BC4E-ACDE-A65ABD725109}" type="slidenum">
              <a:rPr lang="en-US" smtClean="0"/>
              <a:t>27</a:t>
            </a:fld>
            <a:endParaRPr lang="en-US"/>
          </a:p>
        </p:txBody>
      </p:sp>
    </p:spTree>
    <p:extLst>
      <p:ext uri="{BB962C8B-B14F-4D97-AF65-F5344CB8AC3E}">
        <p14:creationId xmlns:p14="http://schemas.microsoft.com/office/powerpoint/2010/main" val="1145717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DF06-62F5-16F6-3458-79CCCDE92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94DA7-4587-5226-BBCD-58BB80E6C6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80AA0C-8016-9AE1-C1BE-38D745ADD567}"/>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8:25 am</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U</a:t>
            </a:r>
            <a:r>
              <a:rPr lang="en-GB"/>
              <a:t>se standard units of mass, length, time, money and other measures, including with decimal quantities</a:t>
            </a:r>
            <a:br>
              <a:rPr lang="en-GB"/>
            </a:br>
            <a:r>
              <a:rPr lang="en-GB"/>
              <a:t>Change freely between related standard units [for example time, length, area, volume/capacity, mass] </a:t>
            </a:r>
            <a:br>
              <a:rPr lang="en-GB"/>
            </a:br>
            <a:r>
              <a:rPr lang="en-GB"/>
              <a:t>Generate terms of a sequence from either a term-to-term or a position-to-term rule</a:t>
            </a:r>
            <a:endParaRPr lang="en-US"/>
          </a:p>
        </p:txBody>
      </p:sp>
      <p:sp>
        <p:nvSpPr>
          <p:cNvPr id="4" name="Slide Number Placeholder 3">
            <a:extLst>
              <a:ext uri="{FF2B5EF4-FFF2-40B4-BE49-F238E27FC236}">
                <a16:creationId xmlns:a16="http://schemas.microsoft.com/office/drawing/2014/main" id="{573A8A39-31B5-BE1D-C93E-D79BA34D8FAB}"/>
              </a:ext>
            </a:extLst>
          </p:cNvPr>
          <p:cNvSpPr>
            <a:spLocks noGrp="1"/>
          </p:cNvSpPr>
          <p:nvPr>
            <p:ph type="sldNum" sz="quarter" idx="5"/>
          </p:nvPr>
        </p:nvSpPr>
        <p:spPr/>
        <p:txBody>
          <a:bodyPr/>
          <a:lstStyle/>
          <a:p>
            <a:fld id="{67BD89B3-B9A9-BC4E-ACDE-A65ABD725109}" type="slidenum">
              <a:rPr lang="en-US" smtClean="0"/>
              <a:t>28</a:t>
            </a:fld>
            <a:endParaRPr lang="en-US"/>
          </a:p>
        </p:txBody>
      </p:sp>
    </p:spTree>
    <p:extLst>
      <p:ext uri="{BB962C8B-B14F-4D97-AF65-F5344CB8AC3E}">
        <p14:creationId xmlns:p14="http://schemas.microsoft.com/office/powerpoint/2010/main" val="4164842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1EEB-0ED4-0536-9F89-638C8AB05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C9AC2-272B-8A85-8384-9E3D356ED0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0892E-2BEA-391E-3FDB-B9EB4B8C6D8F}"/>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For journeys under 2 miles, Cool Taxis are the cheapest. At exactly 2 miles, Ace Taxis and Cool Taxis cost the same. Ace taxis is then the cheapest for journeys between 2 and 4 miles. At 4 miles, Ace Taxis and Best Taxis cost the same. For journeys greater than 4 miles, Cool Taxis is the cheapest.</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M</a:t>
            </a:r>
            <a:r>
              <a:rPr lang="en-GB"/>
              <a:t>odel situations or procedures by translating them into algebraic expressions or formulae and by using graphs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U</a:t>
            </a:r>
            <a:r>
              <a:rPr lang="en-GB"/>
              <a:t>se algebraic methods to solve linear equations in one variable (including all forms that require rearrangement)</a:t>
            </a:r>
            <a:br>
              <a:rPr lang="en-GB"/>
            </a:br>
            <a:r>
              <a:rPr lang="en-GB"/>
              <a:t>Recognise, sketch and produce graphs of linear and quadratic functions of one variable with appropriate scaling, using equations in x and y and the Cartesian plane</a:t>
            </a:r>
            <a:br>
              <a:rPr lang="en-GB"/>
            </a:br>
            <a:r>
              <a:rPr lang="en-GB"/>
              <a:t>Reduce a given linear equation in two variables to the standard form y = mx + c; calculate and interpret gradients and intercepts of graphs of such linear equations numerically, graphically and algebraically</a:t>
            </a:r>
            <a:endParaRPr lang="en-US"/>
          </a:p>
        </p:txBody>
      </p:sp>
      <p:sp>
        <p:nvSpPr>
          <p:cNvPr id="4" name="Slide Number Placeholder 3">
            <a:extLst>
              <a:ext uri="{FF2B5EF4-FFF2-40B4-BE49-F238E27FC236}">
                <a16:creationId xmlns:a16="http://schemas.microsoft.com/office/drawing/2014/main" id="{44582755-33F9-B95D-DB0B-5E463145B316}"/>
              </a:ext>
            </a:extLst>
          </p:cNvPr>
          <p:cNvSpPr>
            <a:spLocks noGrp="1"/>
          </p:cNvSpPr>
          <p:nvPr>
            <p:ph type="sldNum" sz="quarter" idx="5"/>
          </p:nvPr>
        </p:nvSpPr>
        <p:spPr/>
        <p:txBody>
          <a:bodyPr/>
          <a:lstStyle/>
          <a:p>
            <a:fld id="{67BD89B3-B9A9-BC4E-ACDE-A65ABD725109}" type="slidenum">
              <a:rPr lang="en-US" smtClean="0"/>
              <a:t>29</a:t>
            </a:fld>
            <a:endParaRPr lang="en-US"/>
          </a:p>
        </p:txBody>
      </p:sp>
    </p:spTree>
    <p:extLst>
      <p:ext uri="{BB962C8B-B14F-4D97-AF65-F5344CB8AC3E}">
        <p14:creationId xmlns:p14="http://schemas.microsoft.com/office/powerpoint/2010/main" val="125370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0FDEA-7622-F030-297B-C89C26388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52065-92EC-A7E8-B75D-1EF0F0F2B6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C116B5-575A-308A-9D88-A0962C63692F}"/>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17</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M</a:t>
            </a:r>
            <a:r>
              <a:rPr lang="en-GB"/>
              <a:t>odel situations or procedures by translating them into algebraic expressions or formulae and by using graphs</a:t>
            </a:r>
            <a:br>
              <a:rPr lang="en-GB"/>
            </a:br>
            <a:r>
              <a:rPr lang="en-GB"/>
              <a:t>Use algebraic methods to solve linear equations in one variable (including all forms that require rearrangement)</a:t>
            </a:r>
            <a:br>
              <a:rPr lang="en-GB"/>
            </a:br>
            <a:r>
              <a:rPr lang="en-GB"/>
              <a:t>Recognise, sketch and produce graphs of linear and quadratic functions of one variable with appropriate scaling, using equations in x and y and the Cartesian plane</a:t>
            </a:r>
            <a:br>
              <a:rPr lang="en-GB"/>
            </a:br>
            <a:r>
              <a:rPr lang="en-GB"/>
              <a:t>Interpret mathematical relationships both algebraically and graphically</a:t>
            </a:r>
            <a:endParaRPr lang="en-US"/>
          </a:p>
        </p:txBody>
      </p:sp>
      <p:sp>
        <p:nvSpPr>
          <p:cNvPr id="4" name="Slide Number Placeholder 3">
            <a:extLst>
              <a:ext uri="{FF2B5EF4-FFF2-40B4-BE49-F238E27FC236}">
                <a16:creationId xmlns:a16="http://schemas.microsoft.com/office/drawing/2014/main" id="{3071CC22-16BC-CFBD-3E49-EA253A0F7CDE}"/>
              </a:ext>
            </a:extLst>
          </p:cNvPr>
          <p:cNvSpPr>
            <a:spLocks noGrp="1"/>
          </p:cNvSpPr>
          <p:nvPr>
            <p:ph type="sldNum" sz="quarter" idx="5"/>
          </p:nvPr>
        </p:nvSpPr>
        <p:spPr/>
        <p:txBody>
          <a:bodyPr/>
          <a:lstStyle/>
          <a:p>
            <a:fld id="{67BD89B3-B9A9-BC4E-ACDE-A65ABD725109}" type="slidenum">
              <a:rPr lang="en-US" smtClean="0"/>
              <a:t>30</a:t>
            </a:fld>
            <a:endParaRPr lang="en-US"/>
          </a:p>
        </p:txBody>
      </p:sp>
    </p:spTree>
    <p:extLst>
      <p:ext uri="{BB962C8B-B14F-4D97-AF65-F5344CB8AC3E}">
        <p14:creationId xmlns:p14="http://schemas.microsoft.com/office/powerpoint/2010/main" val="100772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6570-AB6B-D320-B7EC-86479429A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153D2-C563-9E9F-29C2-CA0709C249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D0AD15-68D1-E5AE-6267-3AC5D2FB8FE8}"/>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Various such as 4/12, 5/12 </a:t>
            </a:r>
            <a:r>
              <a:rPr lang="en-US" sz="1200" b="0" i="0" u="none" strike="noStrike" kern="1200" err="1">
                <a:solidFill>
                  <a:schemeClr val="tx1"/>
                </a:solidFill>
                <a:effectLst/>
                <a:latin typeface="+mn-lt"/>
                <a:ea typeface="+mn-ea"/>
                <a:cs typeface="+mn-cs"/>
              </a:rPr>
              <a:t>etc</a:t>
            </a:r>
            <a:endParaRPr lang="en-US" sz="1200" b="0" i="0" u="none" strike="noStrike" kern="1200">
              <a:solidFill>
                <a:schemeClr val="tx1"/>
              </a:solidFill>
              <a:effectLst/>
              <a:latin typeface="+mn-lt"/>
              <a:ea typeface="+mn-ea"/>
              <a:cs typeface="+mn-cs"/>
            </a:endParaRP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US" b="1"/>
              <a:t>Y5</a:t>
            </a:r>
            <a:r>
              <a:rPr lang="en-US"/>
              <a:t> </a:t>
            </a:r>
            <a:r>
              <a:rPr lang="en-GB" sz="1200" kern="1200">
                <a:solidFill>
                  <a:schemeClr val="tx1"/>
                </a:solidFill>
                <a:effectLst/>
                <a:latin typeface="+mn-lt"/>
                <a:ea typeface="+mn-ea"/>
                <a:cs typeface="+mn-cs"/>
              </a:rPr>
              <a:t>Compare and order fractions whose denominators are all multiples of the same number</a:t>
            </a:r>
          </a:p>
          <a:p>
            <a:endParaRPr lang="en-US"/>
          </a:p>
        </p:txBody>
      </p:sp>
      <p:sp>
        <p:nvSpPr>
          <p:cNvPr id="4" name="Slide Number Placeholder 3">
            <a:extLst>
              <a:ext uri="{FF2B5EF4-FFF2-40B4-BE49-F238E27FC236}">
                <a16:creationId xmlns:a16="http://schemas.microsoft.com/office/drawing/2014/main" id="{4F2BEF36-E51A-7AB3-3DED-EF9ED25756AA}"/>
              </a:ext>
            </a:extLst>
          </p:cNvPr>
          <p:cNvSpPr>
            <a:spLocks noGrp="1"/>
          </p:cNvSpPr>
          <p:nvPr>
            <p:ph type="sldNum" sz="quarter" idx="5"/>
          </p:nvPr>
        </p:nvSpPr>
        <p:spPr/>
        <p:txBody>
          <a:bodyPr/>
          <a:lstStyle/>
          <a:p>
            <a:fld id="{67BD89B3-B9A9-BC4E-ACDE-A65ABD725109}" type="slidenum">
              <a:rPr lang="en-US" smtClean="0"/>
              <a:t>4</a:t>
            </a:fld>
            <a:endParaRPr lang="en-US"/>
          </a:p>
        </p:txBody>
      </p:sp>
    </p:spTree>
    <p:extLst>
      <p:ext uri="{BB962C8B-B14F-4D97-AF65-F5344CB8AC3E}">
        <p14:creationId xmlns:p14="http://schemas.microsoft.com/office/powerpoint/2010/main" val="1190381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40162-B977-1CD8-2746-DC6B18AC9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809FD-E893-456D-00BF-0313DE4301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01BA18-B3EE-AB20-ADC7-6195E0E180A5}"/>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More supporters were interviewed (pie chart b). There were 240 extra people in this group.</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C</a:t>
            </a:r>
            <a:r>
              <a:rPr lang="en-GB"/>
              <a:t>onstruct and interpret appropriate tables, charts, and diagrams, including frequency tables, bar charts, pie charts, and pictograms for categorical data, and vertical line (or bar) charts for ungrouped and grouped numerical data</a:t>
            </a:r>
            <a:endParaRPr lang="en-US"/>
          </a:p>
        </p:txBody>
      </p:sp>
      <p:sp>
        <p:nvSpPr>
          <p:cNvPr id="4" name="Slide Number Placeholder 3">
            <a:extLst>
              <a:ext uri="{FF2B5EF4-FFF2-40B4-BE49-F238E27FC236}">
                <a16:creationId xmlns:a16="http://schemas.microsoft.com/office/drawing/2014/main" id="{8FDE61BE-5C4B-2B05-75AB-8501E8CD050B}"/>
              </a:ext>
            </a:extLst>
          </p:cNvPr>
          <p:cNvSpPr>
            <a:spLocks noGrp="1"/>
          </p:cNvSpPr>
          <p:nvPr>
            <p:ph type="sldNum" sz="quarter" idx="5"/>
          </p:nvPr>
        </p:nvSpPr>
        <p:spPr/>
        <p:txBody>
          <a:bodyPr/>
          <a:lstStyle/>
          <a:p>
            <a:fld id="{67BD89B3-B9A9-BC4E-ACDE-A65ABD725109}" type="slidenum">
              <a:rPr lang="en-US" smtClean="0"/>
              <a:t>31</a:t>
            </a:fld>
            <a:endParaRPr lang="en-US"/>
          </a:p>
        </p:txBody>
      </p:sp>
    </p:spTree>
    <p:extLst>
      <p:ext uri="{BB962C8B-B14F-4D97-AF65-F5344CB8AC3E}">
        <p14:creationId xmlns:p14="http://schemas.microsoft.com/office/powerpoint/2010/main" val="363325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7A31B-F387-FFFB-2D12-7CFA51CED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9FD1C-F1E6-4979-D96B-D5474F0799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83146E-1E5C-4A2B-A5E5-88DE31D6E942}"/>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May have faster opponents at county level. Books are different lengths and books for older pupils are likely to be longer in length.</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D</a:t>
            </a:r>
            <a:r>
              <a:rPr lang="en-GB"/>
              <a:t>escribe, interpret and compare observed distributions of a single variable through: appropriate graphical representation involving discrete, continuous and grouped data; and appropriate measures of central tendency (mean, mode, median) and spread (range, consideration of outliers)</a:t>
            </a:r>
            <a:endParaRPr lang="en-US"/>
          </a:p>
        </p:txBody>
      </p:sp>
      <p:sp>
        <p:nvSpPr>
          <p:cNvPr id="4" name="Slide Number Placeholder 3">
            <a:extLst>
              <a:ext uri="{FF2B5EF4-FFF2-40B4-BE49-F238E27FC236}">
                <a16:creationId xmlns:a16="http://schemas.microsoft.com/office/drawing/2014/main" id="{CACABA29-D6AF-C63B-DA7B-50F1553F6618}"/>
              </a:ext>
            </a:extLst>
          </p:cNvPr>
          <p:cNvSpPr>
            <a:spLocks noGrp="1"/>
          </p:cNvSpPr>
          <p:nvPr>
            <p:ph type="sldNum" sz="quarter" idx="5"/>
          </p:nvPr>
        </p:nvSpPr>
        <p:spPr/>
        <p:txBody>
          <a:bodyPr/>
          <a:lstStyle/>
          <a:p>
            <a:fld id="{67BD89B3-B9A9-BC4E-ACDE-A65ABD725109}" type="slidenum">
              <a:rPr lang="en-US" smtClean="0"/>
              <a:t>32</a:t>
            </a:fld>
            <a:endParaRPr lang="en-US"/>
          </a:p>
        </p:txBody>
      </p:sp>
    </p:spTree>
    <p:extLst>
      <p:ext uri="{BB962C8B-B14F-4D97-AF65-F5344CB8AC3E}">
        <p14:creationId xmlns:p14="http://schemas.microsoft.com/office/powerpoint/2010/main" val="1541000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344A1-A9F3-63DE-5DBF-577131B75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D2C8B-88D0-B34E-E426-2A05671A3A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AD9995-C382-0B5F-664F-846F03179C7F}"/>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Either 2 cube dice or 1 of each dice.</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R</a:t>
            </a:r>
            <a:r>
              <a:rPr lang="en-GB"/>
              <a:t>ecord, describe and analyse the frequency of outcomes of simple probability experiments involving randomness, fairness, equally and unequally likely outcomes, using appropriate language and the 0-1 probability scale</a:t>
            </a:r>
            <a:br>
              <a:rPr lang="en-GB"/>
            </a:br>
            <a:r>
              <a:rPr lang="en-GB"/>
              <a:t>Understand that the probabilities of all possible outcomes sum to 1</a:t>
            </a:r>
            <a:br>
              <a:rPr lang="en-GB"/>
            </a:br>
            <a:r>
              <a:rPr lang="en-GB"/>
              <a:t>generate theoretical sample spaces for single and combined events with equally likely, mutually exclusive outcomes and use these to calculate theoretical probabilities</a:t>
            </a:r>
            <a:endParaRPr lang="en-US"/>
          </a:p>
        </p:txBody>
      </p:sp>
      <p:sp>
        <p:nvSpPr>
          <p:cNvPr id="4" name="Slide Number Placeholder 3">
            <a:extLst>
              <a:ext uri="{FF2B5EF4-FFF2-40B4-BE49-F238E27FC236}">
                <a16:creationId xmlns:a16="http://schemas.microsoft.com/office/drawing/2014/main" id="{75798769-7EF5-7D55-55B6-B7FC8F348154}"/>
              </a:ext>
            </a:extLst>
          </p:cNvPr>
          <p:cNvSpPr>
            <a:spLocks noGrp="1"/>
          </p:cNvSpPr>
          <p:nvPr>
            <p:ph type="sldNum" sz="quarter" idx="5"/>
          </p:nvPr>
        </p:nvSpPr>
        <p:spPr/>
        <p:txBody>
          <a:bodyPr/>
          <a:lstStyle/>
          <a:p>
            <a:fld id="{67BD89B3-B9A9-BC4E-ACDE-A65ABD725109}" type="slidenum">
              <a:rPr lang="en-US" smtClean="0"/>
              <a:t>33</a:t>
            </a:fld>
            <a:endParaRPr lang="en-US"/>
          </a:p>
        </p:txBody>
      </p:sp>
    </p:spTree>
    <p:extLst>
      <p:ext uri="{BB962C8B-B14F-4D97-AF65-F5344CB8AC3E}">
        <p14:creationId xmlns:p14="http://schemas.microsoft.com/office/powerpoint/2010/main" val="1545275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DB52-7850-EA2C-8AED-080DE7956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DA25F-5B7A-AB8A-9C99-DA0E55BF0A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6973FF-319F-A983-81AD-F814DAD79709}"/>
              </a:ext>
            </a:extLst>
          </p:cNvPr>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Answer: </a:t>
            </a:r>
          </a:p>
          <a:p>
            <a:r>
              <a:rPr lang="en-US" sz="1200" b="0" i="0" u="none" strike="noStrike" kern="1200">
                <a:solidFill>
                  <a:schemeClr val="tx1"/>
                </a:solidFill>
                <a:effectLst/>
                <a:latin typeface="+mn-lt"/>
                <a:ea typeface="+mn-ea"/>
                <a:cs typeface="+mn-cs"/>
              </a:rPr>
              <a:t>E.g. Regular hexagon, irregular pentagon, trapezium, parallelogram, rhombus, arrowhead, equilateral triangle. Angles include 60°, 90°, 120°, 240°. A square cannot be drawn accurately. This is because all lengths of equal size are at an angle of either 30° or 60° to each other.</a:t>
            </a:r>
          </a:p>
          <a:p>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br>
              <a:rPr lang="en-US"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D</a:t>
            </a:r>
            <a:r>
              <a:rPr lang="en-GB"/>
              <a:t>raw and measure line segments and angles in geometric figures, including interpreting scale drawings</a:t>
            </a:r>
            <a:br>
              <a:rPr lang="en-GB"/>
            </a:br>
            <a:r>
              <a:rPr lang="en-GB"/>
              <a:t>Derive and use the standard ruler and compass constructions (perpendicular bisector of a line segment, constructing a perpendicular to a given line from/at a given point, bisecting a given angle); recognise and use the perpendicular distance from a point to a line as the shortest distance to the line</a:t>
            </a:r>
            <a:br>
              <a:rPr lang="en-GB"/>
            </a:br>
            <a:r>
              <a:rPr lang="en-GB"/>
              <a:t>Describe, sketch and draw using conventional terms and notations: points, lines, parallel lines, perpendicular lines, right angles, regular polygons, and other polygons that are reflectively and rotationally symmetric</a:t>
            </a:r>
            <a:br>
              <a:rPr lang="en-GB"/>
            </a:br>
            <a:r>
              <a:rPr lang="en-GB"/>
              <a:t>Derive and illustrate properties of triangles, quadrilaterals, circles, and other plane figures [for example, equal lengths and angles] using appropriate language and technologies</a:t>
            </a:r>
            <a:br>
              <a:rPr lang="en-GB"/>
            </a:br>
            <a:r>
              <a:rPr lang="en-GB"/>
              <a:t>Apply the properties of angles at a point, angles at a point on a straight line, vertically opposite angles</a:t>
            </a:r>
            <a:endParaRPr lang="en-US"/>
          </a:p>
        </p:txBody>
      </p:sp>
      <p:sp>
        <p:nvSpPr>
          <p:cNvPr id="4" name="Slide Number Placeholder 3">
            <a:extLst>
              <a:ext uri="{FF2B5EF4-FFF2-40B4-BE49-F238E27FC236}">
                <a16:creationId xmlns:a16="http://schemas.microsoft.com/office/drawing/2014/main" id="{F5D73FCF-0C6D-A715-EB23-C0CF9F055B9B}"/>
              </a:ext>
            </a:extLst>
          </p:cNvPr>
          <p:cNvSpPr>
            <a:spLocks noGrp="1"/>
          </p:cNvSpPr>
          <p:nvPr>
            <p:ph type="sldNum" sz="quarter" idx="5"/>
          </p:nvPr>
        </p:nvSpPr>
        <p:spPr/>
        <p:txBody>
          <a:bodyPr/>
          <a:lstStyle/>
          <a:p>
            <a:fld id="{67BD89B3-B9A9-BC4E-ACDE-A65ABD725109}" type="slidenum">
              <a:rPr lang="en-US" smtClean="0"/>
              <a:t>34</a:t>
            </a:fld>
            <a:endParaRPr lang="en-US"/>
          </a:p>
        </p:txBody>
      </p:sp>
    </p:spTree>
    <p:extLst>
      <p:ext uri="{BB962C8B-B14F-4D97-AF65-F5344CB8AC3E}">
        <p14:creationId xmlns:p14="http://schemas.microsoft.com/office/powerpoint/2010/main" val="3497705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E61B-92AD-83F1-C127-5E7559FA7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ABBA2-35E0-C3E2-84AD-73677C8904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712963C-466F-39E8-1F6F-2A46799EF59F}"/>
              </a:ext>
            </a:extLst>
          </p:cNvPr>
          <p:cNvSpPr>
            <a:spLocks noGrp="1"/>
          </p:cNvSpPr>
          <p:nvPr>
            <p:ph type="body" idx="1"/>
          </p:nvPr>
        </p:nvSpPr>
        <p:spPr/>
        <p:txBody>
          <a:bodyPr/>
          <a:lstStyle/>
          <a:p>
            <a:r>
              <a:rPr lang="en-GB" sz="1200" b="1" kern="1200">
                <a:solidFill>
                  <a:schemeClr val="tx1"/>
                </a:solidFill>
                <a:effectLst/>
                <a:latin typeface="+mn-lt"/>
                <a:ea typeface="+mn-ea"/>
                <a:cs typeface="+mn-cs"/>
              </a:rPr>
              <a:t>Answer: </a:t>
            </a:r>
          </a:p>
          <a:p>
            <a:r>
              <a:rPr lang="en-GB" sz="1200" kern="1200">
                <a:solidFill>
                  <a:schemeClr val="tx1"/>
                </a:solidFill>
                <a:effectLst/>
                <a:latin typeface="+mn-lt"/>
                <a:ea typeface="+mn-ea"/>
                <a:cs typeface="+mn-cs"/>
              </a:rPr>
              <a:t>75%</a:t>
            </a:r>
          </a:p>
          <a:p>
            <a:endParaRPr lang="en-GB" sz="1200"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GB" sz="1200" kern="1200">
                <a:solidFill>
                  <a:schemeClr val="tx1"/>
                </a:solidFill>
                <a:effectLst/>
                <a:latin typeface="+mn-lt"/>
                <a:ea typeface="+mn-ea"/>
                <a:cs typeface="+mn-cs"/>
              </a:rPr>
              <a:t>KS3: Interpret percentages and percentage changes as a fraction or decimal; interpret them multiplicatively; compare quantities using percentages.</a:t>
            </a:r>
          </a:p>
        </p:txBody>
      </p:sp>
      <p:sp>
        <p:nvSpPr>
          <p:cNvPr id="4" name="Slide Number Placeholder 3">
            <a:extLst>
              <a:ext uri="{FF2B5EF4-FFF2-40B4-BE49-F238E27FC236}">
                <a16:creationId xmlns:a16="http://schemas.microsoft.com/office/drawing/2014/main" id="{6D009CE2-BD02-4CD8-9139-BC92928F68E2}"/>
              </a:ext>
            </a:extLst>
          </p:cNvPr>
          <p:cNvSpPr>
            <a:spLocks noGrp="1"/>
          </p:cNvSpPr>
          <p:nvPr>
            <p:ph type="sldNum" sz="quarter" idx="5"/>
          </p:nvPr>
        </p:nvSpPr>
        <p:spPr/>
        <p:txBody>
          <a:bodyPr/>
          <a:lstStyle/>
          <a:p>
            <a:fld id="{67BD89B3-B9A9-BC4E-ACDE-A65ABD725109}" type="slidenum">
              <a:rPr lang="en-US" smtClean="0"/>
              <a:t>35</a:t>
            </a:fld>
            <a:endParaRPr lang="en-US"/>
          </a:p>
        </p:txBody>
      </p:sp>
    </p:spTree>
    <p:extLst>
      <p:ext uri="{BB962C8B-B14F-4D97-AF65-F5344CB8AC3E}">
        <p14:creationId xmlns:p14="http://schemas.microsoft.com/office/powerpoint/2010/main" val="4239051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74C2-40F4-3889-6EA8-EB5DE3C40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3C4E7-847B-E99B-DDFC-830F2A2E6E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C9A57E-2851-FB39-308D-4B2E0ADFDB9C}"/>
              </a:ext>
            </a:extLst>
          </p:cNvPr>
          <p:cNvSpPr>
            <a:spLocks noGrp="1"/>
          </p:cNvSpPr>
          <p:nvPr>
            <p:ph type="body" idx="1"/>
          </p:nvPr>
        </p:nvSpPr>
        <p:spPr/>
        <p:txBody>
          <a:bodyPr/>
          <a:lstStyle/>
          <a:p>
            <a:r>
              <a:rPr lang="en-GB" sz="1200" b="1" kern="1200">
                <a:solidFill>
                  <a:schemeClr val="tx1"/>
                </a:solidFill>
                <a:effectLst/>
                <a:latin typeface="+mn-lt"/>
                <a:ea typeface="+mn-ea"/>
                <a:cs typeface="+mn-cs"/>
              </a:rPr>
              <a:t>Answer: </a:t>
            </a:r>
          </a:p>
          <a:p>
            <a:r>
              <a:rPr lang="en-GB" sz="1200" kern="1200">
                <a:solidFill>
                  <a:schemeClr val="tx1"/>
                </a:solidFill>
                <a:effectLst/>
                <a:latin typeface="+mn-lt"/>
                <a:ea typeface="+mn-ea"/>
                <a:cs typeface="+mn-cs"/>
              </a:rPr>
              <a:t>Various</a:t>
            </a:r>
          </a:p>
          <a:p>
            <a:endParaRPr lang="en-GB" sz="1200"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Recommended NC Statements:</a:t>
            </a:r>
          </a:p>
          <a:p>
            <a:r>
              <a:rPr lang="en-GB" sz="1200" kern="1200">
                <a:solidFill>
                  <a:schemeClr val="tx1"/>
                </a:solidFill>
                <a:effectLst/>
                <a:latin typeface="+mn-lt"/>
                <a:ea typeface="+mn-ea"/>
                <a:cs typeface="+mn-cs"/>
              </a:rPr>
              <a:t>KS3: Interpret percentages and percentage changes as a fraction or decimal; interpret them multiplicatively; compare quantities using percentages.</a:t>
            </a:r>
          </a:p>
        </p:txBody>
      </p:sp>
      <p:sp>
        <p:nvSpPr>
          <p:cNvPr id="4" name="Slide Number Placeholder 3">
            <a:extLst>
              <a:ext uri="{FF2B5EF4-FFF2-40B4-BE49-F238E27FC236}">
                <a16:creationId xmlns:a16="http://schemas.microsoft.com/office/drawing/2014/main" id="{D7C183AB-29ED-8D0C-24E3-878A32FC043B}"/>
              </a:ext>
            </a:extLst>
          </p:cNvPr>
          <p:cNvSpPr>
            <a:spLocks noGrp="1"/>
          </p:cNvSpPr>
          <p:nvPr>
            <p:ph type="sldNum" sz="quarter" idx="5"/>
          </p:nvPr>
        </p:nvSpPr>
        <p:spPr/>
        <p:txBody>
          <a:bodyPr/>
          <a:lstStyle/>
          <a:p>
            <a:fld id="{67BD89B3-B9A9-BC4E-ACDE-A65ABD725109}" type="slidenum">
              <a:rPr lang="en-US" smtClean="0"/>
              <a:t>36</a:t>
            </a:fld>
            <a:endParaRPr lang="en-US"/>
          </a:p>
        </p:txBody>
      </p:sp>
    </p:spTree>
    <p:extLst>
      <p:ext uri="{BB962C8B-B14F-4D97-AF65-F5344CB8AC3E}">
        <p14:creationId xmlns:p14="http://schemas.microsoft.com/office/powerpoint/2010/main" val="112368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79032-63A7-A4F7-69E1-43C56EDAE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01A8A-504C-CFF3-FA92-404176F10204}"/>
              </a:ext>
            </a:extLst>
          </p:cNvPr>
          <p:cNvSpPr>
            <a:spLocks noGrp="1" noRot="1" noChangeAspect="1"/>
          </p:cNvSpPr>
          <p:nvPr>
            <p:ph type="sldImg"/>
          </p:nvPr>
        </p:nvSpPr>
        <p:spPr/>
        <p:txBody>
          <a:bodyPr/>
          <a:lstStyle/>
          <a:p>
            <a:endParaRPr lang="en-US"/>
          </a:p>
        </p:txBody>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9D7B74E-EE56-BFFC-D6F8-E55C710FC0FE}"/>
                  </a:ext>
                </a:extLst>
              </p:cNvPr>
              <p:cNvSpPr>
                <a:spLocks noGrp="1"/>
              </p:cNvSpPr>
              <p:nvPr>
                <p:ph type="body" idx="1"/>
              </p:nvPr>
            </p:nvSpPr>
            <p:spPr/>
            <p:txBody>
              <a:bodyPr/>
              <a:lstStyle/>
              <a:p>
                <a:r>
                  <a:rPr lang="en-US" b="1" i="0"/>
                  <a:t>Answer: </a:t>
                </a:r>
              </a:p>
              <a:p>
                <a:r>
                  <a:rPr lang="en-US" b="0" i="0"/>
                  <a:t>60</a:t>
                </a:r>
              </a:p>
              <a:p>
                <a:endParaRPr lang="en-US" b="1" i="0"/>
              </a:p>
              <a:p>
                <a:r>
                  <a:rPr lang="en-US" sz="1200" b="1" i="0" u="none" strike="noStrike" kern="1200">
                    <a:solidFill>
                      <a:schemeClr val="tx1"/>
                    </a:solidFill>
                    <a:effectLst/>
                    <a:latin typeface="+mn-lt"/>
                    <a:ea typeface="+mn-ea"/>
                    <a:cs typeface="+mn-cs"/>
                  </a:rPr>
                  <a:t>Recommended NC Statements:</a:t>
                </a:r>
              </a:p>
              <a:p>
                <a:r>
                  <a:rPr lang="en-US" b="1" i="0"/>
                  <a:t>Y5 Number – fractions (including decimals and percentages): </a:t>
                </a:r>
                <a:r>
                  <a:rPr lang="en-US" b="0" i="0"/>
                  <a:t>Solve problems which require knowing percentage (and decimal) equivalents of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oMath>
                </a14:m>
                <a:r>
                  <a:rPr lang="en-US" b="0" i="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4</m:t>
                        </m:r>
                      </m:den>
                    </m:f>
                  </m:oMath>
                </a14:m>
                <a:r>
                  <a:rPr lang="en-US" b="0" i="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5</m:t>
                        </m:r>
                      </m:den>
                    </m:f>
                  </m:oMath>
                </a14:m>
                <a:r>
                  <a:rPr lang="en-US" b="0" i="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2</m:t>
                        </m:r>
                      </m:num>
                      <m:den>
                        <m:r>
                          <a:rPr lang="en-GB" b="0" i="0" smtClean="0">
                            <a:latin typeface="Cambria Math" panose="02040503050406030204" pitchFamily="18" charset="0"/>
                          </a:rPr>
                          <m:t>5</m:t>
                        </m:r>
                      </m:den>
                    </m:f>
                  </m:oMath>
                </a14:m>
                <a:r>
                  <a:rPr lang="en-US" b="0" i="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4</m:t>
                        </m:r>
                      </m:num>
                      <m:den>
                        <m:r>
                          <a:rPr lang="en-GB" b="0" i="0" smtClean="0">
                            <a:latin typeface="Cambria Math" panose="02040503050406030204" pitchFamily="18" charset="0"/>
                          </a:rPr>
                          <m:t>5</m:t>
                        </m:r>
                      </m:den>
                    </m:f>
                  </m:oMath>
                </a14:m>
                <a:r>
                  <a:rPr lang="en-US" b="0" i="0"/>
                  <a:t>, (and those fractions with a denominator of a multiple of 10 or 25)</a:t>
                </a:r>
              </a:p>
              <a:p>
                <a:r>
                  <a:rPr lang="en-US" b="1" i="0"/>
                  <a:t>Y6 Ratio and proportion: </a:t>
                </a:r>
                <a:r>
                  <a:rPr lang="en-US" b="0" i="0"/>
                  <a:t>Solve problems involving the calculation of percentages</a:t>
                </a:r>
              </a:p>
            </p:txBody>
          </p:sp>
        </mc:Choice>
        <mc:Fallback xmlns="">
          <p:sp>
            <p:nvSpPr>
              <p:cNvPr id="3" name="Notes Placeholder 2">
                <a:extLst>
                  <a:ext uri="{FF2B5EF4-FFF2-40B4-BE49-F238E27FC236}">
                    <a16:creationId xmlns:a16="http://schemas.microsoft.com/office/drawing/2014/main" id="{49D7B74E-EE56-BFFC-D6F8-E55C710FC0FE}"/>
                  </a:ext>
                </a:extLst>
              </p:cNvPr>
              <p:cNvSpPr>
                <a:spLocks noGrp="1"/>
              </p:cNvSpPr>
              <p:nvPr>
                <p:ph type="body" idx="1"/>
              </p:nvPr>
            </p:nvSpPr>
            <p:spPr/>
            <p:txBody>
              <a:bodyPr/>
              <a:lstStyle/>
              <a:p>
                <a:r>
                  <a:rPr lang="en-US" b="1" i="0"/>
                  <a:t>Answer: </a:t>
                </a:r>
              </a:p>
              <a:p>
                <a:r>
                  <a:rPr lang="en-US" b="0" i="0"/>
                  <a:t>60</a:t>
                </a:r>
              </a:p>
              <a:p>
                <a:endParaRPr lang="en-US" b="1" i="0"/>
              </a:p>
              <a:p>
                <a:r>
                  <a:rPr lang="en-US" sz="1200" b="1" i="0" u="none" strike="noStrike" kern="1200">
                    <a:solidFill>
                      <a:schemeClr val="tx1"/>
                    </a:solidFill>
                    <a:effectLst/>
                    <a:latin typeface="+mn-lt"/>
                    <a:ea typeface="+mn-ea"/>
                    <a:cs typeface="+mn-cs"/>
                  </a:rPr>
                  <a:t>Recommended NC Statements:</a:t>
                </a:r>
              </a:p>
              <a:p>
                <a:r>
                  <a:rPr lang="en-US" b="1" i="0"/>
                  <a:t>Y5 Number – fractions (including decimals and percentages): </a:t>
                </a:r>
                <a:r>
                  <a:rPr lang="en-US" b="0" i="0"/>
                  <a:t>Solve problems which require knowing percentage (and decimal) equivalents of </a:t>
                </a:r>
                <a:r>
                  <a:rPr lang="en-GB" b="0" i="0">
                    <a:latin typeface="Cambria Math" panose="02040503050406030204" pitchFamily="18" charset="0"/>
                  </a:rPr>
                  <a:t>1/2</a:t>
                </a:r>
                <a:r>
                  <a:rPr lang="en-US" b="0" i="0"/>
                  <a:t>, </a:t>
                </a:r>
                <a:r>
                  <a:rPr lang="en-GB" b="0" i="0">
                    <a:latin typeface="Cambria Math" panose="02040503050406030204" pitchFamily="18" charset="0"/>
                  </a:rPr>
                  <a:t>1/4</a:t>
                </a:r>
                <a:r>
                  <a:rPr lang="en-US" b="0" i="0"/>
                  <a:t>, </a:t>
                </a:r>
                <a:r>
                  <a:rPr lang="en-GB" b="0" i="0">
                    <a:latin typeface="Cambria Math" panose="02040503050406030204" pitchFamily="18" charset="0"/>
                  </a:rPr>
                  <a:t>1/5</a:t>
                </a:r>
                <a:r>
                  <a:rPr lang="en-US" b="0" i="0"/>
                  <a:t>, </a:t>
                </a:r>
                <a:r>
                  <a:rPr lang="en-GB" b="0" i="0">
                    <a:latin typeface="Cambria Math" panose="02040503050406030204" pitchFamily="18" charset="0"/>
                  </a:rPr>
                  <a:t>2/5</a:t>
                </a:r>
                <a:r>
                  <a:rPr lang="en-US" b="0" i="0"/>
                  <a:t>, </a:t>
                </a:r>
                <a:r>
                  <a:rPr lang="en-GB" b="0" i="0">
                    <a:latin typeface="Cambria Math" panose="02040503050406030204" pitchFamily="18" charset="0"/>
                  </a:rPr>
                  <a:t>4/5</a:t>
                </a:r>
                <a:r>
                  <a:rPr lang="en-US" b="0" i="0"/>
                  <a:t>, (and those fractions with a denominator of a multiple of 10 or 25)</a:t>
                </a:r>
              </a:p>
              <a:p>
                <a:r>
                  <a:rPr lang="en-US" b="1" i="0"/>
                  <a:t>Y6 Ratio and proportion: </a:t>
                </a:r>
                <a:r>
                  <a:rPr lang="en-US" b="0" i="0"/>
                  <a:t>Solve problems involving the calculation of percentages</a:t>
                </a:r>
              </a:p>
            </p:txBody>
          </p:sp>
        </mc:Fallback>
      </mc:AlternateContent>
      <p:sp>
        <p:nvSpPr>
          <p:cNvPr id="4" name="Slide Number Placeholder 3">
            <a:extLst>
              <a:ext uri="{FF2B5EF4-FFF2-40B4-BE49-F238E27FC236}">
                <a16:creationId xmlns:a16="http://schemas.microsoft.com/office/drawing/2014/main" id="{9471E8E1-C183-27B7-1055-DE4D0AEB388D}"/>
              </a:ext>
            </a:extLst>
          </p:cNvPr>
          <p:cNvSpPr>
            <a:spLocks noGrp="1"/>
          </p:cNvSpPr>
          <p:nvPr>
            <p:ph type="sldNum" sz="quarter" idx="5"/>
          </p:nvPr>
        </p:nvSpPr>
        <p:spPr/>
        <p:txBody>
          <a:bodyPr/>
          <a:lstStyle/>
          <a:p>
            <a:fld id="{67BD89B3-B9A9-BC4E-ACDE-A65ABD725109}" type="slidenum">
              <a:rPr lang="en-US" smtClean="0"/>
              <a:t>5</a:t>
            </a:fld>
            <a:endParaRPr lang="en-US"/>
          </a:p>
        </p:txBody>
      </p:sp>
    </p:spTree>
    <p:extLst>
      <p:ext uri="{BB962C8B-B14F-4D97-AF65-F5344CB8AC3E}">
        <p14:creationId xmlns:p14="http://schemas.microsoft.com/office/powerpoint/2010/main" val="3275152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DC534-4A62-95DD-3578-99D4F25FD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54055-A02E-DF76-CFFC-FFF173BBDC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785BF9-C675-2F9C-DF93-1C9744503315}"/>
              </a:ext>
            </a:extLst>
          </p:cNvPr>
          <p:cNvSpPr>
            <a:spLocks noGrp="1"/>
          </p:cNvSpPr>
          <p:nvPr>
            <p:ph type="body" idx="1"/>
          </p:nvPr>
        </p:nvSpPr>
        <p:spPr/>
        <p:txBody>
          <a:bodyPr/>
          <a:lstStyle/>
          <a:p>
            <a:r>
              <a:rPr lang="en-US" b="1" i="0"/>
              <a:t>Answer</a:t>
            </a:r>
          </a:p>
          <a:p>
            <a:r>
              <a:rPr lang="en-US" b="0" i="0"/>
              <a:t>341	32</a:t>
            </a:r>
          </a:p>
          <a:p>
            <a:r>
              <a:rPr lang="en-US" b="0" i="0"/>
              <a:t>647	324</a:t>
            </a:r>
          </a:p>
          <a:p>
            <a:endParaRPr lang="en-US" b="1" i="0"/>
          </a:p>
          <a:p>
            <a:endParaRPr lang="en-US" b="1" i="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b="1" i="0"/>
              <a:t>Year 6 Number – addition, subtraction, multiplication and division:</a:t>
            </a:r>
            <a:r>
              <a:rPr lang="en-US" b="0" i="0"/>
              <a:t> perform mental calculations, including with mixed operations and large numbers</a:t>
            </a:r>
            <a:endParaRPr lang="en-US" b="1" i="0"/>
          </a:p>
        </p:txBody>
      </p:sp>
      <p:sp>
        <p:nvSpPr>
          <p:cNvPr id="4" name="Slide Number Placeholder 3">
            <a:extLst>
              <a:ext uri="{FF2B5EF4-FFF2-40B4-BE49-F238E27FC236}">
                <a16:creationId xmlns:a16="http://schemas.microsoft.com/office/drawing/2014/main" id="{7A67A85B-4010-3E44-D25E-7164C51567BB}"/>
              </a:ext>
            </a:extLst>
          </p:cNvPr>
          <p:cNvSpPr>
            <a:spLocks noGrp="1"/>
          </p:cNvSpPr>
          <p:nvPr>
            <p:ph type="sldNum" sz="quarter" idx="5"/>
          </p:nvPr>
        </p:nvSpPr>
        <p:spPr/>
        <p:txBody>
          <a:bodyPr/>
          <a:lstStyle/>
          <a:p>
            <a:fld id="{67BD89B3-B9A9-BC4E-ACDE-A65ABD725109}" type="slidenum">
              <a:rPr lang="en-US" smtClean="0"/>
              <a:t>6</a:t>
            </a:fld>
            <a:endParaRPr lang="en-US"/>
          </a:p>
        </p:txBody>
      </p:sp>
    </p:spTree>
    <p:extLst>
      <p:ext uri="{BB962C8B-B14F-4D97-AF65-F5344CB8AC3E}">
        <p14:creationId xmlns:p14="http://schemas.microsoft.com/office/powerpoint/2010/main" val="420763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FA7C-CE36-00C5-6101-F49926E38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1BD20-98AE-A2E0-057A-001AC0608F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F64C0A-7FDA-589C-0065-8E8D96346764}"/>
              </a:ext>
            </a:extLst>
          </p:cNvPr>
          <p:cNvSpPr>
            <a:spLocks noGrp="1"/>
          </p:cNvSpPr>
          <p:nvPr>
            <p:ph type="body" idx="1"/>
          </p:nvPr>
        </p:nvSpPr>
        <p:spPr/>
        <p:txBody>
          <a:bodyPr/>
          <a:lstStyle/>
          <a:p>
            <a:r>
              <a:rPr lang="en-US" b="1" i="0"/>
              <a:t>Answers </a:t>
            </a:r>
          </a:p>
          <a:p>
            <a:r>
              <a:rPr lang="en-US" b="0" i="0"/>
              <a:t>10 x 21, 15 x 14, 30 x 7, 5 x 42, 35 x 6 and 105 x 2</a:t>
            </a:r>
          </a:p>
          <a:p>
            <a:endParaRPr lang="en-US" b="1" i="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b="1" i="0"/>
              <a:t>Year 4 Number – multiplication and division:</a:t>
            </a:r>
            <a:r>
              <a:rPr lang="en-US" b="0" i="0"/>
              <a:t> </a:t>
            </a:r>
            <a:r>
              <a:rPr lang="en-US" b="0" i="0" err="1"/>
              <a:t>Recognise</a:t>
            </a:r>
            <a:r>
              <a:rPr lang="en-US" b="0" i="0"/>
              <a:t> and use factor pairs and commutativity in mental calculations</a:t>
            </a:r>
          </a:p>
          <a:p>
            <a:r>
              <a:rPr lang="en-US" b="1" i="0"/>
              <a:t>Year 5 Number – multiplication and division:</a:t>
            </a:r>
            <a:r>
              <a:rPr lang="en-US" b="0" i="0"/>
              <a:t> identify multiples and factors, including finding all factor pairs of a number and common factors of two numbers</a:t>
            </a:r>
          </a:p>
          <a:p>
            <a:r>
              <a:rPr lang="en-US" b="0" i="0"/>
              <a:t>Solve problems involving multiplication and division including using their knowledge of factors and multiples, squares and cubes</a:t>
            </a:r>
          </a:p>
          <a:p>
            <a:r>
              <a:rPr lang="en-US" b="1" i="0"/>
              <a:t>Year 6 Number – addition, subtraction, multiplication and division</a:t>
            </a:r>
            <a:r>
              <a:rPr lang="en-US" b="0" i="0"/>
              <a:t>: solve problems involving addition, subtraction, multiplication and division</a:t>
            </a:r>
            <a:endParaRPr lang="en-US" b="1" i="0"/>
          </a:p>
        </p:txBody>
      </p:sp>
      <p:sp>
        <p:nvSpPr>
          <p:cNvPr id="4" name="Slide Number Placeholder 3">
            <a:extLst>
              <a:ext uri="{FF2B5EF4-FFF2-40B4-BE49-F238E27FC236}">
                <a16:creationId xmlns:a16="http://schemas.microsoft.com/office/drawing/2014/main" id="{8489DFA5-469A-0DAA-3A32-52E331FA85F2}"/>
              </a:ext>
            </a:extLst>
          </p:cNvPr>
          <p:cNvSpPr>
            <a:spLocks noGrp="1"/>
          </p:cNvSpPr>
          <p:nvPr>
            <p:ph type="sldNum" sz="quarter" idx="5"/>
          </p:nvPr>
        </p:nvSpPr>
        <p:spPr/>
        <p:txBody>
          <a:bodyPr/>
          <a:lstStyle/>
          <a:p>
            <a:fld id="{67BD89B3-B9A9-BC4E-ACDE-A65ABD725109}" type="slidenum">
              <a:rPr lang="en-US" smtClean="0"/>
              <a:t>7</a:t>
            </a:fld>
            <a:endParaRPr lang="en-US"/>
          </a:p>
        </p:txBody>
      </p:sp>
    </p:spTree>
    <p:extLst>
      <p:ext uri="{BB962C8B-B14F-4D97-AF65-F5344CB8AC3E}">
        <p14:creationId xmlns:p14="http://schemas.microsoft.com/office/powerpoint/2010/main" val="269590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5BAD-28FA-D6EE-B31D-72D2E6360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7DA85-C5D1-1646-0986-1633810218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5534BD-2A44-52E2-FFFA-49EAD5B018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Answer:</a:t>
            </a:r>
          </a:p>
          <a:p>
            <a:r>
              <a:rPr lang="en-US" b="0" i="0"/>
              <a:t>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b="1" i="0"/>
              <a:t>Year 6 Statistics:</a:t>
            </a:r>
            <a:r>
              <a:rPr lang="en-US" b="0" i="0"/>
              <a:t> interpret and construct pie chards (and line graphs) and use these to solve problems</a:t>
            </a:r>
          </a:p>
          <a:p>
            <a:r>
              <a:rPr lang="en-US" b="1" i="1"/>
              <a:t>Non-statutory</a:t>
            </a:r>
            <a:r>
              <a:rPr lang="en-US" b="0" i="1"/>
              <a:t>: pupils connect their work on angles, fractions and percentages to the interpretation of pie charts</a:t>
            </a:r>
            <a:endParaRPr lang="en-US" b="1" i="1"/>
          </a:p>
        </p:txBody>
      </p:sp>
      <p:sp>
        <p:nvSpPr>
          <p:cNvPr id="4" name="Slide Number Placeholder 3">
            <a:extLst>
              <a:ext uri="{FF2B5EF4-FFF2-40B4-BE49-F238E27FC236}">
                <a16:creationId xmlns:a16="http://schemas.microsoft.com/office/drawing/2014/main" id="{7ECA2CFA-5944-1092-9FB5-0B24B141A063}"/>
              </a:ext>
            </a:extLst>
          </p:cNvPr>
          <p:cNvSpPr>
            <a:spLocks noGrp="1"/>
          </p:cNvSpPr>
          <p:nvPr>
            <p:ph type="sldNum" sz="quarter" idx="5"/>
          </p:nvPr>
        </p:nvSpPr>
        <p:spPr/>
        <p:txBody>
          <a:bodyPr/>
          <a:lstStyle/>
          <a:p>
            <a:fld id="{67BD89B3-B9A9-BC4E-ACDE-A65ABD725109}" type="slidenum">
              <a:rPr lang="en-US" smtClean="0"/>
              <a:t>8</a:t>
            </a:fld>
            <a:endParaRPr lang="en-US"/>
          </a:p>
        </p:txBody>
      </p:sp>
    </p:spTree>
    <p:extLst>
      <p:ext uri="{BB962C8B-B14F-4D97-AF65-F5344CB8AC3E}">
        <p14:creationId xmlns:p14="http://schemas.microsoft.com/office/powerpoint/2010/main" val="4462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B5026-C2E1-C15E-38D7-B560DEC8D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63A08-060D-5929-AD83-DC47A0E968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6C66C9-D435-CFDB-538A-65187DBBEC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tin = 300g, box = 900g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b="1" i="0"/>
              <a:t>Year 5 Measurement</a:t>
            </a:r>
            <a:r>
              <a:rPr lang="en-US" b="0" i="0"/>
              <a:t>:</a:t>
            </a:r>
            <a:r>
              <a:rPr lang="en-US" b="1" i="0"/>
              <a:t> </a:t>
            </a:r>
            <a:r>
              <a:rPr lang="en-US" b="0" i="0"/>
              <a:t>convert between different units of metric measure </a:t>
            </a:r>
            <a:r>
              <a:rPr lang="en-US" b="1" i="0"/>
              <a:t>and</a:t>
            </a:r>
            <a:r>
              <a:rPr lang="en-US" b="0" i="0"/>
              <a:t> use all four operations to solve problems involving measure using decimal notation, including scaling</a:t>
            </a:r>
            <a:endParaRPr lang="en-US" b="1" i="0"/>
          </a:p>
        </p:txBody>
      </p:sp>
      <p:sp>
        <p:nvSpPr>
          <p:cNvPr id="4" name="Slide Number Placeholder 3">
            <a:extLst>
              <a:ext uri="{FF2B5EF4-FFF2-40B4-BE49-F238E27FC236}">
                <a16:creationId xmlns:a16="http://schemas.microsoft.com/office/drawing/2014/main" id="{D63E0E85-DBC9-E51C-E1E8-A1BB3FF5E36E}"/>
              </a:ext>
            </a:extLst>
          </p:cNvPr>
          <p:cNvSpPr>
            <a:spLocks noGrp="1"/>
          </p:cNvSpPr>
          <p:nvPr>
            <p:ph type="sldNum" sz="quarter" idx="5"/>
          </p:nvPr>
        </p:nvSpPr>
        <p:spPr/>
        <p:txBody>
          <a:bodyPr/>
          <a:lstStyle/>
          <a:p>
            <a:fld id="{67BD89B3-B9A9-BC4E-ACDE-A65ABD725109}" type="slidenum">
              <a:rPr lang="en-US" smtClean="0"/>
              <a:t>9</a:t>
            </a:fld>
            <a:endParaRPr lang="en-US"/>
          </a:p>
        </p:txBody>
      </p:sp>
    </p:spTree>
    <p:extLst>
      <p:ext uri="{BB962C8B-B14F-4D97-AF65-F5344CB8AC3E}">
        <p14:creationId xmlns:p14="http://schemas.microsoft.com/office/powerpoint/2010/main" val="127251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DACE-F227-AF2E-89D5-D9A0C397F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FF4A6-934A-5263-55B9-22FE17C3FE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E3B070-AE4B-AC9B-ECF1-B784F70416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Answer:</a:t>
            </a:r>
          </a:p>
          <a:p>
            <a:r>
              <a:rPr lang="en-US" b="0" i="0"/>
              <a:t>150g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Recommended NC Statements:</a:t>
            </a:r>
          </a:p>
          <a:p>
            <a:r>
              <a:rPr lang="en-US" b="1" i="0"/>
              <a:t>Year 5 Measurement</a:t>
            </a:r>
            <a:r>
              <a:rPr lang="en-US" b="0" i="0"/>
              <a:t>:</a:t>
            </a:r>
            <a:r>
              <a:rPr lang="en-US" b="1" i="0"/>
              <a:t> </a:t>
            </a:r>
            <a:r>
              <a:rPr lang="en-US" b="0" i="0"/>
              <a:t>convert between different units of metric measure </a:t>
            </a:r>
            <a:r>
              <a:rPr lang="en-US" b="1" i="0"/>
              <a:t>and</a:t>
            </a:r>
            <a:r>
              <a:rPr lang="en-US" b="0" i="0"/>
              <a:t> use all four operations to solve problems involving measure using decimal notation, including scaling</a:t>
            </a:r>
            <a:endParaRPr lang="en-US" b="1" i="0"/>
          </a:p>
        </p:txBody>
      </p:sp>
      <p:sp>
        <p:nvSpPr>
          <p:cNvPr id="4" name="Slide Number Placeholder 3">
            <a:extLst>
              <a:ext uri="{FF2B5EF4-FFF2-40B4-BE49-F238E27FC236}">
                <a16:creationId xmlns:a16="http://schemas.microsoft.com/office/drawing/2014/main" id="{725E0E61-80DC-3993-D599-8CCA8D241BDF}"/>
              </a:ext>
            </a:extLst>
          </p:cNvPr>
          <p:cNvSpPr>
            <a:spLocks noGrp="1"/>
          </p:cNvSpPr>
          <p:nvPr>
            <p:ph type="sldNum" sz="quarter" idx="5"/>
          </p:nvPr>
        </p:nvSpPr>
        <p:spPr/>
        <p:txBody>
          <a:bodyPr/>
          <a:lstStyle/>
          <a:p>
            <a:fld id="{67BD89B3-B9A9-BC4E-ACDE-A65ABD725109}" type="slidenum">
              <a:rPr lang="en-US" smtClean="0"/>
              <a:t>10</a:t>
            </a:fld>
            <a:endParaRPr lang="en-US"/>
          </a:p>
        </p:txBody>
      </p:sp>
    </p:spTree>
    <p:extLst>
      <p:ext uri="{BB962C8B-B14F-4D97-AF65-F5344CB8AC3E}">
        <p14:creationId xmlns:p14="http://schemas.microsoft.com/office/powerpoint/2010/main" val="279859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245A-4061-0EA0-7EA3-69DC0863D2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A32325-9E40-ECA8-1433-E698B16AD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8F779E-B8B6-0A6D-224C-B7DB9CF8183A}"/>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5" name="Footer Placeholder 4">
            <a:extLst>
              <a:ext uri="{FF2B5EF4-FFF2-40B4-BE49-F238E27FC236}">
                <a16:creationId xmlns:a16="http://schemas.microsoft.com/office/drawing/2014/main" id="{35A55B5B-0D9F-57F2-D21A-775489BA0B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67FCB2-FE69-507A-6DEC-E4961D19F89D}"/>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207502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0E7C-68E8-2CFC-2B0B-C0F3309D65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720099-C9E2-6CE3-B528-4438CE929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698CB8-C490-991D-0B83-9B51A1F61EAA}"/>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5" name="Footer Placeholder 4">
            <a:extLst>
              <a:ext uri="{FF2B5EF4-FFF2-40B4-BE49-F238E27FC236}">
                <a16:creationId xmlns:a16="http://schemas.microsoft.com/office/drawing/2014/main" id="{A8D34D4D-3D8B-E994-86DC-3D9356DFC0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2B9830-B4C7-B91A-2E59-CC740E36F04B}"/>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19660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EB835-C7F0-0614-780F-CF6DA529B9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C31578-46F8-3E10-E432-BD1A6E0B2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5746FF-2874-BEA3-B741-A36BE120BB1E}"/>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5" name="Footer Placeholder 4">
            <a:extLst>
              <a:ext uri="{FF2B5EF4-FFF2-40B4-BE49-F238E27FC236}">
                <a16:creationId xmlns:a16="http://schemas.microsoft.com/office/drawing/2014/main" id="{9826651B-7F61-3404-0D5F-C26D8A02CA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C9231-6161-65A9-6D28-1B705405F8B5}"/>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219548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close up of a network">
            <a:extLst>
              <a:ext uri="{FF2B5EF4-FFF2-40B4-BE49-F238E27FC236}">
                <a16:creationId xmlns:a16="http://schemas.microsoft.com/office/drawing/2014/main" id="{66449D3C-7EF8-E60D-8A36-9F5C4DACCB1C}"/>
              </a:ext>
            </a:extLst>
          </p:cNvPr>
          <p:cNvPicPr>
            <a:picLocks noChangeAspect="1"/>
          </p:cNvPicPr>
          <p:nvPr userDrawn="1"/>
        </p:nvPicPr>
        <p:blipFill>
          <a:blip r:embed="rId2"/>
          <a:srcRect l="68362"/>
          <a:stretch>
            <a:fillRect/>
          </a:stretch>
        </p:blipFill>
        <p:spPr>
          <a:xfrm rot="5400000" flipV="1">
            <a:off x="2667001" y="-2666999"/>
            <a:ext cx="6858000" cy="12192002"/>
          </a:xfrm>
          <a:prstGeom prst="rect">
            <a:avLst/>
          </a:prstGeom>
          <a:ln>
            <a:noFill/>
          </a:ln>
        </p:spPr>
      </p:pic>
      <p:sp>
        <p:nvSpPr>
          <p:cNvPr id="2" name="Title 1"/>
          <p:cNvSpPr>
            <a:spLocks noGrp="1"/>
          </p:cNvSpPr>
          <p:nvPr>
            <p:ph type="ctrTitle" hasCustomPrompt="1"/>
          </p:nvPr>
        </p:nvSpPr>
        <p:spPr>
          <a:xfrm>
            <a:off x="801225" y="2711677"/>
            <a:ext cx="4423918" cy="2387600"/>
          </a:xfrm>
        </p:spPr>
        <p:txBody>
          <a:bodyPr anchor="b">
            <a:noAutofit/>
          </a:bodyPr>
          <a:lstStyle>
            <a:lvl1pPr algn="ctr">
              <a:defRPr sz="4800">
                <a:solidFill>
                  <a:schemeClr val="bg1"/>
                </a:solidFill>
              </a:defRPr>
            </a:lvl1pPr>
          </a:lstStyle>
          <a:p>
            <a:r>
              <a:rPr lang="en-US"/>
              <a:t>Resource Pack</a:t>
            </a:r>
            <a:br>
              <a:rPr lang="en-US"/>
            </a:br>
            <a:br>
              <a:rPr lang="en-US"/>
            </a:br>
            <a:r>
              <a:rPr lang="en-US"/>
              <a:t>[age group]</a:t>
            </a:r>
          </a:p>
        </p:txBody>
      </p:sp>
      <p:pic>
        <p:nvPicPr>
          <p:cNvPr id="11" name="Graphic 10">
            <a:extLst>
              <a:ext uri="{FF2B5EF4-FFF2-40B4-BE49-F238E27FC236}">
                <a16:creationId xmlns:a16="http://schemas.microsoft.com/office/drawing/2014/main" id="{579CB7CA-9D61-3D5E-A92D-7F37C5B132B2}"/>
              </a:ext>
            </a:extLst>
          </p:cNvPr>
          <p:cNvPicPr>
            <a:picLocks noChangeAspect="1"/>
          </p:cNvPicPr>
          <p:nvPr userDrawn="1"/>
        </p:nvPicPr>
        <p:blipFill>
          <a:blip r:embed="rId3">
            <a:extLst>
              <a:ext uri="{96DAC541-7B7A-43D3-8B79-37D633B846F1}">
                <asvg:svgBlip xmlns:asvg="http://schemas.microsoft.com/office/drawing/2016/SVG/main" r:embed="rId4"/>
              </a:ext>
            </a:extLst>
          </a:blip>
          <a:srcRect t="5858" r="6772" b="6773"/>
          <a:stretch>
            <a:fillRect/>
          </a:stretch>
        </p:blipFill>
        <p:spPr>
          <a:xfrm>
            <a:off x="5401341" y="0"/>
            <a:ext cx="6790659" cy="6857998"/>
          </a:xfrm>
          <a:prstGeom prst="rect">
            <a:avLst/>
          </a:prstGeom>
        </p:spPr>
      </p:pic>
      <p:pic>
        <p:nvPicPr>
          <p:cNvPr id="12" name="Picture 11" descr="A black background with white letters&#10;&#10;AI-generated content may be incorrect.">
            <a:extLst>
              <a:ext uri="{FF2B5EF4-FFF2-40B4-BE49-F238E27FC236}">
                <a16:creationId xmlns:a16="http://schemas.microsoft.com/office/drawing/2014/main" id="{A71924B0-8F9F-E874-B09A-4F07CF7753BB}"/>
              </a:ext>
            </a:extLst>
          </p:cNvPr>
          <p:cNvPicPr>
            <a:picLocks noChangeAspect="1"/>
          </p:cNvPicPr>
          <p:nvPr userDrawn="1"/>
        </p:nvPicPr>
        <p:blipFill>
          <a:blip r:embed="rId5"/>
          <a:stretch>
            <a:fillRect/>
          </a:stretch>
        </p:blipFill>
        <p:spPr>
          <a:xfrm>
            <a:off x="511075" y="438235"/>
            <a:ext cx="4243806" cy="889989"/>
          </a:xfrm>
          <a:prstGeom prst="rect">
            <a:avLst/>
          </a:prstGeom>
        </p:spPr>
      </p:pic>
    </p:spTree>
    <p:extLst>
      <p:ext uri="{BB962C8B-B14F-4D97-AF65-F5344CB8AC3E}">
        <p14:creationId xmlns:p14="http://schemas.microsoft.com/office/powerpoint/2010/main" val="427034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192" y="1084960"/>
            <a:ext cx="10515600" cy="4677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B8C49A4-C1BF-4EE9-79FB-1DAA7ECC1EAE}"/>
              </a:ext>
            </a:extLst>
          </p:cNvPr>
          <p:cNvPicPr>
            <a:picLocks noChangeAspect="1"/>
          </p:cNvPicPr>
          <p:nvPr userDrawn="1"/>
        </p:nvPicPr>
        <p:blipFill>
          <a:blip r:embed="rId2"/>
          <a:stretch>
            <a:fillRect/>
          </a:stretch>
        </p:blipFill>
        <p:spPr>
          <a:xfrm>
            <a:off x="9369961" y="5897879"/>
            <a:ext cx="2310584" cy="487722"/>
          </a:xfrm>
          <a:prstGeom prst="rect">
            <a:avLst/>
          </a:prstGeom>
        </p:spPr>
      </p:pic>
      <p:sp>
        <p:nvSpPr>
          <p:cNvPr id="9" name="Rectangle 8">
            <a:extLst>
              <a:ext uri="{FF2B5EF4-FFF2-40B4-BE49-F238E27FC236}">
                <a16:creationId xmlns:a16="http://schemas.microsoft.com/office/drawing/2014/main" id="{C14F709D-31D9-543D-47F3-AC5E5921C1B1}"/>
              </a:ext>
            </a:extLst>
          </p:cNvPr>
          <p:cNvSpPr/>
          <p:nvPr userDrawn="1"/>
        </p:nvSpPr>
        <p:spPr>
          <a:xfrm>
            <a:off x="0" y="-17124"/>
            <a:ext cx="12192000"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353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close up of a network">
            <a:extLst>
              <a:ext uri="{FF2B5EF4-FFF2-40B4-BE49-F238E27FC236}">
                <a16:creationId xmlns:a16="http://schemas.microsoft.com/office/drawing/2014/main" id="{66449D3C-7EF8-E60D-8A36-9F5C4DACCB1C}"/>
              </a:ext>
            </a:extLst>
          </p:cNvPr>
          <p:cNvPicPr>
            <a:picLocks noChangeAspect="1"/>
          </p:cNvPicPr>
          <p:nvPr userDrawn="1"/>
        </p:nvPicPr>
        <p:blipFill>
          <a:blip r:embed="rId2"/>
          <a:srcRect l="68362"/>
          <a:stretch>
            <a:fillRect/>
          </a:stretch>
        </p:blipFill>
        <p:spPr>
          <a:xfrm rot="5400000" flipV="1">
            <a:off x="2667001" y="-2666999"/>
            <a:ext cx="6858000" cy="12192002"/>
          </a:xfrm>
          <a:prstGeom prst="rect">
            <a:avLst/>
          </a:prstGeom>
          <a:ln>
            <a:noFill/>
          </a:ln>
        </p:spPr>
      </p:pic>
      <p:sp>
        <p:nvSpPr>
          <p:cNvPr id="2" name="Title 1"/>
          <p:cNvSpPr>
            <a:spLocks noGrp="1"/>
          </p:cNvSpPr>
          <p:nvPr>
            <p:ph type="ctrTitle" hasCustomPrompt="1"/>
          </p:nvPr>
        </p:nvSpPr>
        <p:spPr>
          <a:xfrm>
            <a:off x="801225" y="2711677"/>
            <a:ext cx="4423918" cy="2387600"/>
          </a:xfrm>
        </p:spPr>
        <p:txBody>
          <a:bodyPr anchor="b">
            <a:noAutofit/>
          </a:bodyPr>
          <a:lstStyle>
            <a:lvl1pPr algn="ctr">
              <a:defRPr sz="4800">
                <a:solidFill>
                  <a:schemeClr val="bg1"/>
                </a:solidFill>
              </a:defRPr>
            </a:lvl1pPr>
          </a:lstStyle>
          <a:p>
            <a:r>
              <a:rPr lang="en-US"/>
              <a:t>Resource Pack</a:t>
            </a:r>
            <a:br>
              <a:rPr lang="en-US"/>
            </a:br>
            <a:br>
              <a:rPr lang="en-US"/>
            </a:br>
            <a:r>
              <a:rPr lang="en-US"/>
              <a:t>[age group]</a:t>
            </a:r>
          </a:p>
        </p:txBody>
      </p:sp>
      <p:pic>
        <p:nvPicPr>
          <p:cNvPr id="11" name="Graphic 10">
            <a:extLst>
              <a:ext uri="{FF2B5EF4-FFF2-40B4-BE49-F238E27FC236}">
                <a16:creationId xmlns:a16="http://schemas.microsoft.com/office/drawing/2014/main" id="{579CB7CA-9D61-3D5E-A92D-7F37C5B132B2}"/>
              </a:ext>
            </a:extLst>
          </p:cNvPr>
          <p:cNvPicPr>
            <a:picLocks noChangeAspect="1"/>
          </p:cNvPicPr>
          <p:nvPr userDrawn="1"/>
        </p:nvPicPr>
        <p:blipFill>
          <a:blip r:embed="rId3">
            <a:extLst>
              <a:ext uri="{96DAC541-7B7A-43D3-8B79-37D633B846F1}">
                <asvg:svgBlip xmlns:asvg="http://schemas.microsoft.com/office/drawing/2016/SVG/main" r:embed="rId4"/>
              </a:ext>
            </a:extLst>
          </a:blip>
          <a:srcRect t="5858" r="6772" b="6773"/>
          <a:stretch>
            <a:fillRect/>
          </a:stretch>
        </p:blipFill>
        <p:spPr>
          <a:xfrm>
            <a:off x="5401341" y="0"/>
            <a:ext cx="6790659" cy="6857998"/>
          </a:xfrm>
          <a:prstGeom prst="rect">
            <a:avLst/>
          </a:prstGeom>
        </p:spPr>
      </p:pic>
      <p:pic>
        <p:nvPicPr>
          <p:cNvPr id="12" name="Picture 11" descr="A black background with white letters&#10;&#10;AI-generated content may be incorrect.">
            <a:extLst>
              <a:ext uri="{FF2B5EF4-FFF2-40B4-BE49-F238E27FC236}">
                <a16:creationId xmlns:a16="http://schemas.microsoft.com/office/drawing/2014/main" id="{A71924B0-8F9F-E874-B09A-4F07CF7753BB}"/>
              </a:ext>
            </a:extLst>
          </p:cNvPr>
          <p:cNvPicPr>
            <a:picLocks noChangeAspect="1"/>
          </p:cNvPicPr>
          <p:nvPr userDrawn="1"/>
        </p:nvPicPr>
        <p:blipFill>
          <a:blip r:embed="rId5"/>
          <a:stretch>
            <a:fillRect/>
          </a:stretch>
        </p:blipFill>
        <p:spPr>
          <a:xfrm>
            <a:off x="511075" y="438235"/>
            <a:ext cx="4243806" cy="889989"/>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192" y="1084960"/>
            <a:ext cx="10515600" cy="4677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B8C49A4-C1BF-4EE9-79FB-1DAA7ECC1EAE}"/>
              </a:ext>
            </a:extLst>
          </p:cNvPr>
          <p:cNvPicPr>
            <a:picLocks noChangeAspect="1"/>
          </p:cNvPicPr>
          <p:nvPr userDrawn="1"/>
        </p:nvPicPr>
        <p:blipFill>
          <a:blip r:embed="rId2"/>
          <a:stretch>
            <a:fillRect/>
          </a:stretch>
        </p:blipFill>
        <p:spPr>
          <a:xfrm>
            <a:off x="9369961" y="5897879"/>
            <a:ext cx="2310584" cy="487722"/>
          </a:xfrm>
          <a:prstGeom prst="rect">
            <a:avLst/>
          </a:prstGeom>
        </p:spPr>
      </p:pic>
      <p:sp>
        <p:nvSpPr>
          <p:cNvPr id="9" name="Rectangle 8">
            <a:extLst>
              <a:ext uri="{FF2B5EF4-FFF2-40B4-BE49-F238E27FC236}">
                <a16:creationId xmlns:a16="http://schemas.microsoft.com/office/drawing/2014/main" id="{C14F709D-31D9-543D-47F3-AC5E5921C1B1}"/>
              </a:ext>
            </a:extLst>
          </p:cNvPr>
          <p:cNvSpPr/>
          <p:nvPr userDrawn="1"/>
        </p:nvSpPr>
        <p:spPr>
          <a:xfrm>
            <a:off x="0" y="-17124"/>
            <a:ext cx="12192000"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 up of a network">
            <a:extLst>
              <a:ext uri="{FF2B5EF4-FFF2-40B4-BE49-F238E27FC236}">
                <a16:creationId xmlns:a16="http://schemas.microsoft.com/office/drawing/2014/main" id="{3D5F4B75-FDA3-8BD7-43AC-1CBDA9224B13}"/>
              </a:ext>
            </a:extLst>
          </p:cNvPr>
          <p:cNvPicPr>
            <a:picLocks noChangeAspect="1"/>
          </p:cNvPicPr>
          <p:nvPr userDrawn="1"/>
        </p:nvPicPr>
        <p:blipFill>
          <a:blip r:embed="rId2"/>
          <a:srcRect l="68362"/>
          <a:stretch>
            <a:fillRect/>
          </a:stretch>
        </p:blipFill>
        <p:spPr>
          <a:xfrm rot="5400000" flipV="1">
            <a:off x="2666999" y="-2676335"/>
            <a:ext cx="6858000" cy="12192002"/>
          </a:xfrm>
          <a:prstGeom prst="rect">
            <a:avLst/>
          </a:prstGeom>
          <a:ln>
            <a:noFill/>
          </a:ln>
        </p:spPr>
      </p:pic>
      <p:sp>
        <p:nvSpPr>
          <p:cNvPr id="2" name="Title 1"/>
          <p:cNvSpPr>
            <a:spLocks noGrp="1"/>
          </p:cNvSpPr>
          <p:nvPr>
            <p:ph type="title" hasCustomPrompt="1"/>
          </p:nvPr>
        </p:nvSpPr>
        <p:spPr>
          <a:xfrm>
            <a:off x="840994" y="2002630"/>
            <a:ext cx="4316222" cy="2852737"/>
          </a:xfrm>
        </p:spPr>
        <p:txBody>
          <a:bodyPr anchor="b"/>
          <a:lstStyle>
            <a:lvl1pPr>
              <a:defRPr sz="6000">
                <a:solidFill>
                  <a:schemeClr val="bg1"/>
                </a:solidFill>
              </a:defRPr>
            </a:lvl1pPr>
          </a:lstStyle>
          <a:p>
            <a:r>
              <a:rPr lang="en-US"/>
              <a:t>Sub domain</a:t>
            </a:r>
          </a:p>
        </p:txBody>
      </p:sp>
      <p:pic>
        <p:nvPicPr>
          <p:cNvPr id="8" name="Graphic 7">
            <a:extLst>
              <a:ext uri="{FF2B5EF4-FFF2-40B4-BE49-F238E27FC236}">
                <a16:creationId xmlns:a16="http://schemas.microsoft.com/office/drawing/2014/main" id="{4D69D171-FC3B-9FB9-7778-A093D30E93B4}"/>
              </a:ext>
            </a:extLst>
          </p:cNvPr>
          <p:cNvPicPr>
            <a:picLocks noChangeAspect="1"/>
          </p:cNvPicPr>
          <p:nvPr userDrawn="1"/>
        </p:nvPicPr>
        <p:blipFill>
          <a:blip r:embed="rId3">
            <a:extLst>
              <a:ext uri="{96DAC541-7B7A-43D3-8B79-37D633B846F1}">
                <asvg:svgBlip xmlns:asvg="http://schemas.microsoft.com/office/drawing/2016/SVG/main" r:embed="rId4"/>
              </a:ext>
            </a:extLst>
          </a:blip>
          <a:srcRect t="5858" r="6772" b="6773"/>
          <a:stretch>
            <a:fillRect/>
          </a:stretch>
        </p:blipFill>
        <p:spPr>
          <a:xfrm>
            <a:off x="5401341" y="0"/>
            <a:ext cx="6790659" cy="6857998"/>
          </a:xfrm>
          <a:prstGeom prst="rect">
            <a:avLst/>
          </a:prstGeom>
        </p:spPr>
      </p:pic>
      <p:pic>
        <p:nvPicPr>
          <p:cNvPr id="9" name="Picture 8" descr="A black background with white letters&#10;&#10;AI-generated content may be incorrect.">
            <a:extLst>
              <a:ext uri="{FF2B5EF4-FFF2-40B4-BE49-F238E27FC236}">
                <a16:creationId xmlns:a16="http://schemas.microsoft.com/office/drawing/2014/main" id="{DE33A2FE-DD6C-F1AE-4CAB-CDB785C53787}"/>
              </a:ext>
            </a:extLst>
          </p:cNvPr>
          <p:cNvPicPr>
            <a:picLocks noChangeAspect="1"/>
          </p:cNvPicPr>
          <p:nvPr userDrawn="1"/>
        </p:nvPicPr>
        <p:blipFill>
          <a:blip r:embed="rId5"/>
          <a:stretch>
            <a:fillRect/>
          </a:stretch>
        </p:blipFill>
        <p:spPr>
          <a:xfrm>
            <a:off x="511075" y="438235"/>
            <a:ext cx="4243806" cy="889989"/>
          </a:xfrm>
          <a:prstGeom prst="rect">
            <a:avLst/>
          </a:prstGeom>
        </p:spPr>
      </p:pic>
    </p:spTree>
    <p:extLst>
      <p:ext uri="{BB962C8B-B14F-4D97-AF65-F5344CB8AC3E}">
        <p14:creationId xmlns:p14="http://schemas.microsoft.com/office/powerpoint/2010/main" val="259152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right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B29243-1BE5-5131-B565-9E2AF62FC07D}"/>
              </a:ext>
            </a:extLst>
          </p:cNvPr>
          <p:cNvSpPr txBox="1"/>
          <p:nvPr userDrawn="1"/>
        </p:nvSpPr>
        <p:spPr>
          <a:xfrm>
            <a:off x="943583" y="1912044"/>
            <a:ext cx="4134385" cy="3170099"/>
          </a:xfrm>
          <a:prstGeom prst="rect">
            <a:avLst/>
          </a:prstGeom>
          <a:noFill/>
        </p:spPr>
        <p:txBody>
          <a:bodyPr wrap="square" rtlCol="0">
            <a:spAutoFit/>
          </a:bodyPr>
          <a:lstStyle/>
          <a:p>
            <a:pPr marL="0" indent="0">
              <a:buNone/>
            </a:pPr>
            <a:r>
              <a:rPr lang="en-US" sz="2000">
                <a:solidFill>
                  <a:schemeClr val="tx1"/>
                </a:solidFill>
                <a:latin typeface="+mj-lt"/>
                <a:ea typeface="Arial" pitchFamily="34" charset="-122"/>
                <a:cs typeface="Arial" pitchFamily="34" charset="-120"/>
              </a:rPr>
              <a:t>Copyright notice</a:t>
            </a:r>
          </a:p>
          <a:p>
            <a:pPr marL="0" indent="0">
              <a:buNone/>
            </a:pPr>
            <a:endParaRPr lang="en-US" sz="2000">
              <a:solidFill>
                <a:schemeClr val="tx1"/>
              </a:solidFill>
              <a:latin typeface="+mj-lt"/>
              <a:ea typeface="Arial" pitchFamily="34" charset="-122"/>
              <a:cs typeface="Arial" pitchFamily="34" charset="-120"/>
            </a:endParaRPr>
          </a:p>
          <a:p>
            <a:pPr marL="0" indent="0">
              <a:buNone/>
            </a:pPr>
            <a:r>
              <a:rPr lang="en-US" sz="2000">
                <a:solidFill>
                  <a:schemeClr val="tx1"/>
                </a:solidFill>
                <a:latin typeface="+mj-lt"/>
                <a:ea typeface="Arial" pitchFamily="34" charset="-122"/>
                <a:cs typeface="Arial" pitchFamily="34" charset="-120"/>
              </a:rPr>
              <a:t>This resource is published under the Creative Commons Zero (CC0) license.</a:t>
            </a:r>
          </a:p>
          <a:p>
            <a:pPr marL="0" indent="0">
              <a:buNone/>
            </a:pPr>
            <a:endParaRPr lang="en-US" sz="2000">
              <a:solidFill>
                <a:schemeClr val="tx1"/>
              </a:solidFill>
              <a:latin typeface="+mj-lt"/>
            </a:endParaRPr>
          </a:p>
          <a:p>
            <a:pPr marL="0" indent="0">
              <a:buNone/>
            </a:pPr>
            <a:r>
              <a:rPr lang="en-US" sz="2000">
                <a:solidFill>
                  <a:schemeClr val="tx1"/>
                </a:solidFill>
                <a:latin typeface="+mj-lt"/>
                <a:ea typeface="Arial" pitchFamily="34" charset="-122"/>
                <a:cs typeface="Arial" pitchFamily="34" charset="-120"/>
              </a:rPr>
              <a:t>You are free to copy, modify, distribute and use this work, even for commercial purposes, without asking permission.</a:t>
            </a:r>
            <a:endParaRPr lang="en-US" sz="2000">
              <a:solidFill>
                <a:schemeClr val="tx1"/>
              </a:solidFill>
              <a:latin typeface="+mj-lt"/>
            </a:endParaRPr>
          </a:p>
        </p:txBody>
      </p:sp>
      <p:pic>
        <p:nvPicPr>
          <p:cNvPr id="6" name="Picture 5" descr="A black background with white letters&#10;&#10;AI-generated content may be incorrect.">
            <a:extLst>
              <a:ext uri="{FF2B5EF4-FFF2-40B4-BE49-F238E27FC236}">
                <a16:creationId xmlns:a16="http://schemas.microsoft.com/office/drawing/2014/main" id="{1E876802-7E37-093C-A954-13B0583FD366}"/>
              </a:ext>
            </a:extLst>
          </p:cNvPr>
          <p:cNvPicPr>
            <a:picLocks noChangeAspect="1"/>
          </p:cNvPicPr>
          <p:nvPr userDrawn="1"/>
        </p:nvPicPr>
        <p:blipFill>
          <a:blip r:embed="rId2"/>
          <a:stretch>
            <a:fillRect/>
          </a:stretch>
        </p:blipFill>
        <p:spPr>
          <a:xfrm>
            <a:off x="511075" y="438235"/>
            <a:ext cx="4243806" cy="889989"/>
          </a:xfrm>
          <a:prstGeom prst="rect">
            <a:avLst/>
          </a:prstGeom>
        </p:spPr>
      </p:pic>
      <p:pic>
        <p:nvPicPr>
          <p:cNvPr id="2" name="Picture 1">
            <a:extLst>
              <a:ext uri="{FF2B5EF4-FFF2-40B4-BE49-F238E27FC236}">
                <a16:creationId xmlns:a16="http://schemas.microsoft.com/office/drawing/2014/main" id="{1D5704FE-9E0F-0F25-E092-81E6D297AC16}"/>
              </a:ext>
            </a:extLst>
          </p:cNvPr>
          <p:cNvPicPr>
            <a:picLocks noChangeAspect="1"/>
          </p:cNvPicPr>
          <p:nvPr userDrawn="1"/>
        </p:nvPicPr>
        <p:blipFill>
          <a:blip r:embed="rId3"/>
          <a:stretch>
            <a:fillRect/>
          </a:stretch>
        </p:blipFill>
        <p:spPr>
          <a:xfrm>
            <a:off x="5401055" y="0"/>
            <a:ext cx="6790945" cy="6858000"/>
          </a:xfrm>
          <a:prstGeom prst="rect">
            <a:avLst/>
          </a:prstGeom>
        </p:spPr>
      </p:pic>
      <p:pic>
        <p:nvPicPr>
          <p:cNvPr id="4" name="Picture 3">
            <a:extLst>
              <a:ext uri="{FF2B5EF4-FFF2-40B4-BE49-F238E27FC236}">
                <a16:creationId xmlns:a16="http://schemas.microsoft.com/office/drawing/2014/main" id="{758ADCBB-30D9-45DD-BF65-B897D80397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996" y="438234"/>
            <a:ext cx="4256025" cy="889989"/>
          </a:xfrm>
          <a:prstGeom prst="rect">
            <a:avLst/>
          </a:prstGeom>
        </p:spPr>
      </p:pic>
    </p:spTree>
    <p:extLst>
      <p:ext uri="{BB962C8B-B14F-4D97-AF65-F5344CB8AC3E}">
        <p14:creationId xmlns:p14="http://schemas.microsoft.com/office/powerpoint/2010/main" val="166740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9960-E04D-21F4-160C-2753A153DE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559417-3346-165A-F615-8D0522267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F9861-A784-501F-D553-98C19B782818}"/>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5" name="Footer Placeholder 4">
            <a:extLst>
              <a:ext uri="{FF2B5EF4-FFF2-40B4-BE49-F238E27FC236}">
                <a16:creationId xmlns:a16="http://schemas.microsoft.com/office/drawing/2014/main" id="{92FEF2C6-D145-0FD4-17F7-38160DFF0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F409F-0CD4-4A3F-38B0-E673E1568585}"/>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221174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25C7-1E70-B42F-30DE-A31BAD918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45F530-9B79-38C7-80BF-A5D3FF8149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B0A7C-9BDE-2AB7-D982-9F9760998AE0}"/>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5" name="Footer Placeholder 4">
            <a:extLst>
              <a:ext uri="{FF2B5EF4-FFF2-40B4-BE49-F238E27FC236}">
                <a16:creationId xmlns:a16="http://schemas.microsoft.com/office/drawing/2014/main" id="{A196151F-9990-9CFD-F233-23F82BC25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9A82E-7F56-265D-57EA-A32AD5EE8037}"/>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293681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1AB6-D751-7920-8C4D-CB69CBF48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AF56F7-1D9B-CA4F-E44E-A0D0B7059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65F32F-4CA6-A7E3-308F-3665BDCD8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EC3038-4811-8867-58CB-BB6174F1FDEA}"/>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6" name="Footer Placeholder 5">
            <a:extLst>
              <a:ext uri="{FF2B5EF4-FFF2-40B4-BE49-F238E27FC236}">
                <a16:creationId xmlns:a16="http://schemas.microsoft.com/office/drawing/2014/main" id="{D796B65E-18BE-310B-14FA-9D87D2217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EC0348-CBEF-0992-EAED-5002E0F66EFA}"/>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42395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F3BF-59D2-0CCB-0877-5EEA7E4415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885AA6-F153-4F5D-A0C8-DD905B24C4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5A628-EF6D-B73D-CB39-85E697559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EA659D-3A97-B5FC-A7F1-5EF2E96DD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BD0F6-DC47-3AAC-DFA3-038AA0E81E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9C2014-3D1F-C76B-1FD4-813896B61988}"/>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8" name="Footer Placeholder 7">
            <a:extLst>
              <a:ext uri="{FF2B5EF4-FFF2-40B4-BE49-F238E27FC236}">
                <a16:creationId xmlns:a16="http://schemas.microsoft.com/office/drawing/2014/main" id="{CCE62800-D122-0B39-200E-E6ED34AF22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7F318F-F070-1116-1261-F1E2DC82BA28}"/>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17416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8A71-9BA6-C3C6-3CBC-A13757F17D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6F660A-0205-C285-D3D6-BC863FBD47CD}"/>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4" name="Footer Placeholder 3">
            <a:extLst>
              <a:ext uri="{FF2B5EF4-FFF2-40B4-BE49-F238E27FC236}">
                <a16:creationId xmlns:a16="http://schemas.microsoft.com/office/drawing/2014/main" id="{ACDF856E-D4F7-ECDB-B6F1-D7626D92DB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B37977-B08B-8AED-E186-D0457831F35C}"/>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34008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72D8F-CD2F-D12B-4772-5516C7CA98BA}"/>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3" name="Footer Placeholder 2">
            <a:extLst>
              <a:ext uri="{FF2B5EF4-FFF2-40B4-BE49-F238E27FC236}">
                <a16:creationId xmlns:a16="http://schemas.microsoft.com/office/drawing/2014/main" id="{FA662A72-356F-1752-A4C6-C453BF19E3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A80BAA-D610-BFF4-FE0E-0F1AF4EA29D6}"/>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205855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A240-E0E7-C4A8-5E17-81AA60B22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AAB02D-2F41-CF70-BE1F-886BCD5A5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F10E6B-E5FB-3067-CB7F-104A4AABC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84638-56DA-032D-D91A-663D6E5DD4E4}"/>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6" name="Footer Placeholder 5">
            <a:extLst>
              <a:ext uri="{FF2B5EF4-FFF2-40B4-BE49-F238E27FC236}">
                <a16:creationId xmlns:a16="http://schemas.microsoft.com/office/drawing/2014/main" id="{167CCF39-7C14-7017-04DF-89BBAE8C2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40F58-DF3F-B717-4CBD-64DAA6DD5AF6}"/>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44518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EF4A-7170-8CDF-F0C3-F8882B40C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FEA239-295B-7788-3DCB-C58800EB7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748BC5-26AC-8167-0C98-246A579EB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E1D2D-6935-FA82-0ACB-3BCA1AF969D9}"/>
              </a:ext>
            </a:extLst>
          </p:cNvPr>
          <p:cNvSpPr>
            <a:spLocks noGrp="1"/>
          </p:cNvSpPr>
          <p:nvPr>
            <p:ph type="dt" sz="half" idx="10"/>
          </p:nvPr>
        </p:nvSpPr>
        <p:spPr/>
        <p:txBody>
          <a:bodyPr/>
          <a:lstStyle/>
          <a:p>
            <a:fld id="{1506C5B4-E622-4DE7-949C-459E505696CE}" type="datetimeFigureOut">
              <a:rPr lang="en-GB" smtClean="0"/>
              <a:t>20/03/2026</a:t>
            </a:fld>
            <a:endParaRPr lang="en-GB"/>
          </a:p>
        </p:txBody>
      </p:sp>
      <p:sp>
        <p:nvSpPr>
          <p:cNvPr id="6" name="Footer Placeholder 5">
            <a:extLst>
              <a:ext uri="{FF2B5EF4-FFF2-40B4-BE49-F238E27FC236}">
                <a16:creationId xmlns:a16="http://schemas.microsoft.com/office/drawing/2014/main" id="{4BF0C73B-F173-AC2E-4DE6-619839F6D9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EC6A3D-AD4E-8F4F-3407-4F4BA844164E}"/>
              </a:ext>
            </a:extLst>
          </p:cNvPr>
          <p:cNvSpPr>
            <a:spLocks noGrp="1"/>
          </p:cNvSpPr>
          <p:nvPr>
            <p:ph type="sldNum" sz="quarter" idx="12"/>
          </p:nvPr>
        </p:nvSpPr>
        <p:spPr/>
        <p:txBody>
          <a:bodyPr/>
          <a:lstStyle/>
          <a:p>
            <a:fld id="{B394DB39-19E1-41E5-A028-D73D306271E9}" type="slidenum">
              <a:rPr lang="en-GB" smtClean="0"/>
              <a:t>‹#›</a:t>
            </a:fld>
            <a:endParaRPr lang="en-GB"/>
          </a:p>
        </p:txBody>
      </p:sp>
    </p:spTree>
    <p:extLst>
      <p:ext uri="{BB962C8B-B14F-4D97-AF65-F5344CB8AC3E}">
        <p14:creationId xmlns:p14="http://schemas.microsoft.com/office/powerpoint/2010/main" val="337804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0D0A5-EDBD-F30A-71E5-68C398135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E176AF-7CFF-BDF5-C00C-0767BDD44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D68A74-F6CC-A6A6-318B-D27B3A53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06C5B4-E622-4DE7-949C-459E505696CE}" type="datetimeFigureOut">
              <a:rPr lang="en-GB" smtClean="0"/>
              <a:t>20/03/2026</a:t>
            </a:fld>
            <a:endParaRPr lang="en-GB"/>
          </a:p>
        </p:txBody>
      </p:sp>
      <p:sp>
        <p:nvSpPr>
          <p:cNvPr id="5" name="Footer Placeholder 4">
            <a:extLst>
              <a:ext uri="{FF2B5EF4-FFF2-40B4-BE49-F238E27FC236}">
                <a16:creationId xmlns:a16="http://schemas.microsoft.com/office/drawing/2014/main" id="{A9047C17-A6C0-C445-24F7-12DB98373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090214-C019-7872-425C-6461864C1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94DB39-19E1-41E5-A028-D73D306271E9}" type="slidenum">
              <a:rPr lang="en-GB" smtClean="0"/>
              <a:t>‹#›</a:t>
            </a:fld>
            <a:endParaRPr lang="en-GB"/>
          </a:p>
        </p:txBody>
      </p:sp>
    </p:spTree>
    <p:extLst>
      <p:ext uri="{BB962C8B-B14F-4D97-AF65-F5344CB8AC3E}">
        <p14:creationId xmlns:p14="http://schemas.microsoft.com/office/powerpoint/2010/main" val="90213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3230-A33E-CEF0-1661-E525D3423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71F21-695F-01C4-6F52-8E994AD94EF6}"/>
              </a:ext>
            </a:extLst>
          </p:cNvPr>
          <p:cNvSpPr>
            <a:spLocks noGrp="1"/>
          </p:cNvSpPr>
          <p:nvPr>
            <p:ph type="ctrTitle"/>
          </p:nvPr>
        </p:nvSpPr>
        <p:spPr/>
        <p:txBody>
          <a:bodyPr/>
          <a:lstStyle/>
          <a:p>
            <a:r>
              <a:rPr lang="en-GB" sz="4400" dirty="0"/>
              <a:t>Resource Pack</a:t>
            </a:r>
            <a:br>
              <a:rPr lang="en-GB" sz="4400" dirty="0"/>
            </a:br>
            <a:r>
              <a:rPr lang="en-GB" sz="4400" dirty="0"/>
              <a:t>Upper Key Stage 2 &amp; Key Stage 3</a:t>
            </a:r>
          </a:p>
        </p:txBody>
      </p:sp>
    </p:spTree>
    <p:extLst>
      <p:ext uri="{BB962C8B-B14F-4D97-AF65-F5344CB8AC3E}">
        <p14:creationId xmlns:p14="http://schemas.microsoft.com/office/powerpoint/2010/main" val="344596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4FB9-54C1-1153-4F3B-16A05120050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3F8E4039-8A06-50D9-0906-7203A1775632}"/>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9</a:t>
            </a:r>
            <a:endParaRPr lang="en-US" b="1">
              <a:latin typeface="+mn-lt"/>
              <a:cs typeface="Calibri" panose="020F0502020204030204" pitchFamily="34" charset="0"/>
            </a:endParaRPr>
          </a:p>
        </p:txBody>
      </p:sp>
      <p:sp>
        <p:nvSpPr>
          <p:cNvPr id="4" name="Content Placeholder 4">
            <a:extLst>
              <a:ext uri="{FF2B5EF4-FFF2-40B4-BE49-F238E27FC236}">
                <a16:creationId xmlns:a16="http://schemas.microsoft.com/office/drawing/2014/main" id="{72368D03-1B8D-948E-F343-E642556CDE34}"/>
              </a:ext>
            </a:extLst>
          </p:cNvPr>
          <p:cNvSpPr>
            <a:spLocks noGrp="1"/>
          </p:cNvSpPr>
          <p:nvPr>
            <p:ph idx="1"/>
          </p:nvPr>
        </p:nvSpPr>
        <p:spPr>
          <a:xfrm>
            <a:off x="838199" y="1825625"/>
            <a:ext cx="5664201" cy="3837756"/>
          </a:xfrm>
        </p:spPr>
        <p:txBody>
          <a:bodyPr>
            <a:normAutofit/>
          </a:bodyPr>
          <a:lstStyle/>
          <a:p>
            <a:pPr marL="0" indent="0">
              <a:buNone/>
            </a:pPr>
            <a:r>
              <a:rPr lang="en-GB"/>
              <a:t>A box weighs 0.4 kg</a:t>
            </a:r>
          </a:p>
          <a:p>
            <a:pPr marL="0" indent="0">
              <a:buNone/>
            </a:pPr>
            <a:endParaRPr lang="en-GB"/>
          </a:p>
          <a:p>
            <a:pPr marL="0" indent="0">
              <a:buNone/>
            </a:pPr>
            <a:r>
              <a:rPr lang="en-GB"/>
              <a:t>Three boxes weigh the same as eight tins</a:t>
            </a:r>
          </a:p>
          <a:p>
            <a:pPr marL="0" indent="0">
              <a:buNone/>
            </a:pPr>
            <a:endParaRPr lang="en-GB"/>
          </a:p>
          <a:p>
            <a:pPr marL="0" indent="0">
              <a:buNone/>
            </a:pPr>
            <a:r>
              <a:rPr lang="en-GB"/>
              <a:t>How many grams does a tin weigh?</a:t>
            </a:r>
          </a:p>
          <a:p>
            <a:pPr marL="0" indent="0">
              <a:buNone/>
            </a:pPr>
            <a:endParaRPr lang="en-GB"/>
          </a:p>
          <a:p>
            <a:pPr marL="0" indent="0">
              <a:buNone/>
            </a:pPr>
            <a:endParaRPr lang="en-GB"/>
          </a:p>
        </p:txBody>
      </p:sp>
      <p:grpSp>
        <p:nvGrpSpPr>
          <p:cNvPr id="2" name="Group 1">
            <a:extLst>
              <a:ext uri="{FF2B5EF4-FFF2-40B4-BE49-F238E27FC236}">
                <a16:creationId xmlns:a16="http://schemas.microsoft.com/office/drawing/2014/main" id="{602ECC74-56C5-F74B-EBA1-85F392EB670E}"/>
              </a:ext>
            </a:extLst>
          </p:cNvPr>
          <p:cNvGrpSpPr/>
          <p:nvPr/>
        </p:nvGrpSpPr>
        <p:grpSpPr>
          <a:xfrm>
            <a:off x="7178522" y="3243279"/>
            <a:ext cx="4175285" cy="1830370"/>
            <a:chOff x="6783313" y="3311613"/>
            <a:chExt cx="3589717" cy="1338095"/>
          </a:xfrm>
        </p:grpSpPr>
        <p:sp>
          <p:nvSpPr>
            <p:cNvPr id="3" name="Google Shape;849;p73">
              <a:extLst>
                <a:ext uri="{FF2B5EF4-FFF2-40B4-BE49-F238E27FC236}">
                  <a16:creationId xmlns:a16="http://schemas.microsoft.com/office/drawing/2014/main" id="{3B3FFCC3-17F4-1642-40CB-AC74A82DB5C3}"/>
                </a:ext>
              </a:extLst>
            </p:cNvPr>
            <p:cNvSpPr/>
            <p:nvPr/>
          </p:nvSpPr>
          <p:spPr>
            <a:xfrm>
              <a:off x="8415026" y="3941330"/>
              <a:ext cx="326292" cy="660168"/>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5" name="Google Shape;850;p73">
              <a:extLst>
                <a:ext uri="{FF2B5EF4-FFF2-40B4-BE49-F238E27FC236}">
                  <a16:creationId xmlns:a16="http://schemas.microsoft.com/office/drawing/2014/main" id="{E014F475-A04B-939D-F6A8-BB2A4DCDAAB9}"/>
                </a:ext>
              </a:extLst>
            </p:cNvPr>
            <p:cNvSpPr/>
            <p:nvPr/>
          </p:nvSpPr>
          <p:spPr>
            <a:xfrm>
              <a:off x="6783313" y="3311613"/>
              <a:ext cx="3589717" cy="337426"/>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 name="Google Shape;849;p73">
              <a:extLst>
                <a:ext uri="{FF2B5EF4-FFF2-40B4-BE49-F238E27FC236}">
                  <a16:creationId xmlns:a16="http://schemas.microsoft.com/office/drawing/2014/main" id="{17DA38DB-1A82-14F1-DCCF-C96BC7EECF29}"/>
                </a:ext>
              </a:extLst>
            </p:cNvPr>
            <p:cNvSpPr/>
            <p:nvPr/>
          </p:nvSpPr>
          <p:spPr>
            <a:xfrm>
              <a:off x="7854587" y="4433098"/>
              <a:ext cx="1447170" cy="216610"/>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7" name="Isosceles Triangle 16">
              <a:extLst>
                <a:ext uri="{FF2B5EF4-FFF2-40B4-BE49-F238E27FC236}">
                  <a16:creationId xmlns:a16="http://schemas.microsoft.com/office/drawing/2014/main" id="{47C139EE-1744-6A03-8E00-B660CF217416}"/>
                </a:ext>
              </a:extLst>
            </p:cNvPr>
            <p:cNvSpPr/>
            <p:nvPr/>
          </p:nvSpPr>
          <p:spPr>
            <a:xfrm>
              <a:off x="8415026" y="3655579"/>
              <a:ext cx="326292" cy="337426"/>
            </a:xfrm>
            <a:prstGeom prst="triangle">
              <a:avLst/>
            </a:prstGeom>
            <a:solidFill>
              <a:srgbClr val="F0F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ylinder 7">
            <a:extLst>
              <a:ext uri="{FF2B5EF4-FFF2-40B4-BE49-F238E27FC236}">
                <a16:creationId xmlns:a16="http://schemas.microsoft.com/office/drawing/2014/main" id="{8E7DD907-829F-99E6-9597-31D9118D0305}"/>
              </a:ext>
            </a:extLst>
          </p:cNvPr>
          <p:cNvSpPr/>
          <p:nvPr/>
        </p:nvSpPr>
        <p:spPr>
          <a:xfrm>
            <a:off x="7311067" y="3101036"/>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ube 11">
            <a:extLst>
              <a:ext uri="{FF2B5EF4-FFF2-40B4-BE49-F238E27FC236}">
                <a16:creationId xmlns:a16="http://schemas.microsoft.com/office/drawing/2014/main" id="{2C419F2A-D434-F3EF-FF82-D3EF2BBB965E}"/>
              </a:ext>
            </a:extLst>
          </p:cNvPr>
          <p:cNvSpPr/>
          <p:nvPr/>
        </p:nvSpPr>
        <p:spPr>
          <a:xfrm rot="16200000">
            <a:off x="10704755" y="3029049"/>
            <a:ext cx="490515" cy="534694"/>
          </a:xfrm>
          <a:prstGeom prst="cub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be 12">
            <a:extLst>
              <a:ext uri="{FF2B5EF4-FFF2-40B4-BE49-F238E27FC236}">
                <a16:creationId xmlns:a16="http://schemas.microsoft.com/office/drawing/2014/main" id="{D20CC6B8-E396-AF94-A76D-718C6A0C951D}"/>
              </a:ext>
            </a:extLst>
          </p:cNvPr>
          <p:cNvSpPr/>
          <p:nvPr/>
        </p:nvSpPr>
        <p:spPr>
          <a:xfrm rot="16200000">
            <a:off x="10091608" y="3012116"/>
            <a:ext cx="490515" cy="534694"/>
          </a:xfrm>
          <a:prstGeom prst="cub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be 9">
            <a:extLst>
              <a:ext uri="{FF2B5EF4-FFF2-40B4-BE49-F238E27FC236}">
                <a16:creationId xmlns:a16="http://schemas.microsoft.com/office/drawing/2014/main" id="{9FA4EF69-4BC5-0BC0-B232-132036F3A331}"/>
              </a:ext>
            </a:extLst>
          </p:cNvPr>
          <p:cNvSpPr/>
          <p:nvPr/>
        </p:nvSpPr>
        <p:spPr>
          <a:xfrm rot="16200000">
            <a:off x="10391017" y="2643366"/>
            <a:ext cx="490515" cy="534694"/>
          </a:xfrm>
          <a:prstGeom prst="cub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ylinder 13">
            <a:extLst>
              <a:ext uri="{FF2B5EF4-FFF2-40B4-BE49-F238E27FC236}">
                <a16:creationId xmlns:a16="http://schemas.microsoft.com/office/drawing/2014/main" id="{9F4ABD56-61AB-9366-42CE-D4418F6EABF5}"/>
              </a:ext>
            </a:extLst>
          </p:cNvPr>
          <p:cNvSpPr/>
          <p:nvPr/>
        </p:nvSpPr>
        <p:spPr>
          <a:xfrm>
            <a:off x="7735019" y="3101036"/>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ylinder 14">
            <a:extLst>
              <a:ext uri="{FF2B5EF4-FFF2-40B4-BE49-F238E27FC236}">
                <a16:creationId xmlns:a16="http://schemas.microsoft.com/office/drawing/2014/main" id="{F0518F3E-41F2-DA10-60E3-D1EC59CF7ED7}"/>
              </a:ext>
            </a:extLst>
          </p:cNvPr>
          <p:cNvSpPr/>
          <p:nvPr/>
        </p:nvSpPr>
        <p:spPr>
          <a:xfrm>
            <a:off x="8158971" y="3101036"/>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ylinder 15">
            <a:extLst>
              <a:ext uri="{FF2B5EF4-FFF2-40B4-BE49-F238E27FC236}">
                <a16:creationId xmlns:a16="http://schemas.microsoft.com/office/drawing/2014/main" id="{6FEFBD6F-9ADF-523A-25B9-07821167B4CD}"/>
              </a:ext>
            </a:extLst>
          </p:cNvPr>
          <p:cNvSpPr/>
          <p:nvPr/>
        </p:nvSpPr>
        <p:spPr>
          <a:xfrm>
            <a:off x="7499733" y="2778248"/>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ylinder 16">
            <a:extLst>
              <a:ext uri="{FF2B5EF4-FFF2-40B4-BE49-F238E27FC236}">
                <a16:creationId xmlns:a16="http://schemas.microsoft.com/office/drawing/2014/main" id="{2C613F9E-E2BA-B359-816A-38516B832A0B}"/>
              </a:ext>
            </a:extLst>
          </p:cNvPr>
          <p:cNvSpPr/>
          <p:nvPr/>
        </p:nvSpPr>
        <p:spPr>
          <a:xfrm>
            <a:off x="7938159" y="2778248"/>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ylinder 17">
            <a:extLst>
              <a:ext uri="{FF2B5EF4-FFF2-40B4-BE49-F238E27FC236}">
                <a16:creationId xmlns:a16="http://schemas.microsoft.com/office/drawing/2014/main" id="{F9A5BCEF-8D63-55EA-834D-38ED103AE0FC}"/>
              </a:ext>
            </a:extLst>
          </p:cNvPr>
          <p:cNvSpPr/>
          <p:nvPr/>
        </p:nvSpPr>
        <p:spPr>
          <a:xfrm>
            <a:off x="7699564" y="2406414"/>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ylinder 18">
            <a:extLst>
              <a:ext uri="{FF2B5EF4-FFF2-40B4-BE49-F238E27FC236}">
                <a16:creationId xmlns:a16="http://schemas.microsoft.com/office/drawing/2014/main" id="{6D7EE161-97ED-A9BE-95B9-201090398602}"/>
              </a:ext>
            </a:extLst>
          </p:cNvPr>
          <p:cNvSpPr/>
          <p:nvPr/>
        </p:nvSpPr>
        <p:spPr>
          <a:xfrm>
            <a:off x="8582235" y="3101036"/>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ylinder 19">
            <a:extLst>
              <a:ext uri="{FF2B5EF4-FFF2-40B4-BE49-F238E27FC236}">
                <a16:creationId xmlns:a16="http://schemas.microsoft.com/office/drawing/2014/main" id="{5AF30FFA-7D46-0B8E-1256-B72D49281229}"/>
              </a:ext>
            </a:extLst>
          </p:cNvPr>
          <p:cNvSpPr/>
          <p:nvPr/>
        </p:nvSpPr>
        <p:spPr>
          <a:xfrm>
            <a:off x="8361423" y="2790192"/>
            <a:ext cx="345500" cy="400188"/>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23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D669B-9045-7EA2-9EB4-5A2FD259648F}"/>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E7B3BE1E-0B34-B810-CA15-3AE43D79CC85}"/>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10</a:t>
            </a:r>
            <a:endParaRPr lang="en-US" b="1">
              <a:latin typeface="+mn-lt"/>
              <a:cs typeface="Calibri" panose="020F0502020204030204" pitchFamily="34" charset="0"/>
            </a:endParaRPr>
          </a:p>
        </p:txBody>
      </p:sp>
      <p:sp>
        <p:nvSpPr>
          <p:cNvPr id="5" name="Content Placeholder 4">
            <a:extLst>
              <a:ext uri="{FF2B5EF4-FFF2-40B4-BE49-F238E27FC236}">
                <a16:creationId xmlns:a16="http://schemas.microsoft.com/office/drawing/2014/main" id="{B38FE9AE-DF9B-3E68-7C07-6F7F4878A3C4}"/>
              </a:ext>
            </a:extLst>
          </p:cNvPr>
          <p:cNvSpPr>
            <a:spLocks noGrp="1"/>
          </p:cNvSpPr>
          <p:nvPr>
            <p:ph idx="1"/>
          </p:nvPr>
        </p:nvSpPr>
        <p:spPr>
          <a:xfrm>
            <a:off x="838200" y="1825625"/>
            <a:ext cx="10515600" cy="2654935"/>
          </a:xfrm>
        </p:spPr>
        <p:txBody>
          <a:bodyPr>
            <a:normAutofit/>
          </a:bodyPr>
          <a:lstStyle/>
          <a:p>
            <a:pPr marL="0" indent="0">
              <a:buNone/>
            </a:pPr>
            <a:r>
              <a:rPr lang="en-GB"/>
              <a:t>Mariam has fewer than 100 cards.</a:t>
            </a:r>
          </a:p>
          <a:p>
            <a:pPr marL="0" indent="0">
              <a:buNone/>
            </a:pPr>
            <a:r>
              <a:rPr lang="en-GB"/>
              <a:t>She sorts them into groups of 4, then 5 and then 6.</a:t>
            </a:r>
          </a:p>
          <a:p>
            <a:pPr marL="0" indent="0">
              <a:buNone/>
            </a:pPr>
            <a:r>
              <a:rPr lang="en-GB"/>
              <a:t>Each time, there are no cards left over.</a:t>
            </a:r>
          </a:p>
          <a:p>
            <a:pPr marL="0" indent="0">
              <a:buNone/>
            </a:pPr>
            <a:r>
              <a:rPr lang="en-GB"/>
              <a:t>How many cards did she have?</a:t>
            </a:r>
          </a:p>
          <a:p>
            <a:pPr marL="0" indent="0">
              <a:buNone/>
            </a:pPr>
            <a:r>
              <a:rPr lang="en-GB"/>
              <a:t>Is there more than one answer?</a:t>
            </a:r>
          </a:p>
          <a:p>
            <a:pPr marL="0" indent="0">
              <a:buNone/>
            </a:pPr>
            <a:endParaRPr lang="en-GB"/>
          </a:p>
        </p:txBody>
      </p:sp>
      <p:grpSp>
        <p:nvGrpSpPr>
          <p:cNvPr id="6" name="Group 5">
            <a:extLst>
              <a:ext uri="{FF2B5EF4-FFF2-40B4-BE49-F238E27FC236}">
                <a16:creationId xmlns:a16="http://schemas.microsoft.com/office/drawing/2014/main" id="{BE694203-BB65-2B4C-9A11-0DFBE6C569A5}"/>
              </a:ext>
            </a:extLst>
          </p:cNvPr>
          <p:cNvGrpSpPr/>
          <p:nvPr/>
        </p:nvGrpSpPr>
        <p:grpSpPr>
          <a:xfrm rot="20754179">
            <a:off x="1237344" y="4888969"/>
            <a:ext cx="1380590" cy="952865"/>
            <a:chOff x="1287163" y="5166110"/>
            <a:chExt cx="1380590" cy="952865"/>
          </a:xfrm>
        </p:grpSpPr>
        <p:grpSp>
          <p:nvGrpSpPr>
            <p:cNvPr id="7" name="Google Shape;1404;p99">
              <a:extLst>
                <a:ext uri="{FF2B5EF4-FFF2-40B4-BE49-F238E27FC236}">
                  <a16:creationId xmlns:a16="http://schemas.microsoft.com/office/drawing/2014/main" id="{AD025AD2-BE78-617A-24CE-59EC0CA6A2DF}"/>
                </a:ext>
              </a:extLst>
            </p:cNvPr>
            <p:cNvGrpSpPr/>
            <p:nvPr/>
          </p:nvGrpSpPr>
          <p:grpSpPr>
            <a:xfrm>
              <a:off x="1287163" y="5166110"/>
              <a:ext cx="463149" cy="825482"/>
              <a:chOff x="148232" y="152400"/>
              <a:chExt cx="2714822" cy="4838700"/>
            </a:xfrm>
          </p:grpSpPr>
          <p:pic>
            <p:nvPicPr>
              <p:cNvPr id="21" name="Google Shape;1405;p99">
                <a:extLst>
                  <a:ext uri="{FF2B5EF4-FFF2-40B4-BE49-F238E27FC236}">
                    <a16:creationId xmlns:a16="http://schemas.microsoft.com/office/drawing/2014/main" id="{C7F5D0EA-8484-70F2-AF51-8FEB1C231BFF}"/>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22" name="Google Shape;1406;p99">
                <a:extLst>
                  <a:ext uri="{FF2B5EF4-FFF2-40B4-BE49-F238E27FC236}">
                    <a16:creationId xmlns:a16="http://schemas.microsoft.com/office/drawing/2014/main" id="{4A7645B2-C341-5484-1F01-CA679A480695}"/>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8" name="Google Shape;1407;p99">
              <a:extLst>
                <a:ext uri="{FF2B5EF4-FFF2-40B4-BE49-F238E27FC236}">
                  <a16:creationId xmlns:a16="http://schemas.microsoft.com/office/drawing/2014/main" id="{5E60C365-18BD-E7EB-A5B8-50C779201D12}"/>
                </a:ext>
              </a:extLst>
            </p:cNvPr>
            <p:cNvPicPr preferRelativeResize="0"/>
            <p:nvPr/>
          </p:nvPicPr>
          <p:blipFill>
            <a:blip r:embed="rId4">
              <a:alphaModFix/>
              <a:grayscl/>
            </a:blip>
            <a:stretch>
              <a:fillRect/>
            </a:stretch>
          </p:blipFill>
          <p:spPr>
            <a:xfrm rot="-110339">
              <a:off x="1449788" y="5327717"/>
              <a:ext cx="155412" cy="402325"/>
            </a:xfrm>
            <a:prstGeom prst="rect">
              <a:avLst/>
            </a:prstGeom>
            <a:noFill/>
            <a:ln>
              <a:noFill/>
            </a:ln>
          </p:spPr>
        </p:pic>
        <p:grpSp>
          <p:nvGrpSpPr>
            <p:cNvPr id="9" name="Google Shape;1404;p99">
              <a:extLst>
                <a:ext uri="{FF2B5EF4-FFF2-40B4-BE49-F238E27FC236}">
                  <a16:creationId xmlns:a16="http://schemas.microsoft.com/office/drawing/2014/main" id="{38257B92-5F84-6EA5-F9F3-C8B6B58CDC18}"/>
                </a:ext>
              </a:extLst>
            </p:cNvPr>
            <p:cNvGrpSpPr/>
            <p:nvPr/>
          </p:nvGrpSpPr>
          <p:grpSpPr>
            <a:xfrm rot="857106">
              <a:off x="1643767" y="5180191"/>
              <a:ext cx="463149" cy="825482"/>
              <a:chOff x="148232" y="152400"/>
              <a:chExt cx="2714822" cy="4838700"/>
            </a:xfrm>
          </p:grpSpPr>
          <p:pic>
            <p:nvPicPr>
              <p:cNvPr id="19" name="Google Shape;1405;p99">
                <a:extLst>
                  <a:ext uri="{FF2B5EF4-FFF2-40B4-BE49-F238E27FC236}">
                    <a16:creationId xmlns:a16="http://schemas.microsoft.com/office/drawing/2014/main" id="{7EB69651-2B42-F14D-28B7-FAD7863CBCDC}"/>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20" name="Google Shape;1406;p99">
                <a:extLst>
                  <a:ext uri="{FF2B5EF4-FFF2-40B4-BE49-F238E27FC236}">
                    <a16:creationId xmlns:a16="http://schemas.microsoft.com/office/drawing/2014/main" id="{F987EA36-7AF3-7E2C-8E9E-AC5C7D98D6B1}"/>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0" name="Google Shape;1407;p99">
              <a:extLst>
                <a:ext uri="{FF2B5EF4-FFF2-40B4-BE49-F238E27FC236}">
                  <a16:creationId xmlns:a16="http://schemas.microsoft.com/office/drawing/2014/main" id="{4DD196D0-D89A-2F00-5474-7CFF58FEEAFE}"/>
                </a:ext>
              </a:extLst>
            </p:cNvPr>
            <p:cNvPicPr preferRelativeResize="0"/>
            <p:nvPr/>
          </p:nvPicPr>
          <p:blipFill>
            <a:blip r:embed="rId4">
              <a:alphaModFix/>
              <a:grayscl/>
            </a:blip>
            <a:stretch>
              <a:fillRect/>
            </a:stretch>
          </p:blipFill>
          <p:spPr>
            <a:xfrm rot="746767">
              <a:off x="1806392" y="5341798"/>
              <a:ext cx="155412" cy="402325"/>
            </a:xfrm>
            <a:prstGeom prst="rect">
              <a:avLst/>
            </a:prstGeom>
            <a:noFill/>
            <a:ln>
              <a:noFill/>
            </a:ln>
          </p:spPr>
        </p:pic>
        <p:grpSp>
          <p:nvGrpSpPr>
            <p:cNvPr id="11" name="Google Shape;1404;p99">
              <a:extLst>
                <a:ext uri="{FF2B5EF4-FFF2-40B4-BE49-F238E27FC236}">
                  <a16:creationId xmlns:a16="http://schemas.microsoft.com/office/drawing/2014/main" id="{371E8C26-6A49-8815-F288-70DEEEBD851F}"/>
                </a:ext>
              </a:extLst>
            </p:cNvPr>
            <p:cNvGrpSpPr/>
            <p:nvPr/>
          </p:nvGrpSpPr>
          <p:grpSpPr>
            <a:xfrm rot="1358281">
              <a:off x="1968127" y="5245289"/>
              <a:ext cx="463149" cy="825482"/>
              <a:chOff x="148232" y="152400"/>
              <a:chExt cx="2714822" cy="4838700"/>
            </a:xfrm>
          </p:grpSpPr>
          <p:pic>
            <p:nvPicPr>
              <p:cNvPr id="17" name="Google Shape;1405;p99">
                <a:extLst>
                  <a:ext uri="{FF2B5EF4-FFF2-40B4-BE49-F238E27FC236}">
                    <a16:creationId xmlns:a16="http://schemas.microsoft.com/office/drawing/2014/main" id="{C6E0974C-4D18-B3A6-6469-1770AE3387EB}"/>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18" name="Google Shape;1406;p99">
                <a:extLst>
                  <a:ext uri="{FF2B5EF4-FFF2-40B4-BE49-F238E27FC236}">
                    <a16:creationId xmlns:a16="http://schemas.microsoft.com/office/drawing/2014/main" id="{A662E1B9-D427-68BE-B5A3-920266BDDBC7}"/>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2" name="Google Shape;1407;p99">
              <a:extLst>
                <a:ext uri="{FF2B5EF4-FFF2-40B4-BE49-F238E27FC236}">
                  <a16:creationId xmlns:a16="http://schemas.microsoft.com/office/drawing/2014/main" id="{6025685D-EC98-8277-7706-F0E6BF4BC2C2}"/>
                </a:ext>
              </a:extLst>
            </p:cNvPr>
            <p:cNvPicPr preferRelativeResize="0"/>
            <p:nvPr/>
          </p:nvPicPr>
          <p:blipFill>
            <a:blip r:embed="rId4">
              <a:alphaModFix/>
              <a:grayscl/>
            </a:blip>
            <a:stretch>
              <a:fillRect/>
            </a:stretch>
          </p:blipFill>
          <p:spPr>
            <a:xfrm rot="1247942">
              <a:off x="2130752" y="5406896"/>
              <a:ext cx="155412" cy="402325"/>
            </a:xfrm>
            <a:prstGeom prst="rect">
              <a:avLst/>
            </a:prstGeom>
            <a:noFill/>
            <a:ln>
              <a:noFill/>
            </a:ln>
          </p:spPr>
        </p:pic>
        <p:grpSp>
          <p:nvGrpSpPr>
            <p:cNvPr id="13" name="Google Shape;1404;p99">
              <a:extLst>
                <a:ext uri="{FF2B5EF4-FFF2-40B4-BE49-F238E27FC236}">
                  <a16:creationId xmlns:a16="http://schemas.microsoft.com/office/drawing/2014/main" id="{869829E7-C1F1-5F04-E620-034E9DD477FC}"/>
                </a:ext>
              </a:extLst>
            </p:cNvPr>
            <p:cNvGrpSpPr/>
            <p:nvPr/>
          </p:nvGrpSpPr>
          <p:grpSpPr>
            <a:xfrm rot="1940616">
              <a:off x="2204604" y="5293493"/>
              <a:ext cx="463149" cy="825482"/>
              <a:chOff x="148232" y="152400"/>
              <a:chExt cx="2714822" cy="4838700"/>
            </a:xfrm>
          </p:grpSpPr>
          <p:pic>
            <p:nvPicPr>
              <p:cNvPr id="15" name="Google Shape;1405;p99">
                <a:extLst>
                  <a:ext uri="{FF2B5EF4-FFF2-40B4-BE49-F238E27FC236}">
                    <a16:creationId xmlns:a16="http://schemas.microsoft.com/office/drawing/2014/main" id="{2049325F-95B1-E185-7560-4EAA95809DCA}"/>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16" name="Google Shape;1406;p99">
                <a:extLst>
                  <a:ext uri="{FF2B5EF4-FFF2-40B4-BE49-F238E27FC236}">
                    <a16:creationId xmlns:a16="http://schemas.microsoft.com/office/drawing/2014/main" id="{9ACCD64C-6127-039D-D5FF-B33EF216E103}"/>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4" name="Google Shape;1407;p99">
              <a:extLst>
                <a:ext uri="{FF2B5EF4-FFF2-40B4-BE49-F238E27FC236}">
                  <a16:creationId xmlns:a16="http://schemas.microsoft.com/office/drawing/2014/main" id="{872D2205-83F3-C3DA-BE0C-189214C5EAE0}"/>
                </a:ext>
              </a:extLst>
            </p:cNvPr>
            <p:cNvPicPr preferRelativeResize="0"/>
            <p:nvPr/>
          </p:nvPicPr>
          <p:blipFill>
            <a:blip r:embed="rId4">
              <a:alphaModFix/>
              <a:grayscl/>
            </a:blip>
            <a:stretch>
              <a:fillRect/>
            </a:stretch>
          </p:blipFill>
          <p:spPr>
            <a:xfrm rot="1830277">
              <a:off x="2367229" y="5455100"/>
              <a:ext cx="155412" cy="402325"/>
            </a:xfrm>
            <a:prstGeom prst="rect">
              <a:avLst/>
            </a:prstGeom>
            <a:noFill/>
            <a:ln>
              <a:noFill/>
            </a:ln>
          </p:spPr>
        </p:pic>
      </p:grpSp>
      <p:grpSp>
        <p:nvGrpSpPr>
          <p:cNvPr id="23" name="Group 22">
            <a:extLst>
              <a:ext uri="{FF2B5EF4-FFF2-40B4-BE49-F238E27FC236}">
                <a16:creationId xmlns:a16="http://schemas.microsoft.com/office/drawing/2014/main" id="{7861C784-96AD-2AA3-2BC4-FCB9F81EE504}"/>
              </a:ext>
            </a:extLst>
          </p:cNvPr>
          <p:cNvGrpSpPr/>
          <p:nvPr/>
        </p:nvGrpSpPr>
        <p:grpSpPr>
          <a:xfrm>
            <a:off x="3525022" y="4883460"/>
            <a:ext cx="1608229" cy="925391"/>
            <a:chOff x="5409055" y="5120979"/>
            <a:chExt cx="1608229" cy="925391"/>
          </a:xfrm>
        </p:grpSpPr>
        <p:pic>
          <p:nvPicPr>
            <p:cNvPr id="24" name="Google Shape;1405;p99">
              <a:extLst>
                <a:ext uri="{FF2B5EF4-FFF2-40B4-BE49-F238E27FC236}">
                  <a16:creationId xmlns:a16="http://schemas.microsoft.com/office/drawing/2014/main" id="{F39ABFEF-242D-DF2B-251C-03684D1D6A9C}"/>
                </a:ext>
              </a:extLst>
            </p:cNvPr>
            <p:cNvPicPr preferRelativeResize="0"/>
            <p:nvPr/>
          </p:nvPicPr>
          <p:blipFill>
            <a:blip r:embed="rId3">
              <a:alphaModFix/>
              <a:grayscl/>
            </a:blip>
            <a:stretch>
              <a:fillRect/>
            </a:stretch>
          </p:blipFill>
          <p:spPr>
            <a:xfrm rot="1996102">
              <a:off x="6330585" y="5121090"/>
              <a:ext cx="462438" cy="825482"/>
            </a:xfrm>
            <a:prstGeom prst="rect">
              <a:avLst/>
            </a:prstGeom>
            <a:noFill/>
            <a:ln>
              <a:noFill/>
            </a:ln>
          </p:spPr>
        </p:pic>
        <p:pic>
          <p:nvPicPr>
            <p:cNvPr id="25" name="Google Shape;1407;p99">
              <a:extLst>
                <a:ext uri="{FF2B5EF4-FFF2-40B4-BE49-F238E27FC236}">
                  <a16:creationId xmlns:a16="http://schemas.microsoft.com/office/drawing/2014/main" id="{BA710D5B-A0AE-2C78-C42F-6E65FB2A5E43}"/>
                </a:ext>
              </a:extLst>
            </p:cNvPr>
            <p:cNvPicPr preferRelativeResize="0"/>
            <p:nvPr/>
          </p:nvPicPr>
          <p:blipFill>
            <a:blip r:embed="rId4">
              <a:alphaModFix/>
              <a:grayscl/>
            </a:blip>
            <a:stretch>
              <a:fillRect/>
            </a:stretch>
          </p:blipFill>
          <p:spPr>
            <a:xfrm rot="1885763">
              <a:off x="6480082" y="5281958"/>
              <a:ext cx="155412" cy="402325"/>
            </a:xfrm>
            <a:prstGeom prst="rect">
              <a:avLst/>
            </a:prstGeom>
            <a:noFill/>
            <a:ln>
              <a:noFill/>
            </a:ln>
          </p:spPr>
        </p:pic>
        <p:grpSp>
          <p:nvGrpSpPr>
            <p:cNvPr id="26" name="Google Shape;1404;p99">
              <a:extLst>
                <a:ext uri="{FF2B5EF4-FFF2-40B4-BE49-F238E27FC236}">
                  <a16:creationId xmlns:a16="http://schemas.microsoft.com/office/drawing/2014/main" id="{15E95299-3C28-AEA4-E89B-AF7F8A11F348}"/>
                </a:ext>
              </a:extLst>
            </p:cNvPr>
            <p:cNvGrpSpPr/>
            <p:nvPr/>
          </p:nvGrpSpPr>
          <p:grpSpPr>
            <a:xfrm rot="20754179">
              <a:off x="5409055" y="5220888"/>
              <a:ext cx="463149" cy="825482"/>
              <a:chOff x="148232" y="152400"/>
              <a:chExt cx="2714822" cy="4838700"/>
            </a:xfrm>
          </p:grpSpPr>
          <p:pic>
            <p:nvPicPr>
              <p:cNvPr id="45" name="Google Shape;1405;p99">
                <a:extLst>
                  <a:ext uri="{FF2B5EF4-FFF2-40B4-BE49-F238E27FC236}">
                    <a16:creationId xmlns:a16="http://schemas.microsoft.com/office/drawing/2014/main" id="{8239193C-3355-921B-B143-DD655F604D84}"/>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46" name="Google Shape;1406;p99">
                <a:extLst>
                  <a:ext uri="{FF2B5EF4-FFF2-40B4-BE49-F238E27FC236}">
                    <a16:creationId xmlns:a16="http://schemas.microsoft.com/office/drawing/2014/main" id="{C87E4262-0550-CF07-1072-9546A8B7FF65}"/>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27" name="Google Shape;1407;p99">
              <a:extLst>
                <a:ext uri="{FF2B5EF4-FFF2-40B4-BE49-F238E27FC236}">
                  <a16:creationId xmlns:a16="http://schemas.microsoft.com/office/drawing/2014/main" id="{ACFD5D6D-A241-08D3-0F18-93AF16B97A56}"/>
                </a:ext>
              </a:extLst>
            </p:cNvPr>
            <p:cNvPicPr preferRelativeResize="0"/>
            <p:nvPr/>
          </p:nvPicPr>
          <p:blipFill>
            <a:blip r:embed="rId4">
              <a:alphaModFix/>
              <a:grayscl/>
            </a:blip>
            <a:stretch>
              <a:fillRect/>
            </a:stretch>
          </p:blipFill>
          <p:spPr>
            <a:xfrm rot="20643840">
              <a:off x="5559245" y="5381867"/>
              <a:ext cx="155412" cy="402325"/>
            </a:xfrm>
            <a:prstGeom prst="rect">
              <a:avLst/>
            </a:prstGeom>
            <a:noFill/>
            <a:ln>
              <a:noFill/>
            </a:ln>
          </p:spPr>
        </p:pic>
        <p:grpSp>
          <p:nvGrpSpPr>
            <p:cNvPr id="28" name="Google Shape;1404;p99">
              <a:extLst>
                <a:ext uri="{FF2B5EF4-FFF2-40B4-BE49-F238E27FC236}">
                  <a16:creationId xmlns:a16="http://schemas.microsoft.com/office/drawing/2014/main" id="{DF9AA86E-C113-524B-DE8C-1F1AB769A2A3}"/>
                </a:ext>
              </a:extLst>
            </p:cNvPr>
            <p:cNvGrpSpPr/>
            <p:nvPr/>
          </p:nvGrpSpPr>
          <p:grpSpPr>
            <a:xfrm rot="11285">
              <a:off x="5758349" y="5147689"/>
              <a:ext cx="463149" cy="825482"/>
              <a:chOff x="148232" y="152400"/>
              <a:chExt cx="2714822" cy="4838700"/>
            </a:xfrm>
          </p:grpSpPr>
          <p:pic>
            <p:nvPicPr>
              <p:cNvPr id="43" name="Google Shape;1405;p99">
                <a:extLst>
                  <a:ext uri="{FF2B5EF4-FFF2-40B4-BE49-F238E27FC236}">
                    <a16:creationId xmlns:a16="http://schemas.microsoft.com/office/drawing/2014/main" id="{7F69A3D9-5724-B60B-4A30-C9506F41100B}"/>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44" name="Google Shape;1406;p99">
                <a:extLst>
                  <a:ext uri="{FF2B5EF4-FFF2-40B4-BE49-F238E27FC236}">
                    <a16:creationId xmlns:a16="http://schemas.microsoft.com/office/drawing/2014/main" id="{2C1C1065-2C90-53A1-FB55-7E963FC94647}"/>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29" name="Google Shape;1407;p99">
              <a:extLst>
                <a:ext uri="{FF2B5EF4-FFF2-40B4-BE49-F238E27FC236}">
                  <a16:creationId xmlns:a16="http://schemas.microsoft.com/office/drawing/2014/main" id="{013CCF3A-7608-E6ED-899F-71D198AA1BB5}"/>
                </a:ext>
              </a:extLst>
            </p:cNvPr>
            <p:cNvPicPr preferRelativeResize="0"/>
            <p:nvPr/>
          </p:nvPicPr>
          <p:blipFill>
            <a:blip r:embed="rId4">
              <a:alphaModFix/>
              <a:grayscl/>
            </a:blip>
            <a:stretch>
              <a:fillRect/>
            </a:stretch>
          </p:blipFill>
          <p:spPr>
            <a:xfrm rot="21500946">
              <a:off x="5908539" y="5308668"/>
              <a:ext cx="155412" cy="402325"/>
            </a:xfrm>
            <a:prstGeom prst="rect">
              <a:avLst/>
            </a:prstGeom>
            <a:noFill/>
            <a:ln>
              <a:noFill/>
            </a:ln>
          </p:spPr>
        </p:pic>
        <p:grpSp>
          <p:nvGrpSpPr>
            <p:cNvPr id="30" name="Google Shape;1404;p99">
              <a:extLst>
                <a:ext uri="{FF2B5EF4-FFF2-40B4-BE49-F238E27FC236}">
                  <a16:creationId xmlns:a16="http://schemas.microsoft.com/office/drawing/2014/main" id="{2C4918A0-A1D4-2D9A-76AA-93C5635A2844}"/>
                </a:ext>
              </a:extLst>
            </p:cNvPr>
            <p:cNvGrpSpPr/>
            <p:nvPr/>
          </p:nvGrpSpPr>
          <p:grpSpPr>
            <a:xfrm rot="512460">
              <a:off x="6088796" y="5131824"/>
              <a:ext cx="463149" cy="825482"/>
              <a:chOff x="148232" y="152400"/>
              <a:chExt cx="2714822" cy="4838700"/>
            </a:xfrm>
          </p:grpSpPr>
          <p:pic>
            <p:nvPicPr>
              <p:cNvPr id="40" name="Google Shape;1405;p99">
                <a:extLst>
                  <a:ext uri="{FF2B5EF4-FFF2-40B4-BE49-F238E27FC236}">
                    <a16:creationId xmlns:a16="http://schemas.microsoft.com/office/drawing/2014/main" id="{1B674D99-C691-2C51-3702-5F919F7717EA}"/>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42" name="Google Shape;1406;p99">
                <a:extLst>
                  <a:ext uri="{FF2B5EF4-FFF2-40B4-BE49-F238E27FC236}">
                    <a16:creationId xmlns:a16="http://schemas.microsoft.com/office/drawing/2014/main" id="{BD1F902D-52B0-9258-B165-314EE5BFD72F}"/>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31" name="Google Shape;1407;p99">
              <a:extLst>
                <a:ext uri="{FF2B5EF4-FFF2-40B4-BE49-F238E27FC236}">
                  <a16:creationId xmlns:a16="http://schemas.microsoft.com/office/drawing/2014/main" id="{47E5B9A8-B317-BECD-B174-6972BF4256E9}"/>
                </a:ext>
              </a:extLst>
            </p:cNvPr>
            <p:cNvPicPr preferRelativeResize="0"/>
            <p:nvPr/>
          </p:nvPicPr>
          <p:blipFill>
            <a:blip r:embed="rId4">
              <a:alphaModFix/>
              <a:grayscl/>
            </a:blip>
            <a:stretch>
              <a:fillRect/>
            </a:stretch>
          </p:blipFill>
          <p:spPr>
            <a:xfrm rot="402121">
              <a:off x="6238986" y="5292803"/>
              <a:ext cx="155412" cy="402325"/>
            </a:xfrm>
            <a:prstGeom prst="rect">
              <a:avLst/>
            </a:prstGeom>
            <a:noFill/>
            <a:ln>
              <a:noFill/>
            </a:ln>
          </p:spPr>
        </p:pic>
        <p:grpSp>
          <p:nvGrpSpPr>
            <p:cNvPr id="32" name="Google Shape;1404;p99">
              <a:extLst>
                <a:ext uri="{FF2B5EF4-FFF2-40B4-BE49-F238E27FC236}">
                  <a16:creationId xmlns:a16="http://schemas.microsoft.com/office/drawing/2014/main" id="{AABD8AE2-E7D1-8F6F-55CA-400AF7FAC89A}"/>
                </a:ext>
              </a:extLst>
            </p:cNvPr>
            <p:cNvGrpSpPr/>
            <p:nvPr/>
          </p:nvGrpSpPr>
          <p:grpSpPr>
            <a:xfrm rot="1094795">
              <a:off x="6329892" y="5120979"/>
              <a:ext cx="463149" cy="825482"/>
              <a:chOff x="148232" y="152400"/>
              <a:chExt cx="2714822" cy="4838700"/>
            </a:xfrm>
          </p:grpSpPr>
          <p:pic>
            <p:nvPicPr>
              <p:cNvPr id="38" name="Google Shape;1405;p99">
                <a:extLst>
                  <a:ext uri="{FF2B5EF4-FFF2-40B4-BE49-F238E27FC236}">
                    <a16:creationId xmlns:a16="http://schemas.microsoft.com/office/drawing/2014/main" id="{0815CF83-5566-ECF5-E40F-65F9C26CF4C0}"/>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39" name="Google Shape;1406;p99">
                <a:extLst>
                  <a:ext uri="{FF2B5EF4-FFF2-40B4-BE49-F238E27FC236}">
                    <a16:creationId xmlns:a16="http://schemas.microsoft.com/office/drawing/2014/main" id="{DD7D43E7-EE50-238B-A6BC-67C719E6E7B3}"/>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33" name="Google Shape;1407;p99">
              <a:extLst>
                <a:ext uri="{FF2B5EF4-FFF2-40B4-BE49-F238E27FC236}">
                  <a16:creationId xmlns:a16="http://schemas.microsoft.com/office/drawing/2014/main" id="{C05B6940-742D-FDAE-119B-5991310F23B9}"/>
                </a:ext>
              </a:extLst>
            </p:cNvPr>
            <p:cNvPicPr preferRelativeResize="0"/>
            <p:nvPr/>
          </p:nvPicPr>
          <p:blipFill>
            <a:blip r:embed="rId4">
              <a:alphaModFix/>
              <a:grayscl/>
            </a:blip>
            <a:stretch>
              <a:fillRect/>
            </a:stretch>
          </p:blipFill>
          <p:spPr>
            <a:xfrm rot="984456">
              <a:off x="6480082" y="5281958"/>
              <a:ext cx="155412" cy="402325"/>
            </a:xfrm>
            <a:prstGeom prst="rect">
              <a:avLst/>
            </a:prstGeom>
            <a:noFill/>
            <a:ln>
              <a:noFill/>
            </a:ln>
          </p:spPr>
        </p:pic>
        <p:grpSp>
          <p:nvGrpSpPr>
            <p:cNvPr id="34" name="Google Shape;1404;p99">
              <a:extLst>
                <a:ext uri="{FF2B5EF4-FFF2-40B4-BE49-F238E27FC236}">
                  <a16:creationId xmlns:a16="http://schemas.microsoft.com/office/drawing/2014/main" id="{EBD2C508-325A-66DF-A19F-94FBB4E7D638}"/>
                </a:ext>
              </a:extLst>
            </p:cNvPr>
            <p:cNvGrpSpPr/>
            <p:nvPr/>
          </p:nvGrpSpPr>
          <p:grpSpPr>
            <a:xfrm rot="1821701">
              <a:off x="6554135" y="5176211"/>
              <a:ext cx="463149" cy="825482"/>
              <a:chOff x="148232" y="152400"/>
              <a:chExt cx="2714822" cy="4838700"/>
            </a:xfrm>
          </p:grpSpPr>
          <p:pic>
            <p:nvPicPr>
              <p:cNvPr id="36" name="Google Shape;1405;p99">
                <a:extLst>
                  <a:ext uri="{FF2B5EF4-FFF2-40B4-BE49-F238E27FC236}">
                    <a16:creationId xmlns:a16="http://schemas.microsoft.com/office/drawing/2014/main" id="{5D1AA76E-8748-47F9-E9B9-AB736BC4F44B}"/>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37" name="Google Shape;1406;p99">
                <a:extLst>
                  <a:ext uri="{FF2B5EF4-FFF2-40B4-BE49-F238E27FC236}">
                    <a16:creationId xmlns:a16="http://schemas.microsoft.com/office/drawing/2014/main" id="{C8BC24F9-0E8A-4425-4C9C-84E9A21221DA}"/>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35" name="Google Shape;1407;p99">
              <a:extLst>
                <a:ext uri="{FF2B5EF4-FFF2-40B4-BE49-F238E27FC236}">
                  <a16:creationId xmlns:a16="http://schemas.microsoft.com/office/drawing/2014/main" id="{E820CEEC-89A9-B33D-5637-4BD949DF6D3C}"/>
                </a:ext>
              </a:extLst>
            </p:cNvPr>
            <p:cNvPicPr preferRelativeResize="0"/>
            <p:nvPr/>
          </p:nvPicPr>
          <p:blipFill>
            <a:blip r:embed="rId4">
              <a:alphaModFix/>
              <a:grayscl/>
            </a:blip>
            <a:stretch>
              <a:fillRect/>
            </a:stretch>
          </p:blipFill>
          <p:spPr>
            <a:xfrm rot="1711362">
              <a:off x="6704325" y="5337190"/>
              <a:ext cx="155412" cy="402325"/>
            </a:xfrm>
            <a:prstGeom prst="rect">
              <a:avLst/>
            </a:prstGeom>
            <a:noFill/>
            <a:ln>
              <a:noFill/>
            </a:ln>
          </p:spPr>
        </p:pic>
      </p:grpSp>
      <p:grpSp>
        <p:nvGrpSpPr>
          <p:cNvPr id="47" name="Group 46">
            <a:extLst>
              <a:ext uri="{FF2B5EF4-FFF2-40B4-BE49-F238E27FC236}">
                <a16:creationId xmlns:a16="http://schemas.microsoft.com/office/drawing/2014/main" id="{9C85298F-CCED-78E6-5B6C-0EC3DDFC90F8}"/>
              </a:ext>
            </a:extLst>
          </p:cNvPr>
          <p:cNvGrpSpPr/>
          <p:nvPr/>
        </p:nvGrpSpPr>
        <p:grpSpPr>
          <a:xfrm>
            <a:off x="6134505" y="4831928"/>
            <a:ext cx="1892535" cy="1032009"/>
            <a:chOff x="9241820" y="5069447"/>
            <a:chExt cx="1892535" cy="1032009"/>
          </a:xfrm>
        </p:grpSpPr>
        <p:grpSp>
          <p:nvGrpSpPr>
            <p:cNvPr id="48" name="Group 47">
              <a:extLst>
                <a:ext uri="{FF2B5EF4-FFF2-40B4-BE49-F238E27FC236}">
                  <a16:creationId xmlns:a16="http://schemas.microsoft.com/office/drawing/2014/main" id="{CA8FF540-6E5A-AEB8-5681-675B601F2984}"/>
                </a:ext>
              </a:extLst>
            </p:cNvPr>
            <p:cNvGrpSpPr/>
            <p:nvPr/>
          </p:nvGrpSpPr>
          <p:grpSpPr>
            <a:xfrm rot="20754179">
              <a:off x="9241820" y="5069447"/>
              <a:ext cx="1380590" cy="952865"/>
              <a:chOff x="1287163" y="5166110"/>
              <a:chExt cx="1380590" cy="952865"/>
            </a:xfrm>
          </p:grpSpPr>
          <p:grpSp>
            <p:nvGrpSpPr>
              <p:cNvPr id="57" name="Google Shape;1404;p99">
                <a:extLst>
                  <a:ext uri="{FF2B5EF4-FFF2-40B4-BE49-F238E27FC236}">
                    <a16:creationId xmlns:a16="http://schemas.microsoft.com/office/drawing/2014/main" id="{EEDD606F-E41B-1FAF-DB7A-D478ECB9AF25}"/>
                  </a:ext>
                </a:extLst>
              </p:cNvPr>
              <p:cNvGrpSpPr/>
              <p:nvPr/>
            </p:nvGrpSpPr>
            <p:grpSpPr>
              <a:xfrm>
                <a:off x="1287163" y="5166110"/>
                <a:ext cx="463149" cy="825482"/>
                <a:chOff x="148232" y="152400"/>
                <a:chExt cx="2714822" cy="4838700"/>
              </a:xfrm>
            </p:grpSpPr>
            <p:pic>
              <p:nvPicPr>
                <p:cNvPr id="71" name="Google Shape;1405;p99">
                  <a:extLst>
                    <a:ext uri="{FF2B5EF4-FFF2-40B4-BE49-F238E27FC236}">
                      <a16:creationId xmlns:a16="http://schemas.microsoft.com/office/drawing/2014/main" id="{CDFFD4C5-6DBA-5684-610E-690FFD8AD3D9}"/>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72" name="Google Shape;1406;p99">
                  <a:extLst>
                    <a:ext uri="{FF2B5EF4-FFF2-40B4-BE49-F238E27FC236}">
                      <a16:creationId xmlns:a16="http://schemas.microsoft.com/office/drawing/2014/main" id="{F18FC7F9-64E8-C490-67F1-6A6764C5839C}"/>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58" name="Google Shape;1407;p99">
                <a:extLst>
                  <a:ext uri="{FF2B5EF4-FFF2-40B4-BE49-F238E27FC236}">
                    <a16:creationId xmlns:a16="http://schemas.microsoft.com/office/drawing/2014/main" id="{912FFE95-47FB-E8F2-499C-5FBFABC2AE29}"/>
                  </a:ext>
                </a:extLst>
              </p:cNvPr>
              <p:cNvPicPr preferRelativeResize="0"/>
              <p:nvPr/>
            </p:nvPicPr>
            <p:blipFill>
              <a:blip r:embed="rId4">
                <a:alphaModFix/>
                <a:grayscl/>
              </a:blip>
              <a:stretch>
                <a:fillRect/>
              </a:stretch>
            </p:blipFill>
            <p:spPr>
              <a:xfrm rot="-110339">
                <a:off x="1449788" y="5327717"/>
                <a:ext cx="155412" cy="402325"/>
              </a:xfrm>
              <a:prstGeom prst="rect">
                <a:avLst/>
              </a:prstGeom>
              <a:noFill/>
              <a:ln>
                <a:noFill/>
              </a:ln>
            </p:spPr>
          </p:pic>
          <p:grpSp>
            <p:nvGrpSpPr>
              <p:cNvPr id="59" name="Google Shape;1404;p99">
                <a:extLst>
                  <a:ext uri="{FF2B5EF4-FFF2-40B4-BE49-F238E27FC236}">
                    <a16:creationId xmlns:a16="http://schemas.microsoft.com/office/drawing/2014/main" id="{680D4EA8-D69F-558A-3960-3A9F62E67139}"/>
                  </a:ext>
                </a:extLst>
              </p:cNvPr>
              <p:cNvGrpSpPr/>
              <p:nvPr/>
            </p:nvGrpSpPr>
            <p:grpSpPr>
              <a:xfrm rot="857106">
                <a:off x="1643767" y="5180191"/>
                <a:ext cx="463149" cy="825482"/>
                <a:chOff x="148232" y="152400"/>
                <a:chExt cx="2714822" cy="4838700"/>
              </a:xfrm>
            </p:grpSpPr>
            <p:pic>
              <p:nvPicPr>
                <p:cNvPr id="69" name="Google Shape;1405;p99">
                  <a:extLst>
                    <a:ext uri="{FF2B5EF4-FFF2-40B4-BE49-F238E27FC236}">
                      <a16:creationId xmlns:a16="http://schemas.microsoft.com/office/drawing/2014/main" id="{A6F59E94-206E-6C81-9002-E65116C34EBE}"/>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70" name="Google Shape;1406;p99">
                  <a:extLst>
                    <a:ext uri="{FF2B5EF4-FFF2-40B4-BE49-F238E27FC236}">
                      <a16:creationId xmlns:a16="http://schemas.microsoft.com/office/drawing/2014/main" id="{F2DBC9A2-7368-08C8-1A4B-7BE00A200AAF}"/>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60" name="Google Shape;1407;p99">
                <a:extLst>
                  <a:ext uri="{FF2B5EF4-FFF2-40B4-BE49-F238E27FC236}">
                    <a16:creationId xmlns:a16="http://schemas.microsoft.com/office/drawing/2014/main" id="{08FAFA70-A7A4-686C-2213-22E892C21B1C}"/>
                  </a:ext>
                </a:extLst>
              </p:cNvPr>
              <p:cNvPicPr preferRelativeResize="0"/>
              <p:nvPr/>
            </p:nvPicPr>
            <p:blipFill>
              <a:blip r:embed="rId4">
                <a:alphaModFix/>
                <a:grayscl/>
              </a:blip>
              <a:stretch>
                <a:fillRect/>
              </a:stretch>
            </p:blipFill>
            <p:spPr>
              <a:xfrm rot="746767">
                <a:off x="1806392" y="5341798"/>
                <a:ext cx="155412" cy="402325"/>
              </a:xfrm>
              <a:prstGeom prst="rect">
                <a:avLst/>
              </a:prstGeom>
              <a:noFill/>
              <a:ln>
                <a:noFill/>
              </a:ln>
            </p:spPr>
          </p:pic>
          <p:grpSp>
            <p:nvGrpSpPr>
              <p:cNvPr id="61" name="Google Shape;1404;p99">
                <a:extLst>
                  <a:ext uri="{FF2B5EF4-FFF2-40B4-BE49-F238E27FC236}">
                    <a16:creationId xmlns:a16="http://schemas.microsoft.com/office/drawing/2014/main" id="{4397275A-88CD-2B7E-612F-25A762C2C28C}"/>
                  </a:ext>
                </a:extLst>
              </p:cNvPr>
              <p:cNvGrpSpPr/>
              <p:nvPr/>
            </p:nvGrpSpPr>
            <p:grpSpPr>
              <a:xfrm rot="1358281">
                <a:off x="1968127" y="5245289"/>
                <a:ext cx="463149" cy="825482"/>
                <a:chOff x="148232" y="152400"/>
                <a:chExt cx="2714822" cy="4838700"/>
              </a:xfrm>
            </p:grpSpPr>
            <p:pic>
              <p:nvPicPr>
                <p:cNvPr id="67" name="Google Shape;1405;p99">
                  <a:extLst>
                    <a:ext uri="{FF2B5EF4-FFF2-40B4-BE49-F238E27FC236}">
                      <a16:creationId xmlns:a16="http://schemas.microsoft.com/office/drawing/2014/main" id="{C8EB9AAF-F511-A3EE-6EF1-67D03B1FD4C7}"/>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68" name="Google Shape;1406;p99">
                  <a:extLst>
                    <a:ext uri="{FF2B5EF4-FFF2-40B4-BE49-F238E27FC236}">
                      <a16:creationId xmlns:a16="http://schemas.microsoft.com/office/drawing/2014/main" id="{902986F7-A1BB-CD91-DA35-F3DAB9D49EB4}"/>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62" name="Google Shape;1407;p99">
                <a:extLst>
                  <a:ext uri="{FF2B5EF4-FFF2-40B4-BE49-F238E27FC236}">
                    <a16:creationId xmlns:a16="http://schemas.microsoft.com/office/drawing/2014/main" id="{8FCBDAC2-4A1B-EF16-3FC2-32FA2DEE2F07}"/>
                  </a:ext>
                </a:extLst>
              </p:cNvPr>
              <p:cNvPicPr preferRelativeResize="0"/>
              <p:nvPr/>
            </p:nvPicPr>
            <p:blipFill>
              <a:blip r:embed="rId4">
                <a:alphaModFix/>
                <a:grayscl/>
              </a:blip>
              <a:stretch>
                <a:fillRect/>
              </a:stretch>
            </p:blipFill>
            <p:spPr>
              <a:xfrm rot="1247942">
                <a:off x="2130752" y="5406896"/>
                <a:ext cx="155412" cy="402325"/>
              </a:xfrm>
              <a:prstGeom prst="rect">
                <a:avLst/>
              </a:prstGeom>
              <a:noFill/>
              <a:ln>
                <a:noFill/>
              </a:ln>
            </p:spPr>
          </p:pic>
          <p:grpSp>
            <p:nvGrpSpPr>
              <p:cNvPr id="63" name="Google Shape;1404;p99">
                <a:extLst>
                  <a:ext uri="{FF2B5EF4-FFF2-40B4-BE49-F238E27FC236}">
                    <a16:creationId xmlns:a16="http://schemas.microsoft.com/office/drawing/2014/main" id="{EBC19F8A-D356-6C75-BC68-61A26ACA42E6}"/>
                  </a:ext>
                </a:extLst>
              </p:cNvPr>
              <p:cNvGrpSpPr/>
              <p:nvPr/>
            </p:nvGrpSpPr>
            <p:grpSpPr>
              <a:xfrm rot="1940616">
                <a:off x="2204604" y="5293493"/>
                <a:ext cx="463149" cy="825482"/>
                <a:chOff x="148232" y="152400"/>
                <a:chExt cx="2714822" cy="4838700"/>
              </a:xfrm>
            </p:grpSpPr>
            <p:pic>
              <p:nvPicPr>
                <p:cNvPr id="65" name="Google Shape;1405;p99">
                  <a:extLst>
                    <a:ext uri="{FF2B5EF4-FFF2-40B4-BE49-F238E27FC236}">
                      <a16:creationId xmlns:a16="http://schemas.microsoft.com/office/drawing/2014/main" id="{659A4D64-98A2-9E7D-A1D2-97BE248ABC5E}"/>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66" name="Google Shape;1406;p99">
                  <a:extLst>
                    <a:ext uri="{FF2B5EF4-FFF2-40B4-BE49-F238E27FC236}">
                      <a16:creationId xmlns:a16="http://schemas.microsoft.com/office/drawing/2014/main" id="{16E5EEE7-F607-5E76-1239-E560A9724193}"/>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64" name="Google Shape;1407;p99">
                <a:extLst>
                  <a:ext uri="{FF2B5EF4-FFF2-40B4-BE49-F238E27FC236}">
                    <a16:creationId xmlns:a16="http://schemas.microsoft.com/office/drawing/2014/main" id="{FD167C94-BB36-93E5-6F37-26339D8A1263}"/>
                  </a:ext>
                </a:extLst>
              </p:cNvPr>
              <p:cNvPicPr preferRelativeResize="0"/>
              <p:nvPr/>
            </p:nvPicPr>
            <p:blipFill>
              <a:blip r:embed="rId4">
                <a:alphaModFix/>
                <a:grayscl/>
              </a:blip>
              <a:stretch>
                <a:fillRect/>
              </a:stretch>
            </p:blipFill>
            <p:spPr>
              <a:xfrm rot="1830277">
                <a:off x="2367229" y="5455100"/>
                <a:ext cx="155412" cy="402325"/>
              </a:xfrm>
              <a:prstGeom prst="rect">
                <a:avLst/>
              </a:prstGeom>
              <a:noFill/>
              <a:ln>
                <a:noFill/>
              </a:ln>
            </p:spPr>
          </p:pic>
        </p:grpSp>
        <p:grpSp>
          <p:nvGrpSpPr>
            <p:cNvPr id="49" name="Google Shape;1404;p99">
              <a:extLst>
                <a:ext uri="{FF2B5EF4-FFF2-40B4-BE49-F238E27FC236}">
                  <a16:creationId xmlns:a16="http://schemas.microsoft.com/office/drawing/2014/main" id="{8EC949EF-5EB2-7384-DC62-D8CEFCDEECE7}"/>
                </a:ext>
              </a:extLst>
            </p:cNvPr>
            <p:cNvGrpSpPr/>
            <p:nvPr/>
          </p:nvGrpSpPr>
          <p:grpSpPr>
            <a:xfrm rot="1650494">
              <a:off x="10391056" y="5168023"/>
              <a:ext cx="463149" cy="825482"/>
              <a:chOff x="148232" y="152400"/>
              <a:chExt cx="2714822" cy="4838700"/>
            </a:xfrm>
          </p:grpSpPr>
          <p:pic>
            <p:nvPicPr>
              <p:cNvPr id="55" name="Google Shape;1405;p99">
                <a:extLst>
                  <a:ext uri="{FF2B5EF4-FFF2-40B4-BE49-F238E27FC236}">
                    <a16:creationId xmlns:a16="http://schemas.microsoft.com/office/drawing/2014/main" id="{FB482284-CB46-30CD-184D-F3485FE019A3}"/>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56" name="Google Shape;1406;p99">
                <a:extLst>
                  <a:ext uri="{FF2B5EF4-FFF2-40B4-BE49-F238E27FC236}">
                    <a16:creationId xmlns:a16="http://schemas.microsoft.com/office/drawing/2014/main" id="{A4EF45BF-88CE-24D2-0C65-EF5C79AE40EC}"/>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50" name="Google Shape;1407;p99">
              <a:extLst>
                <a:ext uri="{FF2B5EF4-FFF2-40B4-BE49-F238E27FC236}">
                  <a16:creationId xmlns:a16="http://schemas.microsoft.com/office/drawing/2014/main" id="{D037C9DA-C293-67E5-974F-483BBFB04550}"/>
                </a:ext>
              </a:extLst>
            </p:cNvPr>
            <p:cNvPicPr preferRelativeResize="0"/>
            <p:nvPr/>
          </p:nvPicPr>
          <p:blipFill>
            <a:blip r:embed="rId4">
              <a:alphaModFix/>
              <a:grayscl/>
            </a:blip>
            <a:stretch>
              <a:fillRect/>
            </a:stretch>
          </p:blipFill>
          <p:spPr>
            <a:xfrm rot="1540155">
              <a:off x="10541246" y="5329002"/>
              <a:ext cx="155412" cy="402325"/>
            </a:xfrm>
            <a:prstGeom prst="rect">
              <a:avLst/>
            </a:prstGeom>
            <a:noFill/>
            <a:ln>
              <a:noFill/>
            </a:ln>
          </p:spPr>
        </p:pic>
        <p:grpSp>
          <p:nvGrpSpPr>
            <p:cNvPr id="51" name="Google Shape;1404;p99">
              <a:extLst>
                <a:ext uri="{FF2B5EF4-FFF2-40B4-BE49-F238E27FC236}">
                  <a16:creationId xmlns:a16="http://schemas.microsoft.com/office/drawing/2014/main" id="{10CC60BC-63FC-B293-7453-B0E0F8A847C4}"/>
                </a:ext>
              </a:extLst>
            </p:cNvPr>
            <p:cNvGrpSpPr/>
            <p:nvPr/>
          </p:nvGrpSpPr>
          <p:grpSpPr>
            <a:xfrm rot="1680061">
              <a:off x="10671206" y="5275974"/>
              <a:ext cx="463149" cy="825482"/>
              <a:chOff x="148232" y="152400"/>
              <a:chExt cx="2714822" cy="4838700"/>
            </a:xfrm>
          </p:grpSpPr>
          <p:pic>
            <p:nvPicPr>
              <p:cNvPr id="53" name="Google Shape;1405;p99">
                <a:extLst>
                  <a:ext uri="{FF2B5EF4-FFF2-40B4-BE49-F238E27FC236}">
                    <a16:creationId xmlns:a16="http://schemas.microsoft.com/office/drawing/2014/main" id="{57FE7D4F-38EF-49B8-DD59-072EA207EA09}"/>
                  </a:ext>
                </a:extLst>
              </p:cNvPr>
              <p:cNvPicPr preferRelativeResize="0"/>
              <p:nvPr/>
            </p:nvPicPr>
            <p:blipFill>
              <a:blip r:embed="rId3">
                <a:alphaModFix/>
                <a:grayscl/>
              </a:blip>
              <a:stretch>
                <a:fillRect/>
              </a:stretch>
            </p:blipFill>
            <p:spPr>
              <a:xfrm>
                <a:off x="152400" y="152400"/>
                <a:ext cx="2710653" cy="4838700"/>
              </a:xfrm>
              <a:prstGeom prst="rect">
                <a:avLst/>
              </a:prstGeom>
              <a:noFill/>
              <a:ln>
                <a:noFill/>
              </a:ln>
            </p:spPr>
          </p:pic>
          <p:sp>
            <p:nvSpPr>
              <p:cNvPr id="54" name="Google Shape;1406;p99">
                <a:extLst>
                  <a:ext uri="{FF2B5EF4-FFF2-40B4-BE49-F238E27FC236}">
                    <a16:creationId xmlns:a16="http://schemas.microsoft.com/office/drawing/2014/main" id="{42764250-8F6C-FD28-7E6B-C32479A1C094}"/>
                  </a:ext>
                </a:extLst>
              </p:cNvPr>
              <p:cNvSpPr/>
              <p:nvPr/>
            </p:nvSpPr>
            <p:spPr>
              <a:xfrm>
                <a:off x="148232" y="177877"/>
                <a:ext cx="2710800" cy="47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52" name="Google Shape;1407;p99">
              <a:extLst>
                <a:ext uri="{FF2B5EF4-FFF2-40B4-BE49-F238E27FC236}">
                  <a16:creationId xmlns:a16="http://schemas.microsoft.com/office/drawing/2014/main" id="{0BB4A921-0E25-04B2-E380-606A4A8A713A}"/>
                </a:ext>
              </a:extLst>
            </p:cNvPr>
            <p:cNvPicPr preferRelativeResize="0"/>
            <p:nvPr/>
          </p:nvPicPr>
          <p:blipFill>
            <a:blip r:embed="rId4">
              <a:alphaModFix/>
              <a:grayscl/>
            </a:blip>
            <a:stretch>
              <a:fillRect/>
            </a:stretch>
          </p:blipFill>
          <p:spPr>
            <a:xfrm rot="1569722">
              <a:off x="10821396" y="5436953"/>
              <a:ext cx="155412" cy="402325"/>
            </a:xfrm>
            <a:prstGeom prst="rect">
              <a:avLst/>
            </a:prstGeom>
            <a:noFill/>
            <a:ln>
              <a:noFill/>
            </a:ln>
          </p:spPr>
        </p:pic>
      </p:grpSp>
    </p:spTree>
    <p:extLst>
      <p:ext uri="{BB962C8B-B14F-4D97-AF65-F5344CB8AC3E}">
        <p14:creationId xmlns:p14="http://schemas.microsoft.com/office/powerpoint/2010/main" val="37656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3ED98-B362-E6BC-DDD6-B1FB110D9126}"/>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45ED493F-F841-5BE6-F6F7-5B6AC1B40BDF}"/>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11</a:t>
            </a:r>
            <a:endParaRPr lang="en-US" b="1">
              <a:latin typeface="+mn-lt"/>
              <a:cs typeface="Calibri" panose="020F0502020204030204" pitchFamily="34" charset="0"/>
            </a:endParaRPr>
          </a:p>
        </p:txBody>
      </p:sp>
      <p:sp>
        <p:nvSpPr>
          <p:cNvPr id="5" name="Content Placeholder 4">
            <a:extLst>
              <a:ext uri="{FF2B5EF4-FFF2-40B4-BE49-F238E27FC236}">
                <a16:creationId xmlns:a16="http://schemas.microsoft.com/office/drawing/2014/main" id="{156043CD-BC53-EE77-DFE4-AA80D93B3B6B}"/>
              </a:ext>
            </a:extLst>
          </p:cNvPr>
          <p:cNvSpPr>
            <a:spLocks noGrp="1"/>
          </p:cNvSpPr>
          <p:nvPr>
            <p:ph idx="1"/>
          </p:nvPr>
        </p:nvSpPr>
        <p:spPr>
          <a:xfrm>
            <a:off x="838200" y="1825625"/>
            <a:ext cx="10515600" cy="3093847"/>
          </a:xfrm>
        </p:spPr>
        <p:txBody>
          <a:bodyPr>
            <a:normAutofit/>
          </a:bodyPr>
          <a:lstStyle/>
          <a:p>
            <a:pPr marL="0" lvl="0" indent="0">
              <a:buNone/>
            </a:pPr>
            <a:r>
              <a:rPr lang="en-GB"/>
              <a:t>The lengths of all the sides of a triangle are whole numbers of centimetres.</a:t>
            </a:r>
          </a:p>
          <a:p>
            <a:pPr marL="0" lvl="0" indent="0">
              <a:buNone/>
            </a:pPr>
            <a:endParaRPr lang="en-GB"/>
          </a:p>
          <a:p>
            <a:pPr marL="0" indent="0">
              <a:buNone/>
            </a:pPr>
            <a:r>
              <a:rPr lang="en-GB"/>
              <a:t>The perimeter of the triangle is 8 cm.</a:t>
            </a:r>
          </a:p>
          <a:p>
            <a:pPr marL="0" indent="0">
              <a:buNone/>
            </a:pPr>
            <a:endParaRPr lang="en-GB"/>
          </a:p>
          <a:p>
            <a:pPr marL="0" indent="0">
              <a:buNone/>
            </a:pPr>
            <a:r>
              <a:rPr lang="en-GB"/>
              <a:t>Show that the triangle must be isosceles.</a:t>
            </a:r>
          </a:p>
        </p:txBody>
      </p:sp>
    </p:spTree>
    <p:extLst>
      <p:ext uri="{BB962C8B-B14F-4D97-AF65-F5344CB8AC3E}">
        <p14:creationId xmlns:p14="http://schemas.microsoft.com/office/powerpoint/2010/main" val="115498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23036-ADE9-C04D-6EF3-F8282A8B35D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B350AA1-3D0E-B9BD-B508-C3BFF7EFD01D}"/>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12</a:t>
            </a:r>
            <a:endParaRPr lang="en-US" b="1">
              <a:latin typeface="+mn-lt"/>
              <a:cs typeface="Calibri" panose="020F0502020204030204" pitchFamily="34" charset="0"/>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A755CC3-F618-1F79-F9DE-215045DC8A2E}"/>
                  </a:ext>
                </a:extLst>
              </p:cNvPr>
              <p:cNvSpPr>
                <a:spLocks noGrp="1"/>
              </p:cNvSpPr>
              <p:nvPr>
                <p:ph idx="1"/>
              </p:nvPr>
            </p:nvSpPr>
            <p:spPr>
              <a:xfrm>
                <a:off x="838200" y="1825625"/>
                <a:ext cx="10515600" cy="3093847"/>
              </a:xfrm>
            </p:spPr>
            <p:txBody>
              <a:bodyPr>
                <a:normAutofit/>
              </a:bodyPr>
              <a:lstStyle/>
              <a:p>
                <a:pPr marL="0" indent="0">
                  <a:buNone/>
                </a:pPr>
                <a14:m>
                  <m:oMath xmlns:m="http://schemas.openxmlformats.org/officeDocument/2006/math">
                    <m:r>
                      <a:rPr lang="en-GB" i="1">
                        <a:latin typeface="Cambria Math" panose="02040503050406030204" pitchFamily="18" charset="0"/>
                      </a:rPr>
                      <m:t>𝑥</m:t>
                    </m:r>
                  </m:oMath>
                </a14:m>
                <a:r>
                  <a:rPr lang="en-GB"/>
                  <a:t> is an integer.</a:t>
                </a:r>
              </a:p>
              <a:p>
                <a:pPr marL="0" indent="0">
                  <a:buNone/>
                </a:pPr>
                <a:endParaRPr lang="en-GB"/>
              </a:p>
              <a:p>
                <a:pPr marL="0" indent="0">
                  <a:buNone/>
                </a:pPr>
                <a:r>
                  <a:rPr lang="en-GB"/>
                  <a:t>James says, “If I cube </a:t>
                </a:r>
                <a14:m>
                  <m:oMath xmlns:m="http://schemas.openxmlformats.org/officeDocument/2006/math">
                    <m:r>
                      <a:rPr lang="en-GB" i="1">
                        <a:latin typeface="Cambria Math" panose="02040503050406030204" pitchFamily="18" charset="0"/>
                      </a:rPr>
                      <m:t>𝑥</m:t>
                    </m:r>
                  </m:oMath>
                </a14:m>
                <a:r>
                  <a:rPr lang="en-GB"/>
                  <a:t> and round it to two significant figures, I get 2000.”</a:t>
                </a:r>
              </a:p>
              <a:p>
                <a:pPr marL="0" indent="0">
                  <a:buNone/>
                </a:pPr>
                <a:endParaRPr lang="en-GB"/>
              </a:p>
              <a:p>
                <a:pPr marL="0" indent="0">
                  <a:buNone/>
                </a:pPr>
                <a:r>
                  <a:rPr lang="en-GB"/>
                  <a:t>Show that James cannot be correct.</a:t>
                </a:r>
              </a:p>
            </p:txBody>
          </p:sp>
        </mc:Choice>
        <mc:Fallback xmlns="">
          <p:sp>
            <p:nvSpPr>
              <p:cNvPr id="5" name="Content Placeholder 4">
                <a:extLst>
                  <a:ext uri="{FF2B5EF4-FFF2-40B4-BE49-F238E27FC236}">
                    <a16:creationId xmlns:a16="http://schemas.microsoft.com/office/drawing/2014/main" id="{6A755CC3-F618-1F79-F9DE-215045DC8A2E}"/>
                  </a:ext>
                </a:extLst>
              </p:cNvPr>
              <p:cNvSpPr>
                <a:spLocks noGrp="1" noRot="1" noChangeAspect="1" noMove="1" noResize="1" noEditPoints="1" noAdjustHandles="1" noChangeArrowheads="1" noChangeShapeType="1" noTextEdit="1"/>
              </p:cNvSpPr>
              <p:nvPr>
                <p:ph idx="1"/>
              </p:nvPr>
            </p:nvSpPr>
            <p:spPr>
              <a:xfrm>
                <a:off x="838200" y="1825625"/>
                <a:ext cx="10515600" cy="3093847"/>
              </a:xfrm>
              <a:blipFill>
                <a:blip r:embed="rId3"/>
                <a:stretch>
                  <a:fillRect l="-1217" t="-3150"/>
                </a:stretch>
              </a:blipFill>
            </p:spPr>
            <p:txBody>
              <a:bodyPr/>
              <a:lstStyle/>
              <a:p>
                <a:r>
                  <a:rPr lang="en-US">
                    <a:noFill/>
                  </a:rPr>
                  <a:t> </a:t>
                </a:r>
              </a:p>
            </p:txBody>
          </p:sp>
        </mc:Fallback>
      </mc:AlternateContent>
    </p:spTree>
    <p:extLst>
      <p:ext uri="{BB962C8B-B14F-4D97-AF65-F5344CB8AC3E}">
        <p14:creationId xmlns:p14="http://schemas.microsoft.com/office/powerpoint/2010/main" val="287192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E5884-5703-5E3F-767E-0B9FE77BAB7E}"/>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98B64188-E302-1C5E-CF5A-4FFA446CCCA8}"/>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13</a:t>
            </a:r>
            <a:endParaRPr lang="en-US" b="1">
              <a:latin typeface="+mn-lt"/>
              <a:cs typeface="Calibri" panose="020F0502020204030204" pitchFamily="34" charset="0"/>
            </a:endParaRPr>
          </a:p>
        </p:txBody>
      </p:sp>
      <p:sp>
        <p:nvSpPr>
          <p:cNvPr id="4" name="Content Placeholder 2">
            <a:extLst>
              <a:ext uri="{FF2B5EF4-FFF2-40B4-BE49-F238E27FC236}">
                <a16:creationId xmlns:a16="http://schemas.microsoft.com/office/drawing/2014/main" id="{0A0B7B48-7FB1-1B49-4AFC-0C6C94618814}"/>
              </a:ext>
            </a:extLst>
          </p:cNvPr>
          <p:cNvSpPr>
            <a:spLocks noGrp="1"/>
          </p:cNvSpPr>
          <p:nvPr>
            <p:ph idx="1"/>
          </p:nvPr>
        </p:nvSpPr>
        <p:spPr>
          <a:xfrm>
            <a:off x="838200" y="1698018"/>
            <a:ext cx="10515600" cy="4787525"/>
          </a:xfrm>
        </p:spPr>
        <p:txBody>
          <a:bodyPr>
            <a:normAutofit/>
          </a:bodyPr>
          <a:lstStyle/>
          <a:p>
            <a:pPr marL="0" indent="0">
              <a:buNone/>
            </a:pPr>
            <a:r>
              <a:rPr lang="en-GB" dirty="0"/>
              <a:t>A square and two other regular polygons fit together at a point, as shown in the diagram. How many sides could the other two regular polygons have?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1400" dirty="0"/>
              <a:t>					[diagram not to scale]</a:t>
            </a:r>
          </a:p>
          <a:p>
            <a:endParaRPr lang="en-GB" dirty="0"/>
          </a:p>
        </p:txBody>
      </p:sp>
      <p:grpSp>
        <p:nvGrpSpPr>
          <p:cNvPr id="12" name="Group 11">
            <a:extLst>
              <a:ext uri="{FF2B5EF4-FFF2-40B4-BE49-F238E27FC236}">
                <a16:creationId xmlns:a16="http://schemas.microsoft.com/office/drawing/2014/main" id="{D3A19CFE-061F-C390-F9B7-44CD821CBEF4}"/>
              </a:ext>
            </a:extLst>
          </p:cNvPr>
          <p:cNvGrpSpPr/>
          <p:nvPr/>
        </p:nvGrpSpPr>
        <p:grpSpPr>
          <a:xfrm>
            <a:off x="4669098" y="3171487"/>
            <a:ext cx="2701404" cy="2318088"/>
            <a:chOff x="4813460" y="2303145"/>
            <a:chExt cx="2701404" cy="2318088"/>
          </a:xfrm>
        </p:grpSpPr>
        <p:cxnSp>
          <p:nvCxnSpPr>
            <p:cNvPr id="6" name="Straight Connector 5">
              <a:extLst>
                <a:ext uri="{FF2B5EF4-FFF2-40B4-BE49-F238E27FC236}">
                  <a16:creationId xmlns:a16="http://schemas.microsoft.com/office/drawing/2014/main" id="{06EB715A-0E43-133D-F5CA-39F00436FF61}"/>
                </a:ext>
              </a:extLst>
            </p:cNvPr>
            <p:cNvCxnSpPr>
              <a:cxnSpLocks noChangeShapeType="1"/>
            </p:cNvCxnSpPr>
            <p:nvPr/>
          </p:nvCxnSpPr>
          <p:spPr bwMode="auto">
            <a:xfrm>
              <a:off x="6047905" y="2303145"/>
              <a:ext cx="0" cy="1216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F7BF7EFE-3E30-2CB1-DA45-BF851C36EDA8}"/>
                </a:ext>
              </a:extLst>
            </p:cNvPr>
            <p:cNvCxnSpPr>
              <a:cxnSpLocks noChangeShapeType="1"/>
            </p:cNvCxnSpPr>
            <p:nvPr/>
          </p:nvCxnSpPr>
          <p:spPr bwMode="auto">
            <a:xfrm>
              <a:off x="6047905" y="3522704"/>
              <a:ext cx="128253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609C41EF-BB31-C3DB-EAF6-5B03B940E5F7}"/>
                </a:ext>
              </a:extLst>
            </p:cNvPr>
            <p:cNvCxnSpPr>
              <a:cxnSpLocks noChangeShapeType="1"/>
            </p:cNvCxnSpPr>
            <p:nvPr/>
          </p:nvCxnSpPr>
          <p:spPr bwMode="auto">
            <a:xfrm flipH="1">
              <a:off x="5342509" y="3508420"/>
              <a:ext cx="705396" cy="9601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9" name="Text Box 43">
              <a:extLst>
                <a:ext uri="{FF2B5EF4-FFF2-40B4-BE49-F238E27FC236}">
                  <a16:creationId xmlns:a16="http://schemas.microsoft.com/office/drawing/2014/main" id="{3767E7C0-FB63-1DE6-CDB1-39173932FB3F}"/>
                </a:ext>
              </a:extLst>
            </p:cNvPr>
            <p:cNvSpPr txBox="1">
              <a:spLocks noChangeArrowheads="1"/>
            </p:cNvSpPr>
            <p:nvPr/>
          </p:nvSpPr>
          <p:spPr bwMode="auto">
            <a:xfrm>
              <a:off x="6280420" y="2576837"/>
              <a:ext cx="1234444" cy="72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buNone/>
              </a:pPr>
              <a:r>
                <a:rPr lang="en-GB" dirty="0">
                  <a:effectLst/>
                  <a:latin typeface="Avenir Next LT Pro" panose="020B0504020202020204" pitchFamily="34" charset="0"/>
                  <a:ea typeface="Aptos" panose="020B0004020202020204" pitchFamily="34" charset="0"/>
                  <a:cs typeface="Times New Roman" panose="02020603050405020304" pitchFamily="18" charset="0"/>
                </a:rPr>
                <a:t>part of a square</a:t>
              </a:r>
            </a:p>
          </p:txBody>
        </p:sp>
        <p:sp>
          <p:nvSpPr>
            <p:cNvPr id="10" name="Text Box 42">
              <a:extLst>
                <a:ext uri="{FF2B5EF4-FFF2-40B4-BE49-F238E27FC236}">
                  <a16:creationId xmlns:a16="http://schemas.microsoft.com/office/drawing/2014/main" id="{D626842D-4AC8-7B66-51F1-D5DCCEFB1F7D}"/>
                </a:ext>
              </a:extLst>
            </p:cNvPr>
            <p:cNvSpPr txBox="1">
              <a:spLocks noChangeArrowheads="1"/>
            </p:cNvSpPr>
            <p:nvPr/>
          </p:nvSpPr>
          <p:spPr bwMode="auto">
            <a:xfrm>
              <a:off x="4813460" y="2815073"/>
              <a:ext cx="1234444" cy="97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buNone/>
              </a:pPr>
              <a:r>
                <a:rPr lang="en-GB" dirty="0">
                  <a:effectLst/>
                  <a:ea typeface="Aptos" panose="020B0004020202020204" pitchFamily="34" charset="0"/>
                  <a:cs typeface="Times New Roman" panose="02020603050405020304" pitchFamily="18" charset="0"/>
                </a:rPr>
                <a:t>part of a regular polygon</a:t>
              </a:r>
            </a:p>
          </p:txBody>
        </p:sp>
        <p:sp>
          <p:nvSpPr>
            <p:cNvPr id="11" name="Text Box 40">
              <a:extLst>
                <a:ext uri="{FF2B5EF4-FFF2-40B4-BE49-F238E27FC236}">
                  <a16:creationId xmlns:a16="http://schemas.microsoft.com/office/drawing/2014/main" id="{6FB2DDA8-4577-2BEC-7659-DCA7A523AFD3}"/>
                </a:ext>
              </a:extLst>
            </p:cNvPr>
            <p:cNvSpPr txBox="1">
              <a:spLocks noChangeArrowheads="1"/>
            </p:cNvSpPr>
            <p:nvPr/>
          </p:nvSpPr>
          <p:spPr bwMode="auto">
            <a:xfrm>
              <a:off x="6096000" y="3645078"/>
              <a:ext cx="1234444" cy="97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buNone/>
              </a:pPr>
              <a:r>
                <a:rPr lang="en-GB" dirty="0">
                  <a:effectLst/>
                  <a:ea typeface="Aptos" panose="020B0004020202020204" pitchFamily="34" charset="0"/>
                  <a:cs typeface="Times New Roman" panose="02020603050405020304" pitchFamily="18" charset="0"/>
                </a:rPr>
                <a:t>part of a regular polygon</a:t>
              </a:r>
            </a:p>
          </p:txBody>
        </p:sp>
      </p:grpSp>
    </p:spTree>
    <p:extLst>
      <p:ext uri="{BB962C8B-B14F-4D97-AF65-F5344CB8AC3E}">
        <p14:creationId xmlns:p14="http://schemas.microsoft.com/office/powerpoint/2010/main" val="374429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DA5F-E77A-346B-FA9F-7FC044B0C7E5}"/>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1D5C698F-8F15-212F-FDF0-CEB4115EB98C}"/>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14</a:t>
            </a:r>
            <a:endParaRPr lang="en-US" b="1">
              <a:latin typeface="+mn-lt"/>
              <a:cs typeface="Calibri" panose="020F0502020204030204" pitchFamily="34" charset="0"/>
            </a:endParaRPr>
          </a:p>
        </p:txBody>
      </p:sp>
      <p:sp>
        <p:nvSpPr>
          <p:cNvPr id="5" name="Content Placeholder 2">
            <a:extLst>
              <a:ext uri="{FF2B5EF4-FFF2-40B4-BE49-F238E27FC236}">
                <a16:creationId xmlns:a16="http://schemas.microsoft.com/office/drawing/2014/main" id="{D4F550ED-AA44-96FF-4AC2-248AAB1EB648}"/>
              </a:ext>
            </a:extLst>
          </p:cNvPr>
          <p:cNvSpPr>
            <a:spLocks noGrp="1"/>
          </p:cNvSpPr>
          <p:nvPr>
            <p:ph idx="1"/>
          </p:nvPr>
        </p:nvSpPr>
        <p:spPr>
          <a:xfrm>
            <a:off x="838200" y="1825625"/>
            <a:ext cx="10515600" cy="4351338"/>
          </a:xfrm>
        </p:spPr>
        <p:txBody>
          <a:bodyPr/>
          <a:lstStyle/>
          <a:p>
            <a:pPr marL="0" indent="0">
              <a:buNone/>
            </a:pPr>
            <a:r>
              <a:rPr lang="en-GB"/>
              <a:t>With a 42-kilogram sack of flour, a bakery can make enough bread to supply 8 cafés for a week </a:t>
            </a:r>
            <a:r>
              <a:rPr lang="en-GB" b="1"/>
              <a:t>or</a:t>
            </a:r>
            <a:r>
              <a:rPr lang="en-GB"/>
              <a:t> 12 small shops for a week.</a:t>
            </a:r>
          </a:p>
          <a:p>
            <a:pPr marL="0" indent="0">
              <a:buNone/>
            </a:pPr>
            <a:endParaRPr lang="en-GB"/>
          </a:p>
          <a:p>
            <a:pPr marL="0" indent="0">
              <a:buNone/>
            </a:pPr>
            <a:r>
              <a:rPr lang="en-GB"/>
              <a:t>This week, the bakery needs to supply 16 cafés </a:t>
            </a:r>
            <a:r>
              <a:rPr lang="en-GB" b="1"/>
              <a:t>and</a:t>
            </a:r>
            <a:r>
              <a:rPr lang="en-GB"/>
              <a:t> 10 small shops.</a:t>
            </a:r>
          </a:p>
          <a:p>
            <a:pPr marL="0" indent="0">
              <a:buNone/>
            </a:pPr>
            <a:r>
              <a:rPr lang="en-GB"/>
              <a:t>How many kilograms of flour are needed to supply them all for a week?</a:t>
            </a:r>
          </a:p>
          <a:p>
            <a:endParaRPr lang="en-GB"/>
          </a:p>
        </p:txBody>
      </p:sp>
    </p:spTree>
    <p:extLst>
      <p:ext uri="{BB962C8B-B14F-4D97-AF65-F5344CB8AC3E}">
        <p14:creationId xmlns:p14="http://schemas.microsoft.com/office/powerpoint/2010/main" val="12246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5D5A-E446-40F0-2D24-D614737129F1}"/>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FB816E03-0993-100D-75CA-F0A4132A55AC}"/>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15</a:t>
            </a:r>
            <a:endParaRPr lang="en-US" b="1">
              <a:latin typeface="+mn-lt"/>
              <a:cs typeface="Calibri" panose="020F0502020204030204" pitchFamily="34" charset="0"/>
            </a:endParaRPr>
          </a:p>
        </p:txBody>
      </p:sp>
      <p:sp>
        <p:nvSpPr>
          <p:cNvPr id="4" name="Content Placeholder 2">
            <a:extLst>
              <a:ext uri="{FF2B5EF4-FFF2-40B4-BE49-F238E27FC236}">
                <a16:creationId xmlns:a16="http://schemas.microsoft.com/office/drawing/2014/main" id="{3F934057-B519-A7BD-DC44-C73C589A4F0F}"/>
              </a:ext>
            </a:extLst>
          </p:cNvPr>
          <p:cNvSpPr>
            <a:spLocks noGrp="1"/>
          </p:cNvSpPr>
          <p:nvPr>
            <p:ph idx="1"/>
          </p:nvPr>
        </p:nvSpPr>
        <p:spPr>
          <a:xfrm>
            <a:off x="838200" y="1518557"/>
            <a:ext cx="10515600" cy="4658406"/>
          </a:xfrm>
        </p:spPr>
        <p:txBody>
          <a:bodyPr>
            <a:normAutofit/>
          </a:bodyPr>
          <a:lstStyle/>
          <a:p>
            <a:pPr marL="0" indent="0">
              <a:buNone/>
            </a:pPr>
            <a:r>
              <a:rPr lang="en-GB"/>
              <a:t>Here are four calculations:</a:t>
            </a:r>
          </a:p>
          <a:p>
            <a:pPr marL="0" indent="0">
              <a:buNone/>
            </a:pPr>
            <a:endParaRPr lang="en-GB"/>
          </a:p>
          <a:p>
            <a:pPr marL="536575" indent="-536575">
              <a:buNone/>
              <a:tabLst>
                <a:tab pos="3948113" algn="l"/>
                <a:tab pos="4484688" algn="l"/>
              </a:tabLst>
            </a:pPr>
            <a:r>
              <a:rPr lang="en-GB" b="1" err="1"/>
              <a:t>i</a:t>
            </a:r>
            <a:r>
              <a:rPr lang="en-GB"/>
              <a:t>	13 – 3 </a:t>
            </a:r>
            <a:r>
              <a:rPr lang="en-GB">
                <a:sym typeface="Symbol" panose="05050102010706020507" pitchFamily="18" charset="2"/>
              </a:rPr>
              <a:t></a:t>
            </a:r>
            <a:r>
              <a:rPr lang="en-GB"/>
              <a:t> 6 </a:t>
            </a:r>
            <a:r>
              <a:rPr lang="en-GB">
                <a:sym typeface="Symbol" panose="05050102010706020507" pitchFamily="18" charset="2"/>
              </a:rPr>
              <a:t></a:t>
            </a:r>
            <a:r>
              <a:rPr lang="en-GB"/>
              <a:t> 2 = 4		</a:t>
            </a:r>
            <a:r>
              <a:rPr lang="en-GB" b="1"/>
              <a:t>ii</a:t>
            </a:r>
            <a:r>
              <a:rPr lang="en-GB"/>
              <a:t>	5 – 2 </a:t>
            </a:r>
            <a:r>
              <a:rPr lang="en-GB">
                <a:sym typeface="Symbol" panose="05050102010706020507" pitchFamily="18" charset="2"/>
              </a:rPr>
              <a:t></a:t>
            </a:r>
            <a:r>
              <a:rPr lang="en-GB"/>
              <a:t> 6 </a:t>
            </a:r>
            <a:r>
              <a:rPr lang="en-GB">
                <a:sym typeface="Symbol" panose="05050102010706020507" pitchFamily="18" charset="2"/>
              </a:rPr>
              <a:t></a:t>
            </a:r>
            <a:r>
              <a:rPr lang="en-GB"/>
              <a:t> 3 = 4</a:t>
            </a:r>
          </a:p>
          <a:p>
            <a:pPr marL="536575" indent="-536575">
              <a:buNone/>
              <a:tabLst>
                <a:tab pos="3948113" algn="l"/>
                <a:tab pos="4484688" algn="l"/>
              </a:tabLst>
            </a:pPr>
            <a:r>
              <a:rPr lang="en-GB" b="1"/>
              <a:t>iii</a:t>
            </a:r>
            <a:r>
              <a:rPr lang="en-GB"/>
              <a:t>	8 – 6 </a:t>
            </a:r>
            <a:r>
              <a:rPr lang="en-GB">
                <a:sym typeface="Symbol" panose="05050102010706020507" pitchFamily="18" charset="2"/>
              </a:rPr>
              <a:t></a:t>
            </a:r>
            <a:r>
              <a:rPr lang="en-GB"/>
              <a:t> 2 </a:t>
            </a:r>
            <a:r>
              <a:rPr lang="en-GB">
                <a:sym typeface="Symbol" panose="05050102010706020507" pitchFamily="18" charset="2"/>
              </a:rPr>
              <a:t></a:t>
            </a:r>
            <a:r>
              <a:rPr lang="en-GB"/>
              <a:t> 3 = 4		</a:t>
            </a:r>
            <a:r>
              <a:rPr lang="en-GB" b="1"/>
              <a:t>iv</a:t>
            </a:r>
            <a:r>
              <a:rPr lang="en-GB"/>
              <a:t>	4 – 2 </a:t>
            </a:r>
            <a:r>
              <a:rPr lang="en-GB">
                <a:sym typeface="Symbol" panose="05050102010706020507" pitchFamily="18" charset="2"/>
              </a:rPr>
              <a:t></a:t>
            </a:r>
            <a:r>
              <a:rPr lang="en-GB"/>
              <a:t> 3 </a:t>
            </a:r>
            <a:r>
              <a:rPr lang="en-GB">
                <a:sym typeface="Symbol" panose="05050102010706020507" pitchFamily="18" charset="2"/>
              </a:rPr>
              <a:t></a:t>
            </a:r>
            <a:r>
              <a:rPr lang="en-GB"/>
              <a:t> 6 = 4</a:t>
            </a:r>
          </a:p>
          <a:p>
            <a:pPr marL="0" indent="0">
              <a:buNone/>
            </a:pPr>
            <a:endParaRPr lang="en-GB"/>
          </a:p>
          <a:p>
            <a:pPr marL="0" indent="0">
              <a:buNone/>
            </a:pPr>
            <a:r>
              <a:rPr lang="en-GB"/>
              <a:t>For each calculation, show whether:</a:t>
            </a:r>
          </a:p>
          <a:p>
            <a:pPr>
              <a:lnSpc>
                <a:spcPct val="100000"/>
              </a:lnSpc>
              <a:spcBef>
                <a:spcPts val="0"/>
              </a:spcBef>
            </a:pPr>
            <a:r>
              <a:rPr lang="en-GB"/>
              <a:t>it is correct</a:t>
            </a:r>
          </a:p>
          <a:p>
            <a:pPr>
              <a:lnSpc>
                <a:spcPct val="100000"/>
              </a:lnSpc>
              <a:spcBef>
                <a:spcPts val="0"/>
              </a:spcBef>
            </a:pPr>
            <a:r>
              <a:rPr lang="en-GB"/>
              <a:t>brackets can be added to make it correct</a:t>
            </a:r>
          </a:p>
          <a:p>
            <a:pPr>
              <a:lnSpc>
                <a:spcPct val="100000"/>
              </a:lnSpc>
              <a:spcBef>
                <a:spcPts val="0"/>
              </a:spcBef>
            </a:pPr>
            <a:r>
              <a:rPr lang="en-GB"/>
              <a:t>with brackets added it would still be incorrect</a:t>
            </a:r>
          </a:p>
          <a:p>
            <a:pPr marL="514350" lvl="0" indent="-514350">
              <a:lnSpc>
                <a:spcPct val="100000"/>
              </a:lnSpc>
              <a:spcBef>
                <a:spcPts val="0"/>
              </a:spcBef>
              <a:buAutoNum type="alphaLcParenR"/>
            </a:pPr>
            <a:endParaRPr lang="en-GB"/>
          </a:p>
          <a:p>
            <a:pPr marL="536575" indent="-536575">
              <a:buNone/>
              <a:tabLst>
                <a:tab pos="3948113" algn="l"/>
                <a:tab pos="4484688" algn="l"/>
              </a:tabLst>
            </a:pPr>
            <a:endParaRPr lang="en-GB" b="1"/>
          </a:p>
          <a:p>
            <a:pPr marL="0" indent="0">
              <a:buNone/>
            </a:pPr>
            <a:endParaRPr lang="en-GB"/>
          </a:p>
          <a:p>
            <a:endParaRPr lang="en-GB"/>
          </a:p>
        </p:txBody>
      </p:sp>
    </p:spTree>
    <p:extLst>
      <p:ext uri="{BB962C8B-B14F-4D97-AF65-F5344CB8AC3E}">
        <p14:creationId xmlns:p14="http://schemas.microsoft.com/office/powerpoint/2010/main" val="306490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F7CE2-D79C-5BB6-178E-F2BA72B939D8}"/>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11B6587A-E13D-3E58-22E2-BFD5583C92E3}"/>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16</a:t>
            </a:r>
            <a:endParaRPr lang="en-US" b="1">
              <a:latin typeface="+mn-lt"/>
              <a:cs typeface="Calibri" panose="020F0502020204030204" pitchFamily="34" charset="0"/>
            </a:endParaRPr>
          </a:p>
        </p:txBody>
      </p:sp>
      <p:sp>
        <p:nvSpPr>
          <p:cNvPr id="5" name="Content Placeholder 2">
            <a:extLst>
              <a:ext uri="{FF2B5EF4-FFF2-40B4-BE49-F238E27FC236}">
                <a16:creationId xmlns:a16="http://schemas.microsoft.com/office/drawing/2014/main" id="{99F8D8C3-BBD3-67E2-CE7B-B917A3DAC94F}"/>
              </a:ext>
            </a:extLst>
          </p:cNvPr>
          <p:cNvSpPr>
            <a:spLocks noGrp="1"/>
          </p:cNvSpPr>
          <p:nvPr>
            <p:ph idx="1"/>
          </p:nvPr>
        </p:nvSpPr>
        <p:spPr>
          <a:xfrm>
            <a:off x="838200" y="1825625"/>
            <a:ext cx="10515600" cy="4351338"/>
          </a:xfrm>
        </p:spPr>
        <p:txBody>
          <a:bodyPr>
            <a:normAutofit/>
          </a:bodyPr>
          <a:lstStyle/>
          <a:p>
            <a:pPr marL="0" indent="0">
              <a:buNone/>
            </a:pPr>
            <a:r>
              <a:rPr lang="en-GB"/>
              <a:t>There are two-spotted ladybirds and seven-spotted ladybirds.</a:t>
            </a:r>
          </a:p>
          <a:p>
            <a:pPr marL="0" indent="0">
              <a:buNone/>
            </a:pPr>
            <a:endParaRPr lang="en-GB"/>
          </a:p>
          <a:p>
            <a:pPr marL="0" indent="0">
              <a:buNone/>
            </a:pPr>
            <a:r>
              <a:rPr lang="en-GB"/>
              <a:t>The ladybirds in my garden have a total of 103 spots.</a:t>
            </a:r>
          </a:p>
          <a:p>
            <a:pPr marL="0" indent="0">
              <a:buNone/>
            </a:pPr>
            <a:endParaRPr lang="en-GB"/>
          </a:p>
          <a:p>
            <a:pPr marL="0" indent="0">
              <a:buNone/>
            </a:pPr>
            <a:r>
              <a:rPr lang="en-GB"/>
              <a:t>I have more seven-spotted than two-spotted ladybirds.</a:t>
            </a:r>
          </a:p>
          <a:p>
            <a:pPr marL="0" indent="0">
              <a:buNone/>
            </a:pPr>
            <a:endParaRPr lang="en-GB"/>
          </a:p>
          <a:p>
            <a:pPr marL="0" indent="0">
              <a:buNone/>
            </a:pPr>
            <a:r>
              <a:rPr lang="en-GB"/>
              <a:t>How many of each do I have? Is there only one possibility?</a:t>
            </a:r>
          </a:p>
        </p:txBody>
      </p:sp>
    </p:spTree>
    <p:extLst>
      <p:ext uri="{BB962C8B-B14F-4D97-AF65-F5344CB8AC3E}">
        <p14:creationId xmlns:p14="http://schemas.microsoft.com/office/powerpoint/2010/main" val="281554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1E63-9E54-5491-E04C-A8D5B1D3865F}"/>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73A725CB-D6FA-51C0-EE5D-E5CCD0BCC02B}"/>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17</a:t>
            </a:r>
            <a:endParaRPr lang="en-US" b="1">
              <a:latin typeface="+mn-lt"/>
              <a:cs typeface="Calibri" panose="020F0502020204030204" pitchFamily="34" charset="0"/>
            </a:endParaRPr>
          </a:p>
        </p:txBody>
      </p:sp>
      <p:sp>
        <p:nvSpPr>
          <p:cNvPr id="5" name="Content Placeholder 2">
            <a:extLst>
              <a:ext uri="{FF2B5EF4-FFF2-40B4-BE49-F238E27FC236}">
                <a16:creationId xmlns:a16="http://schemas.microsoft.com/office/drawing/2014/main" id="{1DC62502-D957-8532-8AE4-599B4351FFAC}"/>
              </a:ext>
            </a:extLst>
          </p:cNvPr>
          <p:cNvSpPr>
            <a:spLocks noGrp="1"/>
          </p:cNvSpPr>
          <p:nvPr>
            <p:ph idx="1"/>
          </p:nvPr>
        </p:nvSpPr>
        <p:spPr>
          <a:xfrm>
            <a:off x="838200" y="1825625"/>
            <a:ext cx="10515600" cy="4351338"/>
          </a:xfrm>
        </p:spPr>
        <p:txBody>
          <a:bodyPr>
            <a:normAutofit/>
          </a:bodyPr>
          <a:lstStyle/>
          <a:p>
            <a:pPr marL="0" indent="0">
              <a:buNone/>
            </a:pPr>
            <a:r>
              <a:rPr lang="en-GB"/>
              <a:t>The length and width of a rectangle are whole numbers of centimetres.</a:t>
            </a:r>
          </a:p>
          <a:p>
            <a:pPr marL="0" indent="0">
              <a:buNone/>
            </a:pPr>
            <a:endParaRPr lang="en-GB"/>
          </a:p>
          <a:p>
            <a:pPr marL="0" indent="0">
              <a:buNone/>
            </a:pPr>
            <a:r>
              <a:rPr lang="en-GB"/>
              <a:t>The area of the rectangle is 120 cm</a:t>
            </a:r>
            <a:r>
              <a:rPr lang="en-GB" baseline="30000"/>
              <a:t>2</a:t>
            </a:r>
            <a:r>
              <a:rPr lang="en-GB"/>
              <a:t> and its perimeter is 46 cm.</a:t>
            </a:r>
          </a:p>
          <a:p>
            <a:pPr marL="0" indent="0">
              <a:buNone/>
            </a:pPr>
            <a:endParaRPr lang="en-GB"/>
          </a:p>
          <a:p>
            <a:pPr marL="0" indent="0">
              <a:buNone/>
            </a:pPr>
            <a:r>
              <a:rPr lang="en-GB"/>
              <a:t>What is the length of a diagonal of the rectangle?</a:t>
            </a:r>
            <a:r>
              <a:rPr lang="en-GB" b="1"/>
              <a:t> </a:t>
            </a:r>
            <a:endParaRPr lang="en-GB"/>
          </a:p>
        </p:txBody>
      </p:sp>
    </p:spTree>
    <p:extLst>
      <p:ext uri="{BB962C8B-B14F-4D97-AF65-F5344CB8AC3E}">
        <p14:creationId xmlns:p14="http://schemas.microsoft.com/office/powerpoint/2010/main" val="251494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1A49-C3E9-BA27-4A4E-4613679102FC}"/>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39454E9C-EBF5-CE20-6C01-4285F1F03254}"/>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18</a:t>
            </a:r>
            <a:endParaRPr lang="en-US" b="1">
              <a:latin typeface="+mn-lt"/>
              <a:cs typeface="Calibri" panose="020F0502020204030204" pitchFamily="34" charset="0"/>
            </a:endParaRPr>
          </a:p>
        </p:txBody>
      </p:sp>
      <p:sp>
        <p:nvSpPr>
          <p:cNvPr id="4" name="Content Placeholder 2">
            <a:extLst>
              <a:ext uri="{FF2B5EF4-FFF2-40B4-BE49-F238E27FC236}">
                <a16:creationId xmlns:a16="http://schemas.microsoft.com/office/drawing/2014/main" id="{46728749-FB07-FA7F-C383-9CB688832655}"/>
              </a:ext>
            </a:extLst>
          </p:cNvPr>
          <p:cNvSpPr>
            <a:spLocks noGrp="1"/>
          </p:cNvSpPr>
          <p:nvPr>
            <p:ph idx="1"/>
          </p:nvPr>
        </p:nvSpPr>
        <p:spPr>
          <a:xfrm>
            <a:off x="838200" y="1825625"/>
            <a:ext cx="10291618" cy="4351338"/>
          </a:xfrm>
        </p:spPr>
        <p:txBody>
          <a:bodyPr/>
          <a:lstStyle/>
          <a:p>
            <a:pPr marL="0" indent="0">
              <a:buNone/>
            </a:pPr>
            <a:r>
              <a:rPr lang="en-GB"/>
              <a:t>Find the size of angle BAC, giving a reason for each step in your argument.</a:t>
            </a:r>
          </a:p>
        </p:txBody>
      </p:sp>
      <p:grpSp>
        <p:nvGrpSpPr>
          <p:cNvPr id="12" name="Group 11">
            <a:extLst>
              <a:ext uri="{FF2B5EF4-FFF2-40B4-BE49-F238E27FC236}">
                <a16:creationId xmlns:a16="http://schemas.microsoft.com/office/drawing/2014/main" id="{6CE10E6F-3FB6-145C-8402-5B0823058658}"/>
              </a:ext>
            </a:extLst>
          </p:cNvPr>
          <p:cNvGrpSpPr/>
          <p:nvPr/>
        </p:nvGrpSpPr>
        <p:grpSpPr>
          <a:xfrm>
            <a:off x="2634152" y="3348395"/>
            <a:ext cx="5803900" cy="2793398"/>
            <a:chOff x="2634152" y="3348395"/>
            <a:chExt cx="5803900" cy="2793398"/>
          </a:xfrm>
        </p:grpSpPr>
        <p:pic>
          <p:nvPicPr>
            <p:cNvPr id="6" name="Picture 5">
              <a:extLst>
                <a:ext uri="{FF2B5EF4-FFF2-40B4-BE49-F238E27FC236}">
                  <a16:creationId xmlns:a16="http://schemas.microsoft.com/office/drawing/2014/main" id="{EF3CD478-FE6A-6EA2-8F3B-52F765369FE4}"/>
                </a:ext>
              </a:extLst>
            </p:cNvPr>
            <p:cNvPicPr>
              <a:picLocks noChangeAspect="1"/>
            </p:cNvPicPr>
            <p:nvPr/>
          </p:nvPicPr>
          <p:blipFill>
            <a:blip r:embed="rId3"/>
            <a:stretch>
              <a:fillRect/>
            </a:stretch>
          </p:blipFill>
          <p:spPr>
            <a:xfrm>
              <a:off x="2634152" y="3489082"/>
              <a:ext cx="5803900" cy="2413000"/>
            </a:xfrm>
            <a:prstGeom prst="rect">
              <a:avLst/>
            </a:prstGeom>
          </p:spPr>
        </p:pic>
        <p:sp>
          <p:nvSpPr>
            <p:cNvPr id="7" name="TextBox 6">
              <a:extLst>
                <a:ext uri="{FF2B5EF4-FFF2-40B4-BE49-F238E27FC236}">
                  <a16:creationId xmlns:a16="http://schemas.microsoft.com/office/drawing/2014/main" id="{890888CA-C936-D695-6099-585093813201}"/>
                </a:ext>
              </a:extLst>
            </p:cNvPr>
            <p:cNvSpPr txBox="1"/>
            <p:nvPr/>
          </p:nvSpPr>
          <p:spPr>
            <a:xfrm>
              <a:off x="4128082" y="3354145"/>
              <a:ext cx="407484" cy="523220"/>
            </a:xfrm>
            <a:prstGeom prst="rect">
              <a:avLst/>
            </a:prstGeom>
            <a:noFill/>
          </p:spPr>
          <p:txBody>
            <a:bodyPr wrap="square" rtlCol="0">
              <a:spAutoFit/>
            </a:bodyPr>
            <a:lstStyle/>
            <a:p>
              <a:r>
                <a:rPr lang="en-US" sz="2800" b="1"/>
                <a:t>A</a:t>
              </a:r>
            </a:p>
          </p:txBody>
        </p:sp>
        <p:sp>
          <p:nvSpPr>
            <p:cNvPr id="8" name="TextBox 7">
              <a:extLst>
                <a:ext uri="{FF2B5EF4-FFF2-40B4-BE49-F238E27FC236}">
                  <a16:creationId xmlns:a16="http://schemas.microsoft.com/office/drawing/2014/main" id="{854A91D2-3B8F-FFB3-2063-4C3C749B707D}"/>
                </a:ext>
              </a:extLst>
            </p:cNvPr>
            <p:cNvSpPr txBox="1"/>
            <p:nvPr/>
          </p:nvSpPr>
          <p:spPr>
            <a:xfrm>
              <a:off x="7264313" y="3348395"/>
              <a:ext cx="407484" cy="523220"/>
            </a:xfrm>
            <a:prstGeom prst="rect">
              <a:avLst/>
            </a:prstGeom>
            <a:noFill/>
          </p:spPr>
          <p:txBody>
            <a:bodyPr wrap="square" rtlCol="0">
              <a:spAutoFit/>
            </a:bodyPr>
            <a:lstStyle/>
            <a:p>
              <a:r>
                <a:rPr lang="en-US" sz="2800" b="1"/>
                <a:t>B</a:t>
              </a:r>
            </a:p>
          </p:txBody>
        </p:sp>
        <p:sp>
          <p:nvSpPr>
            <p:cNvPr id="9" name="TextBox 8">
              <a:extLst>
                <a:ext uri="{FF2B5EF4-FFF2-40B4-BE49-F238E27FC236}">
                  <a16:creationId xmlns:a16="http://schemas.microsoft.com/office/drawing/2014/main" id="{1E063AAF-F431-09BA-F2F1-4A12612E8C23}"/>
                </a:ext>
              </a:extLst>
            </p:cNvPr>
            <p:cNvSpPr txBox="1"/>
            <p:nvPr/>
          </p:nvSpPr>
          <p:spPr>
            <a:xfrm>
              <a:off x="6521640" y="5618573"/>
              <a:ext cx="407484" cy="523220"/>
            </a:xfrm>
            <a:prstGeom prst="rect">
              <a:avLst/>
            </a:prstGeom>
            <a:noFill/>
          </p:spPr>
          <p:txBody>
            <a:bodyPr wrap="square" rtlCol="0">
              <a:spAutoFit/>
            </a:bodyPr>
            <a:lstStyle/>
            <a:p>
              <a:r>
                <a:rPr lang="en-US" sz="2800" b="1"/>
                <a:t>C</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C45EDE7-2263-4D3D-E38E-6691EDEB5B3C}"/>
                    </a:ext>
                  </a:extLst>
                </p:cNvPr>
                <p:cNvSpPr txBox="1"/>
                <p:nvPr/>
              </p:nvSpPr>
              <p:spPr>
                <a:xfrm>
                  <a:off x="5889925" y="5109236"/>
                  <a:ext cx="4074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𝒙</m:t>
                        </m:r>
                      </m:oMath>
                    </m:oMathPara>
                  </a14:m>
                  <a:endParaRPr lang="en-US" sz="2800" b="1"/>
                </a:p>
              </p:txBody>
            </p:sp>
          </mc:Choice>
          <mc:Fallback xmlns="">
            <p:sp>
              <p:nvSpPr>
                <p:cNvPr id="10" name="TextBox 9">
                  <a:extLst>
                    <a:ext uri="{FF2B5EF4-FFF2-40B4-BE49-F238E27FC236}">
                      <a16:creationId xmlns:a16="http://schemas.microsoft.com/office/drawing/2014/main" id="{AC45EDE7-2263-4D3D-E38E-6691EDEB5B3C}"/>
                    </a:ext>
                  </a:extLst>
                </p:cNvPr>
                <p:cNvSpPr txBox="1">
                  <a:spLocks noRot="1" noChangeAspect="1" noMove="1" noResize="1" noEditPoints="1" noAdjustHandles="1" noChangeArrowheads="1" noChangeShapeType="1" noTextEdit="1"/>
                </p:cNvSpPr>
                <p:nvPr/>
              </p:nvSpPr>
              <p:spPr>
                <a:xfrm>
                  <a:off x="5889925" y="5109236"/>
                  <a:ext cx="40748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F3FF16-29E8-E800-24A7-D08B073C0C20}"/>
                    </a:ext>
                  </a:extLst>
                </p:cNvPr>
                <p:cNvSpPr txBox="1"/>
                <p:nvPr/>
              </p:nvSpPr>
              <p:spPr>
                <a:xfrm>
                  <a:off x="6978499" y="5109239"/>
                  <a:ext cx="92392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𝟐</m:t>
                        </m:r>
                        <m:r>
                          <a:rPr lang="en-GB" sz="2800" b="1" i="1" smtClean="0">
                            <a:latin typeface="Cambria Math" panose="02040503050406030204" pitchFamily="18" charset="0"/>
                          </a:rPr>
                          <m:t>𝒙</m:t>
                        </m:r>
                      </m:oMath>
                    </m:oMathPara>
                  </a14:m>
                  <a:endParaRPr lang="en-US" sz="2800" b="1"/>
                </a:p>
              </p:txBody>
            </p:sp>
          </mc:Choice>
          <mc:Fallback xmlns="">
            <p:sp>
              <p:nvSpPr>
                <p:cNvPr id="11" name="TextBox 10">
                  <a:extLst>
                    <a:ext uri="{FF2B5EF4-FFF2-40B4-BE49-F238E27FC236}">
                      <a16:creationId xmlns:a16="http://schemas.microsoft.com/office/drawing/2014/main" id="{05F3FF16-29E8-E800-24A7-D08B073C0C20}"/>
                    </a:ext>
                  </a:extLst>
                </p:cNvPr>
                <p:cNvSpPr txBox="1">
                  <a:spLocks noRot="1" noChangeAspect="1" noMove="1" noResize="1" noEditPoints="1" noAdjustHandles="1" noChangeArrowheads="1" noChangeShapeType="1" noTextEdit="1"/>
                </p:cNvSpPr>
                <p:nvPr/>
              </p:nvSpPr>
              <p:spPr>
                <a:xfrm>
                  <a:off x="6978499" y="5109239"/>
                  <a:ext cx="923925" cy="52322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3854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62F7-07CA-1C0E-406C-4D07139EBED2}"/>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1BAC6144-A245-C04E-3194-EEF20F804FB5}"/>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a:t>
            </a:r>
            <a:endParaRPr lang="en-US" b="1">
              <a:latin typeface="+mn-lt"/>
              <a:cs typeface="Calibri" panose="020F0502020204030204" pitchFamily="34" charset="0"/>
            </a:endParaRPr>
          </a:p>
        </p:txBody>
      </p:sp>
      <p:graphicFrame>
        <p:nvGraphicFramePr>
          <p:cNvPr id="3" name="Table 2">
            <a:extLst>
              <a:ext uri="{FF2B5EF4-FFF2-40B4-BE49-F238E27FC236}">
                <a16:creationId xmlns:a16="http://schemas.microsoft.com/office/drawing/2014/main" id="{0B2D15BE-3972-C7A8-A594-F2C650DA03ED}"/>
              </a:ext>
            </a:extLst>
          </p:cNvPr>
          <p:cNvGraphicFramePr>
            <a:graphicFrameLocks noGrp="1"/>
          </p:cNvGraphicFramePr>
          <p:nvPr>
            <p:extLst>
              <p:ext uri="{D42A27DB-BD31-4B8C-83A1-F6EECF244321}">
                <p14:modId xmlns:p14="http://schemas.microsoft.com/office/powerpoint/2010/main" val="3006963257"/>
              </p:ext>
            </p:extLst>
          </p:nvPr>
        </p:nvGraphicFramePr>
        <p:xfrm>
          <a:off x="859886" y="3131436"/>
          <a:ext cx="10626258" cy="2284326"/>
        </p:xfrm>
        <a:graphic>
          <a:graphicData uri="http://schemas.openxmlformats.org/drawingml/2006/table">
            <a:tbl>
              <a:tblPr firstRow="1" bandRow="1">
                <a:tableStyleId>{5940675A-B579-460E-94D1-54222C63F5DA}</a:tableStyleId>
              </a:tblPr>
              <a:tblGrid>
                <a:gridCol w="3542086">
                  <a:extLst>
                    <a:ext uri="{9D8B030D-6E8A-4147-A177-3AD203B41FA5}">
                      <a16:colId xmlns:a16="http://schemas.microsoft.com/office/drawing/2014/main" val="3751709001"/>
                    </a:ext>
                  </a:extLst>
                </a:gridCol>
                <a:gridCol w="3542086">
                  <a:extLst>
                    <a:ext uri="{9D8B030D-6E8A-4147-A177-3AD203B41FA5}">
                      <a16:colId xmlns:a16="http://schemas.microsoft.com/office/drawing/2014/main" val="2477314477"/>
                    </a:ext>
                  </a:extLst>
                </a:gridCol>
                <a:gridCol w="3542086">
                  <a:extLst>
                    <a:ext uri="{9D8B030D-6E8A-4147-A177-3AD203B41FA5}">
                      <a16:colId xmlns:a16="http://schemas.microsoft.com/office/drawing/2014/main" val="1878846240"/>
                    </a:ext>
                  </a:extLst>
                </a:gridCol>
              </a:tblGrid>
              <a:tr h="468545">
                <a:tc>
                  <a:txBody>
                    <a:bodyPr/>
                    <a:lstStyle/>
                    <a:p>
                      <a:pPr algn="ctr"/>
                      <a:r>
                        <a:rPr lang="en-GB" sz="2000" b="1"/>
                        <a:t>&lt; 6 Factors</a:t>
                      </a:r>
                    </a:p>
                  </a:txBody>
                  <a:tcPr>
                    <a:solidFill>
                      <a:schemeClr val="bg2"/>
                    </a:solidFill>
                  </a:tcPr>
                </a:tc>
                <a:tc>
                  <a:txBody>
                    <a:bodyPr/>
                    <a:lstStyle/>
                    <a:p>
                      <a:pPr algn="ctr"/>
                      <a:r>
                        <a:rPr lang="en-GB" sz="2000" b="1"/>
                        <a:t>6 Factors</a:t>
                      </a:r>
                    </a:p>
                  </a:txBody>
                  <a:tcPr>
                    <a:solidFill>
                      <a:schemeClr val="bg2"/>
                    </a:solidFill>
                  </a:tcPr>
                </a:tc>
                <a:tc>
                  <a:txBody>
                    <a:bodyPr/>
                    <a:lstStyle/>
                    <a:p>
                      <a:pPr algn="ctr"/>
                      <a:r>
                        <a:rPr lang="en-GB" sz="2000" b="1"/>
                        <a:t>&gt; 6 Factors</a:t>
                      </a:r>
                    </a:p>
                  </a:txBody>
                  <a:tcPr>
                    <a:solidFill>
                      <a:schemeClr val="bg2"/>
                    </a:solidFill>
                  </a:tcPr>
                </a:tc>
                <a:extLst>
                  <a:ext uri="{0D108BD9-81ED-4DB2-BD59-A6C34878D82A}">
                    <a16:rowId xmlns:a16="http://schemas.microsoft.com/office/drawing/2014/main" val="79636122"/>
                  </a:ext>
                </a:extLst>
              </a:tr>
              <a:tr h="1815781">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58000746"/>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17723F-E14A-02C7-31CB-FC1B8162BCB0}"/>
                  </a:ext>
                </a:extLst>
              </p:cNvPr>
              <p:cNvSpPr txBox="1"/>
              <p:nvPr/>
            </p:nvSpPr>
            <p:spPr>
              <a:xfrm>
                <a:off x="8823091" y="2228486"/>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53</m:t>
                      </m:r>
                    </m:oMath>
                  </m:oMathPara>
                </a14:m>
                <a:endParaRPr lang="en-GB" sz="3000"/>
              </a:p>
            </p:txBody>
          </p:sp>
        </mc:Choice>
        <mc:Fallback xmlns="">
          <p:sp>
            <p:nvSpPr>
              <p:cNvPr id="4" name="TextBox 3">
                <a:extLst>
                  <a:ext uri="{FF2B5EF4-FFF2-40B4-BE49-F238E27FC236}">
                    <a16:creationId xmlns:a16="http://schemas.microsoft.com/office/drawing/2014/main" id="{2B17723F-E14A-02C7-31CB-FC1B8162BCB0}"/>
                  </a:ext>
                </a:extLst>
              </p:cNvPr>
              <p:cNvSpPr txBox="1">
                <a:spLocks noRot="1" noChangeAspect="1" noMove="1" noResize="1" noEditPoints="1" noAdjustHandles="1" noChangeArrowheads="1" noChangeShapeType="1" noTextEdit="1"/>
              </p:cNvSpPr>
              <p:nvPr/>
            </p:nvSpPr>
            <p:spPr>
              <a:xfrm>
                <a:off x="8823091" y="2228486"/>
                <a:ext cx="689612" cy="553998"/>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273458-6193-19ED-A532-02A42CD04E0F}"/>
                  </a:ext>
                </a:extLst>
              </p:cNvPr>
              <p:cNvSpPr txBox="1"/>
              <p:nvPr/>
            </p:nvSpPr>
            <p:spPr>
              <a:xfrm>
                <a:off x="6173740" y="2219920"/>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30</m:t>
                      </m:r>
                    </m:oMath>
                  </m:oMathPara>
                </a14:m>
                <a:endParaRPr lang="en-GB" sz="3000"/>
              </a:p>
            </p:txBody>
          </p:sp>
        </mc:Choice>
        <mc:Fallback xmlns="">
          <p:sp>
            <p:nvSpPr>
              <p:cNvPr id="5" name="TextBox 4">
                <a:extLst>
                  <a:ext uri="{FF2B5EF4-FFF2-40B4-BE49-F238E27FC236}">
                    <a16:creationId xmlns:a16="http://schemas.microsoft.com/office/drawing/2014/main" id="{58273458-6193-19ED-A532-02A42CD04E0F}"/>
                  </a:ext>
                </a:extLst>
              </p:cNvPr>
              <p:cNvSpPr txBox="1">
                <a:spLocks noRot="1" noChangeAspect="1" noMove="1" noResize="1" noEditPoints="1" noAdjustHandles="1" noChangeArrowheads="1" noChangeShapeType="1" noTextEdit="1"/>
              </p:cNvSpPr>
              <p:nvPr/>
            </p:nvSpPr>
            <p:spPr>
              <a:xfrm>
                <a:off x="6173740" y="2219920"/>
                <a:ext cx="689612" cy="553998"/>
              </a:xfrm>
              <a:prstGeom prst="rect">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E0EC31-FD15-69AA-69D0-2BC439B74A87}"/>
                  </a:ext>
                </a:extLst>
              </p:cNvPr>
              <p:cNvSpPr txBox="1"/>
              <p:nvPr/>
            </p:nvSpPr>
            <p:spPr>
              <a:xfrm>
                <a:off x="3524389" y="2222717"/>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19</m:t>
                      </m:r>
                    </m:oMath>
                  </m:oMathPara>
                </a14:m>
                <a:endParaRPr lang="en-GB" sz="3000"/>
              </a:p>
            </p:txBody>
          </p:sp>
        </mc:Choice>
        <mc:Fallback xmlns="">
          <p:sp>
            <p:nvSpPr>
              <p:cNvPr id="6" name="TextBox 5">
                <a:extLst>
                  <a:ext uri="{FF2B5EF4-FFF2-40B4-BE49-F238E27FC236}">
                    <a16:creationId xmlns:a16="http://schemas.microsoft.com/office/drawing/2014/main" id="{94E0EC31-FD15-69AA-69D0-2BC439B74A87}"/>
                  </a:ext>
                </a:extLst>
              </p:cNvPr>
              <p:cNvSpPr txBox="1">
                <a:spLocks noRot="1" noChangeAspect="1" noMove="1" noResize="1" noEditPoints="1" noAdjustHandles="1" noChangeArrowheads="1" noChangeShapeType="1" noTextEdit="1"/>
              </p:cNvSpPr>
              <p:nvPr/>
            </p:nvSpPr>
            <p:spPr>
              <a:xfrm>
                <a:off x="3524389" y="2222717"/>
                <a:ext cx="689612" cy="553998"/>
              </a:xfrm>
              <a:prstGeom prst="rect">
                <a:avLst/>
              </a:prstGeom>
              <a:blipFill>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53139B-31F1-5599-A7A4-D45ECCC0D026}"/>
                  </a:ext>
                </a:extLst>
              </p:cNvPr>
              <p:cNvSpPr txBox="1"/>
              <p:nvPr/>
            </p:nvSpPr>
            <p:spPr>
              <a:xfrm>
                <a:off x="7056857" y="2219920"/>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36</m:t>
                      </m:r>
                    </m:oMath>
                  </m:oMathPara>
                </a14:m>
                <a:endParaRPr lang="en-GB" sz="3000"/>
              </a:p>
            </p:txBody>
          </p:sp>
        </mc:Choice>
        <mc:Fallback xmlns="">
          <p:sp>
            <p:nvSpPr>
              <p:cNvPr id="7" name="TextBox 6">
                <a:extLst>
                  <a:ext uri="{FF2B5EF4-FFF2-40B4-BE49-F238E27FC236}">
                    <a16:creationId xmlns:a16="http://schemas.microsoft.com/office/drawing/2014/main" id="{E753139B-31F1-5599-A7A4-D45ECCC0D026}"/>
                  </a:ext>
                </a:extLst>
              </p:cNvPr>
              <p:cNvSpPr txBox="1">
                <a:spLocks noRot="1" noChangeAspect="1" noMove="1" noResize="1" noEditPoints="1" noAdjustHandles="1" noChangeArrowheads="1" noChangeShapeType="1" noTextEdit="1"/>
              </p:cNvSpPr>
              <p:nvPr/>
            </p:nvSpPr>
            <p:spPr>
              <a:xfrm>
                <a:off x="7056857" y="2219920"/>
                <a:ext cx="689612" cy="553998"/>
              </a:xfrm>
              <a:prstGeom prst="rect">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2F83D62-662B-5A86-270F-EC7604F58445}"/>
                  </a:ext>
                </a:extLst>
              </p:cNvPr>
              <p:cNvSpPr txBox="1"/>
              <p:nvPr/>
            </p:nvSpPr>
            <p:spPr>
              <a:xfrm>
                <a:off x="4407506" y="2226418"/>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20</m:t>
                      </m:r>
                    </m:oMath>
                  </m:oMathPara>
                </a14:m>
                <a:endParaRPr lang="en-GB" sz="3000"/>
              </a:p>
            </p:txBody>
          </p:sp>
        </mc:Choice>
        <mc:Fallback xmlns="">
          <p:sp>
            <p:nvSpPr>
              <p:cNvPr id="8" name="TextBox 7">
                <a:extLst>
                  <a:ext uri="{FF2B5EF4-FFF2-40B4-BE49-F238E27FC236}">
                    <a16:creationId xmlns:a16="http://schemas.microsoft.com/office/drawing/2014/main" id="{62F83D62-662B-5A86-270F-EC7604F58445}"/>
                  </a:ext>
                </a:extLst>
              </p:cNvPr>
              <p:cNvSpPr txBox="1">
                <a:spLocks noRot="1" noChangeAspect="1" noMove="1" noResize="1" noEditPoints="1" noAdjustHandles="1" noChangeArrowheads="1" noChangeShapeType="1" noTextEdit="1"/>
              </p:cNvSpPr>
              <p:nvPr/>
            </p:nvSpPr>
            <p:spPr>
              <a:xfrm>
                <a:off x="4407506" y="2226418"/>
                <a:ext cx="689612" cy="553998"/>
              </a:xfrm>
              <a:prstGeom prst="rect">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8BC25D-BC5F-4CC3-737E-85420568DFE9}"/>
                  </a:ext>
                </a:extLst>
              </p:cNvPr>
              <p:cNvSpPr txBox="1"/>
              <p:nvPr/>
            </p:nvSpPr>
            <p:spPr>
              <a:xfrm>
                <a:off x="7939974" y="2228486"/>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45</m:t>
                      </m:r>
                    </m:oMath>
                  </m:oMathPara>
                </a14:m>
                <a:endParaRPr lang="en-GB" sz="3000"/>
              </a:p>
            </p:txBody>
          </p:sp>
        </mc:Choice>
        <mc:Fallback xmlns="">
          <p:sp>
            <p:nvSpPr>
              <p:cNvPr id="9" name="TextBox 8">
                <a:extLst>
                  <a:ext uri="{FF2B5EF4-FFF2-40B4-BE49-F238E27FC236}">
                    <a16:creationId xmlns:a16="http://schemas.microsoft.com/office/drawing/2014/main" id="{338BC25D-BC5F-4CC3-737E-85420568DFE9}"/>
                  </a:ext>
                </a:extLst>
              </p:cNvPr>
              <p:cNvSpPr txBox="1">
                <a:spLocks noRot="1" noChangeAspect="1" noMove="1" noResize="1" noEditPoints="1" noAdjustHandles="1" noChangeArrowheads="1" noChangeShapeType="1" noTextEdit="1"/>
              </p:cNvSpPr>
              <p:nvPr/>
            </p:nvSpPr>
            <p:spPr>
              <a:xfrm>
                <a:off x="7939974" y="2228486"/>
                <a:ext cx="689612" cy="553998"/>
              </a:xfrm>
              <a:prstGeom prst="rect">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6BEBB6-AA5B-8371-04C9-385968738F39}"/>
                  </a:ext>
                </a:extLst>
              </p:cNvPr>
              <p:cNvSpPr txBox="1"/>
              <p:nvPr/>
            </p:nvSpPr>
            <p:spPr>
              <a:xfrm>
                <a:off x="5290623" y="2219920"/>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24</m:t>
                      </m:r>
                    </m:oMath>
                  </m:oMathPara>
                </a14:m>
                <a:endParaRPr lang="en-GB" sz="3000"/>
              </a:p>
            </p:txBody>
          </p:sp>
        </mc:Choice>
        <mc:Fallback xmlns="">
          <p:sp>
            <p:nvSpPr>
              <p:cNvPr id="10" name="TextBox 9">
                <a:extLst>
                  <a:ext uri="{FF2B5EF4-FFF2-40B4-BE49-F238E27FC236}">
                    <a16:creationId xmlns:a16="http://schemas.microsoft.com/office/drawing/2014/main" id="{416BEBB6-AA5B-8371-04C9-385968738F39}"/>
                  </a:ext>
                </a:extLst>
              </p:cNvPr>
              <p:cNvSpPr txBox="1">
                <a:spLocks noRot="1" noChangeAspect="1" noMove="1" noResize="1" noEditPoints="1" noAdjustHandles="1" noChangeArrowheads="1" noChangeShapeType="1" noTextEdit="1"/>
              </p:cNvSpPr>
              <p:nvPr/>
            </p:nvSpPr>
            <p:spPr>
              <a:xfrm>
                <a:off x="5290623" y="2219920"/>
                <a:ext cx="689612" cy="553998"/>
              </a:xfrm>
              <a:prstGeom prst="rect">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6F0330-D1DF-7958-1A2D-D8BFBECE504D}"/>
                  </a:ext>
                </a:extLst>
              </p:cNvPr>
              <p:cNvSpPr txBox="1"/>
              <p:nvPr/>
            </p:nvSpPr>
            <p:spPr>
              <a:xfrm>
                <a:off x="1752831" y="2219017"/>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9</m:t>
                      </m:r>
                    </m:oMath>
                  </m:oMathPara>
                </a14:m>
                <a:endParaRPr lang="en-GB" sz="3000"/>
              </a:p>
            </p:txBody>
          </p:sp>
        </mc:Choice>
        <mc:Fallback xmlns="">
          <p:sp>
            <p:nvSpPr>
              <p:cNvPr id="11" name="TextBox 10">
                <a:extLst>
                  <a:ext uri="{FF2B5EF4-FFF2-40B4-BE49-F238E27FC236}">
                    <a16:creationId xmlns:a16="http://schemas.microsoft.com/office/drawing/2014/main" id="{CB6F0330-D1DF-7958-1A2D-D8BFBECE504D}"/>
                  </a:ext>
                </a:extLst>
              </p:cNvPr>
              <p:cNvSpPr txBox="1">
                <a:spLocks noRot="1" noChangeAspect="1" noMove="1" noResize="1" noEditPoints="1" noAdjustHandles="1" noChangeArrowheads="1" noChangeShapeType="1" noTextEdit="1"/>
              </p:cNvSpPr>
              <p:nvPr/>
            </p:nvSpPr>
            <p:spPr>
              <a:xfrm>
                <a:off x="1752831" y="2219017"/>
                <a:ext cx="689612" cy="553998"/>
              </a:xfrm>
              <a:prstGeom prst="rect">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E142F2-1592-58C9-6A3F-CE87711F8EF9}"/>
                  </a:ext>
                </a:extLst>
              </p:cNvPr>
              <p:cNvSpPr txBox="1"/>
              <p:nvPr/>
            </p:nvSpPr>
            <p:spPr>
              <a:xfrm>
                <a:off x="2641272" y="2219017"/>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15</m:t>
                      </m:r>
                    </m:oMath>
                  </m:oMathPara>
                </a14:m>
                <a:endParaRPr lang="en-GB" sz="3000"/>
              </a:p>
            </p:txBody>
          </p:sp>
        </mc:Choice>
        <mc:Fallback xmlns="">
          <p:sp>
            <p:nvSpPr>
              <p:cNvPr id="12" name="TextBox 11">
                <a:extLst>
                  <a:ext uri="{FF2B5EF4-FFF2-40B4-BE49-F238E27FC236}">
                    <a16:creationId xmlns:a16="http://schemas.microsoft.com/office/drawing/2014/main" id="{18E142F2-1592-58C9-6A3F-CE87711F8EF9}"/>
                  </a:ext>
                </a:extLst>
              </p:cNvPr>
              <p:cNvSpPr txBox="1">
                <a:spLocks noRot="1" noChangeAspect="1" noMove="1" noResize="1" noEditPoints="1" noAdjustHandles="1" noChangeArrowheads="1" noChangeShapeType="1" noTextEdit="1"/>
              </p:cNvSpPr>
              <p:nvPr/>
            </p:nvSpPr>
            <p:spPr>
              <a:xfrm>
                <a:off x="2641272" y="2219017"/>
                <a:ext cx="689612" cy="553998"/>
              </a:xfrm>
              <a:prstGeom prst="rect">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808A05-F1FD-C56A-8E11-240C1AB6903F}"/>
                  </a:ext>
                </a:extLst>
              </p:cNvPr>
              <p:cNvSpPr txBox="1"/>
              <p:nvPr/>
            </p:nvSpPr>
            <p:spPr>
              <a:xfrm>
                <a:off x="4549707" y="3665694"/>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12</m:t>
                      </m:r>
                    </m:oMath>
                  </m:oMathPara>
                </a14:m>
                <a:endParaRPr lang="en-GB" sz="3000"/>
              </a:p>
            </p:txBody>
          </p:sp>
        </mc:Choice>
        <mc:Fallback xmlns="">
          <p:sp>
            <p:nvSpPr>
              <p:cNvPr id="13" name="TextBox 12">
                <a:extLst>
                  <a:ext uri="{FF2B5EF4-FFF2-40B4-BE49-F238E27FC236}">
                    <a16:creationId xmlns:a16="http://schemas.microsoft.com/office/drawing/2014/main" id="{A4808A05-F1FD-C56A-8E11-240C1AB6903F}"/>
                  </a:ext>
                </a:extLst>
              </p:cNvPr>
              <p:cNvSpPr txBox="1">
                <a:spLocks noRot="1" noChangeAspect="1" noMove="1" noResize="1" noEditPoints="1" noAdjustHandles="1" noChangeArrowheads="1" noChangeShapeType="1" noTextEdit="1"/>
              </p:cNvSpPr>
              <p:nvPr/>
            </p:nvSpPr>
            <p:spPr>
              <a:xfrm>
                <a:off x="4549707" y="3665694"/>
                <a:ext cx="689612" cy="553998"/>
              </a:xfrm>
              <a:prstGeom prst="rect">
                <a:avLst/>
              </a:prstGeom>
              <a:blipFill>
                <a:blip r:embed="rId12"/>
                <a:stretch>
                  <a:fillRect/>
                </a:stretch>
              </a:blipFill>
              <a:ln w="28575">
                <a:solidFill>
                  <a:schemeClr val="tx1"/>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DE4089B9-EC63-B807-3304-71793C2DF458}"/>
              </a:ext>
            </a:extLst>
          </p:cNvPr>
          <p:cNvSpPr txBox="1"/>
          <p:nvPr/>
        </p:nvSpPr>
        <p:spPr>
          <a:xfrm>
            <a:off x="859886" y="1442238"/>
            <a:ext cx="10800892" cy="523220"/>
          </a:xfrm>
          <a:prstGeom prst="rect">
            <a:avLst/>
          </a:prstGeom>
          <a:noFill/>
        </p:spPr>
        <p:txBody>
          <a:bodyPr wrap="square" rtlCol="0">
            <a:spAutoFit/>
          </a:bodyPr>
          <a:lstStyle/>
          <a:p>
            <a:r>
              <a:rPr lang="en-GB" sz="2800"/>
              <a:t>Sort the numbers.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53E5A14-A1EC-515B-592B-4FD764B8A83B}"/>
                  </a:ext>
                </a:extLst>
              </p:cNvPr>
              <p:cNvSpPr txBox="1"/>
              <p:nvPr/>
            </p:nvSpPr>
            <p:spPr>
              <a:xfrm>
                <a:off x="9706208" y="2228486"/>
                <a:ext cx="689612" cy="55399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latin typeface="Cambria Math" panose="02040503050406030204" pitchFamily="18" charset="0"/>
                        </a:rPr>
                        <m:t>66</m:t>
                      </m:r>
                    </m:oMath>
                  </m:oMathPara>
                </a14:m>
                <a:endParaRPr lang="en-GB" sz="3000"/>
              </a:p>
            </p:txBody>
          </p:sp>
        </mc:Choice>
        <mc:Fallback xmlns="">
          <p:sp>
            <p:nvSpPr>
              <p:cNvPr id="15" name="TextBox 14">
                <a:extLst>
                  <a:ext uri="{FF2B5EF4-FFF2-40B4-BE49-F238E27FC236}">
                    <a16:creationId xmlns:a16="http://schemas.microsoft.com/office/drawing/2014/main" id="{053E5A14-A1EC-515B-592B-4FD764B8A83B}"/>
                  </a:ext>
                </a:extLst>
              </p:cNvPr>
              <p:cNvSpPr txBox="1">
                <a:spLocks noRot="1" noChangeAspect="1" noMove="1" noResize="1" noEditPoints="1" noAdjustHandles="1" noChangeArrowheads="1" noChangeShapeType="1" noTextEdit="1"/>
              </p:cNvSpPr>
              <p:nvPr/>
            </p:nvSpPr>
            <p:spPr>
              <a:xfrm>
                <a:off x="9706208" y="2228486"/>
                <a:ext cx="689612" cy="553998"/>
              </a:xfrm>
              <a:prstGeom prst="rect">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408673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A621-70D1-C8B5-2CFB-F6A8B4B067EA}"/>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D4278787-7F6D-1CD4-0A06-14A682BC36B5}"/>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19</a:t>
            </a:r>
            <a:endParaRPr lang="en-US" b="1">
              <a:latin typeface="+mn-lt"/>
              <a:cs typeface="Calibri" panose="020F0502020204030204" pitchFamily="34" charset="0"/>
            </a:endParaRPr>
          </a:p>
        </p:txBody>
      </p:sp>
      <p:cxnSp>
        <p:nvCxnSpPr>
          <p:cNvPr id="5" name="Line 4242">
            <a:extLst>
              <a:ext uri="{FF2B5EF4-FFF2-40B4-BE49-F238E27FC236}">
                <a16:creationId xmlns:a16="http://schemas.microsoft.com/office/drawing/2014/main" id="{30F59F36-0037-A813-7C72-752AAD85DA5C}"/>
              </a:ext>
            </a:extLst>
          </p:cNvPr>
          <p:cNvCxnSpPr>
            <a:cxnSpLocks noChangeShapeType="1"/>
          </p:cNvCxnSpPr>
          <p:nvPr/>
        </p:nvCxnSpPr>
        <p:spPr bwMode="auto">
          <a:xfrm>
            <a:off x="2106832" y="3196570"/>
            <a:ext cx="7380000" cy="0"/>
          </a:xfrm>
          <a:prstGeom prst="line">
            <a:avLst/>
          </a:prstGeom>
          <a:noFill/>
          <a:ln w="15875">
            <a:solidFill>
              <a:srgbClr val="000000"/>
            </a:solidFill>
            <a:round/>
            <a:headEnd type="oval" w="lg" len="lg"/>
            <a:tailEnd type="oval" w="lg" len="lg"/>
          </a:ln>
          <a:extLst>
            <a:ext uri="{909E8E84-426E-40DD-AFC4-6F175D3DCCD1}">
              <a14:hiddenFill xmlns:a14="http://schemas.microsoft.com/office/drawing/2010/main">
                <a:noFill/>
              </a14:hiddenFill>
            </a:ext>
          </a:extLst>
        </p:spPr>
      </p:cxnSp>
      <p:sp>
        <p:nvSpPr>
          <p:cNvPr id="13" name="Oval 12">
            <a:extLst>
              <a:ext uri="{FF2B5EF4-FFF2-40B4-BE49-F238E27FC236}">
                <a16:creationId xmlns:a16="http://schemas.microsoft.com/office/drawing/2014/main" id="{6206CB90-B77E-06AF-E90B-B7DABFF96824}"/>
              </a:ext>
            </a:extLst>
          </p:cNvPr>
          <p:cNvSpPr>
            <a:spLocks noChangeArrowheads="1"/>
          </p:cNvSpPr>
          <p:nvPr/>
        </p:nvSpPr>
        <p:spPr bwMode="auto">
          <a:xfrm>
            <a:off x="3775150" y="3139997"/>
            <a:ext cx="108000" cy="108000"/>
          </a:xfrm>
          <a:prstGeom prst="ellipse">
            <a:avLst/>
          </a:prstGeom>
          <a:solidFill>
            <a:srgbClr val="000000"/>
          </a:solidFill>
          <a:ln w="15875">
            <a:solidFill>
              <a:srgbClr val="000000"/>
            </a:solidFill>
            <a:round/>
            <a:headEnd/>
            <a:tailEnd/>
          </a:ln>
        </p:spPr>
        <p:txBody>
          <a:bodyPr rot="0" vert="horz" wrap="square" lIns="91440" tIns="45720" rIns="91440" bIns="45720" anchor="t" anchorCtr="0" upright="1">
            <a:noAutofit/>
          </a:bodyPr>
          <a:lstStyle/>
          <a:p>
            <a:endParaRPr lang="en-GB"/>
          </a:p>
        </p:txBody>
      </p:sp>
      <p:sp>
        <p:nvSpPr>
          <p:cNvPr id="14" name="Content Placeholder 2">
            <a:extLst>
              <a:ext uri="{FF2B5EF4-FFF2-40B4-BE49-F238E27FC236}">
                <a16:creationId xmlns:a16="http://schemas.microsoft.com/office/drawing/2014/main" id="{EA3736E9-DF71-C7F6-8521-145AB9459BD7}"/>
              </a:ext>
            </a:extLst>
          </p:cNvPr>
          <p:cNvSpPr>
            <a:spLocks noGrp="1"/>
          </p:cNvSpPr>
          <p:nvPr>
            <p:ph idx="1"/>
          </p:nvPr>
        </p:nvSpPr>
        <p:spPr>
          <a:xfrm>
            <a:off x="838200" y="1534886"/>
            <a:ext cx="10515600" cy="4642077"/>
          </a:xfrm>
        </p:spPr>
        <p:txBody>
          <a:bodyPr>
            <a:normAutofit lnSpcReduction="10000"/>
          </a:bodyPr>
          <a:lstStyle/>
          <a:p>
            <a:pPr marL="0" indent="0">
              <a:buNone/>
            </a:pPr>
            <a:r>
              <a:rPr lang="en-GB" dirty="0"/>
              <a:t>Sally and Tim have a race on a 400-metre track. Tim starts further along than Sally.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Sally runs at an average speed of 7·5 metres per second </a:t>
            </a:r>
          </a:p>
          <a:p>
            <a:pPr marL="0" indent="0">
              <a:buNone/>
            </a:pPr>
            <a:r>
              <a:rPr lang="en-GB" dirty="0"/>
              <a:t>Tim runs at an average speed of 6 metres per second.</a:t>
            </a:r>
          </a:p>
          <a:p>
            <a:pPr marL="0" indent="0">
              <a:buNone/>
            </a:pPr>
            <a:r>
              <a:rPr lang="en-GB" dirty="0"/>
              <a:t>They start and finish at the same times.</a:t>
            </a:r>
          </a:p>
          <a:p>
            <a:pPr marL="0" indent="0">
              <a:buNone/>
            </a:pPr>
            <a:r>
              <a:rPr lang="en-GB" dirty="0"/>
              <a:t>How far ahead did Tim start the race?</a:t>
            </a:r>
          </a:p>
          <a:p>
            <a:pPr marL="0" indent="0">
              <a:buNone/>
            </a:pPr>
            <a:endParaRPr lang="en-GB" dirty="0"/>
          </a:p>
        </p:txBody>
      </p:sp>
      <p:sp>
        <p:nvSpPr>
          <p:cNvPr id="15" name="TextBox 14">
            <a:extLst>
              <a:ext uri="{FF2B5EF4-FFF2-40B4-BE49-F238E27FC236}">
                <a16:creationId xmlns:a16="http://schemas.microsoft.com/office/drawing/2014/main" id="{080F48DE-DFC7-0FF7-316A-E01AC4E9001C}"/>
              </a:ext>
            </a:extLst>
          </p:cNvPr>
          <p:cNvSpPr txBox="1"/>
          <p:nvPr/>
        </p:nvSpPr>
        <p:spPr>
          <a:xfrm>
            <a:off x="1221749" y="2745464"/>
            <a:ext cx="1770165" cy="923330"/>
          </a:xfrm>
          <a:prstGeom prst="rect">
            <a:avLst/>
          </a:prstGeom>
          <a:noFill/>
        </p:spPr>
        <p:txBody>
          <a:bodyPr wrap="none" rtlCol="0">
            <a:spAutoFit/>
          </a:bodyPr>
          <a:lstStyle/>
          <a:p>
            <a:pPr algn="ctr"/>
            <a:r>
              <a:rPr lang="en-US"/>
              <a:t>0 m</a:t>
            </a:r>
          </a:p>
          <a:p>
            <a:pPr algn="ctr"/>
            <a:endParaRPr lang="en-US"/>
          </a:p>
          <a:p>
            <a:pPr algn="ctr"/>
            <a:r>
              <a:rPr lang="en-US"/>
              <a:t>Sally starts here</a:t>
            </a:r>
          </a:p>
        </p:txBody>
      </p:sp>
      <p:sp>
        <p:nvSpPr>
          <p:cNvPr id="16" name="TextBox 15">
            <a:extLst>
              <a:ext uri="{FF2B5EF4-FFF2-40B4-BE49-F238E27FC236}">
                <a16:creationId xmlns:a16="http://schemas.microsoft.com/office/drawing/2014/main" id="{ADB632EB-41B4-31EC-5EAB-237C43818EFC}"/>
              </a:ext>
            </a:extLst>
          </p:cNvPr>
          <p:cNvSpPr txBox="1"/>
          <p:nvPr/>
        </p:nvSpPr>
        <p:spPr>
          <a:xfrm>
            <a:off x="3000974" y="2745464"/>
            <a:ext cx="1656351" cy="923330"/>
          </a:xfrm>
          <a:prstGeom prst="rect">
            <a:avLst/>
          </a:prstGeom>
          <a:noFill/>
        </p:spPr>
        <p:txBody>
          <a:bodyPr wrap="none" rtlCol="0">
            <a:spAutoFit/>
          </a:bodyPr>
          <a:lstStyle/>
          <a:p>
            <a:pPr algn="ctr"/>
            <a:r>
              <a:rPr lang="en-US"/>
              <a:t>?? m</a:t>
            </a:r>
          </a:p>
          <a:p>
            <a:pPr algn="ctr"/>
            <a:endParaRPr lang="en-US"/>
          </a:p>
          <a:p>
            <a:pPr algn="ctr"/>
            <a:r>
              <a:rPr lang="en-US"/>
              <a:t>Tim starts here</a:t>
            </a:r>
          </a:p>
        </p:txBody>
      </p:sp>
      <p:sp>
        <p:nvSpPr>
          <p:cNvPr id="17" name="TextBox 16">
            <a:extLst>
              <a:ext uri="{FF2B5EF4-FFF2-40B4-BE49-F238E27FC236}">
                <a16:creationId xmlns:a16="http://schemas.microsoft.com/office/drawing/2014/main" id="{4909342B-8144-ACF2-822A-59E090D2FBC4}"/>
              </a:ext>
            </a:extLst>
          </p:cNvPr>
          <p:cNvSpPr txBox="1"/>
          <p:nvPr/>
        </p:nvSpPr>
        <p:spPr>
          <a:xfrm>
            <a:off x="8629276" y="2678332"/>
            <a:ext cx="1733231" cy="923330"/>
          </a:xfrm>
          <a:prstGeom prst="rect">
            <a:avLst/>
          </a:prstGeom>
          <a:noFill/>
        </p:spPr>
        <p:txBody>
          <a:bodyPr wrap="none" rtlCol="0">
            <a:spAutoFit/>
          </a:bodyPr>
          <a:lstStyle/>
          <a:p>
            <a:pPr algn="ctr"/>
            <a:r>
              <a:rPr lang="en-US"/>
              <a:t>400 m</a:t>
            </a:r>
          </a:p>
          <a:p>
            <a:pPr algn="ctr"/>
            <a:endParaRPr lang="en-US"/>
          </a:p>
          <a:p>
            <a:pPr algn="ctr"/>
            <a:r>
              <a:rPr lang="en-US"/>
              <a:t>Both finish here</a:t>
            </a:r>
          </a:p>
        </p:txBody>
      </p:sp>
    </p:spTree>
    <p:extLst>
      <p:ext uri="{BB962C8B-B14F-4D97-AF65-F5344CB8AC3E}">
        <p14:creationId xmlns:p14="http://schemas.microsoft.com/office/powerpoint/2010/main" val="334105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B10C-D655-2411-21D6-5903B9861E7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DD19EFCD-999B-A7FF-C729-5121B0FDABBC}"/>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20</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9C8178B4-CDC6-0EC3-B960-7FB5246CFF4B}"/>
              </a:ext>
            </a:extLst>
          </p:cNvPr>
          <p:cNvSpPr>
            <a:spLocks noGrp="1"/>
          </p:cNvSpPr>
          <p:nvPr>
            <p:ph idx="1"/>
          </p:nvPr>
        </p:nvSpPr>
        <p:spPr>
          <a:xfrm>
            <a:off x="838200" y="1825625"/>
            <a:ext cx="10515600" cy="4351338"/>
          </a:xfrm>
        </p:spPr>
        <p:txBody>
          <a:bodyPr>
            <a:normAutofit/>
          </a:bodyPr>
          <a:lstStyle/>
          <a:p>
            <a:pPr marL="0" indent="0">
              <a:buNone/>
            </a:pPr>
            <a:r>
              <a:rPr lang="en-US"/>
              <a:t>The volume of a cuboid is 90 cm</a:t>
            </a:r>
            <a:r>
              <a:rPr lang="en-US" baseline="30000"/>
              <a:t>3</a:t>
            </a:r>
            <a:r>
              <a:rPr lang="en-US"/>
              <a:t>. If the dimensions are all whole numbers (integers), what could they be? Can you find all the possible combinations?</a:t>
            </a:r>
          </a:p>
        </p:txBody>
      </p:sp>
      <p:pic>
        <p:nvPicPr>
          <p:cNvPr id="6" name="Picture 5">
            <a:extLst>
              <a:ext uri="{FF2B5EF4-FFF2-40B4-BE49-F238E27FC236}">
                <a16:creationId xmlns:a16="http://schemas.microsoft.com/office/drawing/2014/main" id="{A8351E29-F7FB-41E9-E2B5-E6C84EF2F2A7}"/>
              </a:ext>
            </a:extLst>
          </p:cNvPr>
          <p:cNvPicPr>
            <a:picLocks noChangeAspect="1"/>
          </p:cNvPicPr>
          <p:nvPr/>
        </p:nvPicPr>
        <p:blipFill>
          <a:blip r:embed="rId3"/>
          <a:stretch>
            <a:fillRect/>
          </a:stretch>
        </p:blipFill>
        <p:spPr>
          <a:xfrm rot="16200000">
            <a:off x="4332515" y="2793338"/>
            <a:ext cx="1899137" cy="3170461"/>
          </a:xfrm>
          <a:prstGeom prst="rect">
            <a:avLst/>
          </a:prstGeom>
        </p:spPr>
      </p:pic>
    </p:spTree>
    <p:extLst>
      <p:ext uri="{BB962C8B-B14F-4D97-AF65-F5344CB8AC3E}">
        <p14:creationId xmlns:p14="http://schemas.microsoft.com/office/powerpoint/2010/main" val="55308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D0CE8-E1A7-0C82-ED52-D236770928CA}"/>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1F707117-771B-2C6F-4CB1-99CB2FCC41CA}"/>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21</a:t>
            </a:r>
            <a:endParaRPr lang="en-US" b="1">
              <a:latin typeface="+mn-lt"/>
              <a:cs typeface="Calibri" panose="020F0502020204030204" pitchFamily="34" charset="0"/>
            </a:endParaRPr>
          </a:p>
        </p:txBody>
      </p:sp>
      <p:pic>
        <p:nvPicPr>
          <p:cNvPr id="5" name="Picture 4">
            <a:extLst>
              <a:ext uri="{FF2B5EF4-FFF2-40B4-BE49-F238E27FC236}">
                <a16:creationId xmlns:a16="http://schemas.microsoft.com/office/drawing/2014/main" id="{EF4597F5-3E87-69AE-6A87-D0406932E80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072133" y="4246857"/>
            <a:ext cx="3477110" cy="2238687"/>
          </a:xfrm>
          <a:prstGeom prst="rect">
            <a:avLst/>
          </a:prstGeom>
          <a:ln>
            <a:noFill/>
          </a:ln>
        </p:spPr>
      </p:pic>
      <p:sp>
        <p:nvSpPr>
          <p:cNvPr id="7" name="Content Placeholder 5">
            <a:extLst>
              <a:ext uri="{FF2B5EF4-FFF2-40B4-BE49-F238E27FC236}">
                <a16:creationId xmlns:a16="http://schemas.microsoft.com/office/drawing/2014/main" id="{F8827665-BC7B-2BF1-D4AB-E6B85E20023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Alice has a £20 note. She buys 4 pens, 6 pencils and some highlighters.</a:t>
            </a:r>
          </a:p>
          <a:p>
            <a:pPr marL="0" indent="0">
              <a:buFont typeface="Arial" panose="020B0604020202020204" pitchFamily="34" charset="0"/>
              <a:buNone/>
            </a:pPr>
            <a:r>
              <a:rPr lang="en-US"/>
              <a:t>The shopkeeper gives Alice £6.16 in change. </a:t>
            </a:r>
          </a:p>
          <a:p>
            <a:pPr marL="0" indent="0">
              <a:buFont typeface="Arial" panose="020B0604020202020204" pitchFamily="34" charset="0"/>
              <a:buNone/>
            </a:pPr>
            <a:r>
              <a:rPr lang="en-US"/>
              <a:t>Is this correct? Justify your answer.</a:t>
            </a:r>
          </a:p>
        </p:txBody>
      </p:sp>
      <p:sp>
        <p:nvSpPr>
          <p:cNvPr id="2" name="TextBox 1">
            <a:extLst>
              <a:ext uri="{FF2B5EF4-FFF2-40B4-BE49-F238E27FC236}">
                <a16:creationId xmlns:a16="http://schemas.microsoft.com/office/drawing/2014/main" id="{6B99FDEE-4859-9B12-3C8B-07E724F8D205}"/>
              </a:ext>
            </a:extLst>
          </p:cNvPr>
          <p:cNvSpPr txBox="1"/>
          <p:nvPr/>
        </p:nvSpPr>
        <p:spPr>
          <a:xfrm>
            <a:off x="4537367" y="4119251"/>
            <a:ext cx="2929007" cy="307777"/>
          </a:xfrm>
          <a:prstGeom prst="rect">
            <a:avLst/>
          </a:prstGeom>
          <a:noFill/>
        </p:spPr>
        <p:txBody>
          <a:bodyPr wrap="none" rtlCol="0">
            <a:spAutoFit/>
          </a:bodyPr>
          <a:lstStyle/>
          <a:p>
            <a:r>
              <a:rPr lang="en-US" sz="1400"/>
              <a:t>pen	pencil	highlighter</a:t>
            </a:r>
          </a:p>
        </p:txBody>
      </p:sp>
    </p:spTree>
    <p:extLst>
      <p:ext uri="{BB962C8B-B14F-4D97-AF65-F5344CB8AC3E}">
        <p14:creationId xmlns:p14="http://schemas.microsoft.com/office/powerpoint/2010/main" val="327101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E8360-9E69-E218-6AB6-C4DAD0E78803}"/>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CF6FC123-C1D6-99B4-E20A-CD6D77A7DFD5}"/>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22</a:t>
            </a:r>
            <a:endParaRPr lang="en-US" b="1">
              <a:latin typeface="+mn-lt"/>
              <a:cs typeface="Calibri" panose="020F0502020204030204" pitchFamily="34" charset="0"/>
            </a:endParaRPr>
          </a:p>
        </p:txBody>
      </p:sp>
      <p:sp>
        <p:nvSpPr>
          <p:cNvPr id="2" name="Content Placeholder 5">
            <a:extLst>
              <a:ext uri="{FF2B5EF4-FFF2-40B4-BE49-F238E27FC236}">
                <a16:creationId xmlns:a16="http://schemas.microsoft.com/office/drawing/2014/main" id="{E27750B7-5ED8-E0B3-B515-6BCCAB74CF95}"/>
              </a:ext>
            </a:extLst>
          </p:cNvPr>
          <p:cNvSpPr>
            <a:spLocks noGrp="1"/>
          </p:cNvSpPr>
          <p:nvPr>
            <p:ph idx="1"/>
          </p:nvPr>
        </p:nvSpPr>
        <p:spPr>
          <a:xfrm>
            <a:off x="838200" y="1825625"/>
            <a:ext cx="10515600" cy="4351338"/>
          </a:xfrm>
        </p:spPr>
        <p:txBody>
          <a:bodyPr>
            <a:normAutofit fontScale="92500"/>
          </a:bodyPr>
          <a:lstStyle/>
          <a:p>
            <a:pPr marL="0" indent="0">
              <a:buNone/>
            </a:pPr>
            <a:r>
              <a:rPr lang="en-US"/>
              <a:t>Pick a whole number between 1 and 9.</a:t>
            </a:r>
          </a:p>
          <a:p>
            <a:pPr marL="0" indent="0">
              <a:buNone/>
            </a:pPr>
            <a:r>
              <a:rPr lang="en-US"/>
              <a:t>Double your number.</a:t>
            </a:r>
          </a:p>
          <a:p>
            <a:pPr marL="0" indent="0">
              <a:buNone/>
            </a:pPr>
            <a:r>
              <a:rPr lang="en-US"/>
              <a:t>Add 10.</a:t>
            </a:r>
          </a:p>
          <a:p>
            <a:pPr marL="0" indent="0">
              <a:buNone/>
            </a:pPr>
            <a:r>
              <a:rPr lang="en-US"/>
              <a:t>Halve it.</a:t>
            </a:r>
          </a:p>
          <a:p>
            <a:pPr marL="0" indent="0">
              <a:buNone/>
            </a:pPr>
            <a:r>
              <a:rPr lang="en-US"/>
              <a:t>Add 8.</a:t>
            </a:r>
          </a:p>
          <a:p>
            <a:pPr marL="0" indent="0">
              <a:buNone/>
            </a:pPr>
            <a:r>
              <a:rPr lang="en-US"/>
              <a:t>Subtract your starting number.</a:t>
            </a:r>
          </a:p>
          <a:p>
            <a:pPr marL="0" indent="0">
              <a:buNone/>
            </a:pPr>
            <a:endParaRPr lang="en-US"/>
          </a:p>
          <a:p>
            <a:pPr marL="0" indent="0">
              <a:buNone/>
            </a:pPr>
            <a:r>
              <a:rPr lang="en-US"/>
              <a:t>What do you notice? What happens if you pick a different number? </a:t>
            </a:r>
          </a:p>
          <a:p>
            <a:pPr marL="0" indent="0">
              <a:buNone/>
            </a:pPr>
            <a:r>
              <a:rPr lang="en-US"/>
              <a:t>Justify why this happens.</a:t>
            </a:r>
          </a:p>
        </p:txBody>
      </p:sp>
    </p:spTree>
    <p:extLst>
      <p:ext uri="{BB962C8B-B14F-4D97-AF65-F5344CB8AC3E}">
        <p14:creationId xmlns:p14="http://schemas.microsoft.com/office/powerpoint/2010/main" val="276592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873F-C180-52AA-EE7D-302C5AB44C8E}"/>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34A4649C-654D-503D-A32D-7AC03B6BCA2F}"/>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23</a:t>
            </a:r>
            <a:endParaRPr lang="en-US" b="1">
              <a:latin typeface="+mn-lt"/>
              <a:cs typeface="Calibri" panose="020F0502020204030204" pitchFamily="34" charset="0"/>
            </a:endParaRPr>
          </a:p>
        </p:txBody>
      </p:sp>
      <p:sp>
        <p:nvSpPr>
          <p:cNvPr id="7" name="Content Placeholder 5">
            <a:extLst>
              <a:ext uri="{FF2B5EF4-FFF2-40B4-BE49-F238E27FC236}">
                <a16:creationId xmlns:a16="http://schemas.microsoft.com/office/drawing/2014/main" id="{5D63951A-8EE7-4801-BE76-0208C1552649}"/>
              </a:ext>
            </a:extLst>
          </p:cNvPr>
          <p:cNvSpPr>
            <a:spLocks noGrp="1"/>
          </p:cNvSpPr>
          <p:nvPr>
            <p:ph idx="1"/>
          </p:nvPr>
        </p:nvSpPr>
        <p:spPr>
          <a:xfrm>
            <a:off x="838200" y="1825625"/>
            <a:ext cx="10515600" cy="4351338"/>
          </a:xfrm>
        </p:spPr>
        <p:txBody>
          <a:bodyPr/>
          <a:lstStyle/>
          <a:p>
            <a:pPr marL="0" indent="0">
              <a:buNone/>
            </a:pPr>
            <a:r>
              <a:rPr lang="en-US"/>
              <a:t>The perimeter of this shape is 31 cm. Calculate its area.</a:t>
            </a:r>
          </a:p>
        </p:txBody>
      </p:sp>
      <p:pic>
        <p:nvPicPr>
          <p:cNvPr id="8" name="Picture 7">
            <a:extLst>
              <a:ext uri="{FF2B5EF4-FFF2-40B4-BE49-F238E27FC236}">
                <a16:creationId xmlns:a16="http://schemas.microsoft.com/office/drawing/2014/main" id="{2844EA71-29D9-34A3-0DDD-9F86B9E6ED0A}"/>
              </a:ext>
            </a:extLst>
          </p:cNvPr>
          <p:cNvPicPr>
            <a:picLocks noChangeAspect="1"/>
          </p:cNvPicPr>
          <p:nvPr/>
        </p:nvPicPr>
        <p:blipFill>
          <a:blip r:embed="rId3"/>
          <a:stretch>
            <a:fillRect/>
          </a:stretch>
        </p:blipFill>
        <p:spPr>
          <a:xfrm>
            <a:off x="3314312" y="2839082"/>
            <a:ext cx="5563376" cy="2324424"/>
          </a:xfrm>
          <a:prstGeom prst="rect">
            <a:avLst/>
          </a:prstGeom>
        </p:spPr>
      </p:pic>
    </p:spTree>
    <p:extLst>
      <p:ext uri="{BB962C8B-B14F-4D97-AF65-F5344CB8AC3E}">
        <p14:creationId xmlns:p14="http://schemas.microsoft.com/office/powerpoint/2010/main" val="52486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0606-8253-CE7C-5516-ADB5CE606DEA}"/>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2C9384CF-13AD-B447-A1E8-E1B9E292D836}"/>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24</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07ADA71A-24B1-52D8-6C04-94AE85E54D23}"/>
              </a:ext>
            </a:extLst>
          </p:cNvPr>
          <p:cNvSpPr>
            <a:spLocks noGrp="1"/>
          </p:cNvSpPr>
          <p:nvPr>
            <p:ph idx="1"/>
          </p:nvPr>
        </p:nvSpPr>
        <p:spPr>
          <a:xfrm>
            <a:off x="838200" y="1825625"/>
            <a:ext cx="10515600" cy="4351338"/>
          </a:xfrm>
        </p:spPr>
        <p:txBody>
          <a:bodyPr/>
          <a:lstStyle/>
          <a:p>
            <a:pPr marL="0" indent="0">
              <a:buNone/>
            </a:pPr>
            <a:r>
              <a:rPr lang="en-US"/>
              <a:t>Arjan’s older sister Mandeep is 5 times his age.</a:t>
            </a:r>
          </a:p>
          <a:p>
            <a:pPr marL="0" indent="0">
              <a:buNone/>
            </a:pPr>
            <a:endParaRPr lang="en-US"/>
          </a:p>
          <a:p>
            <a:pPr marL="0" indent="0">
              <a:buNone/>
            </a:pPr>
            <a:r>
              <a:rPr lang="en-US"/>
              <a:t>Their guinea pig is three-tenths of Mandeep’s age.</a:t>
            </a:r>
          </a:p>
          <a:p>
            <a:pPr marL="0" indent="0">
              <a:buNone/>
            </a:pPr>
            <a:endParaRPr lang="en-US"/>
          </a:p>
          <a:p>
            <a:pPr marL="0" indent="0">
              <a:buNone/>
            </a:pPr>
            <a:r>
              <a:rPr lang="en-US"/>
              <a:t>The total of Arjan’s and Mandeep’s ages is 24.</a:t>
            </a:r>
          </a:p>
          <a:p>
            <a:pPr marL="0" indent="0">
              <a:buNone/>
            </a:pPr>
            <a:endParaRPr lang="en-US"/>
          </a:p>
          <a:p>
            <a:pPr marL="0" indent="0">
              <a:buNone/>
            </a:pPr>
            <a:r>
              <a:rPr lang="en-US"/>
              <a:t>What ages are Arjan, Mandeep and the guinea-pig?</a:t>
            </a:r>
          </a:p>
        </p:txBody>
      </p:sp>
    </p:spTree>
    <p:extLst>
      <p:ext uri="{BB962C8B-B14F-4D97-AF65-F5344CB8AC3E}">
        <p14:creationId xmlns:p14="http://schemas.microsoft.com/office/powerpoint/2010/main" val="161346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CEBF-427F-5427-DDCF-2488745FD74A}"/>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25276CEF-A7AF-874F-D49D-A7E404D4066E}"/>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25</a:t>
            </a:r>
            <a:endParaRPr lang="en-US" b="1">
              <a:latin typeface="+mn-lt"/>
              <a:cs typeface="Calibri" panose="020F0502020204030204" pitchFamily="34" charset="0"/>
            </a:endParaRP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EF396FCD-A78A-448A-666D-3B5C14F939B8}"/>
                  </a:ext>
                </a:extLst>
              </p:cNvPr>
              <p:cNvSpPr>
                <a:spLocks noGrp="1"/>
              </p:cNvSpPr>
              <p:nvPr>
                <p:ph idx="1"/>
              </p:nvPr>
            </p:nvSpPr>
            <p:spPr>
              <a:xfrm>
                <a:off x="838200" y="1494913"/>
                <a:ext cx="10515600" cy="4351338"/>
              </a:xfrm>
            </p:spPr>
            <p:txBody>
              <a:bodyPr/>
              <a:lstStyle/>
              <a:p>
                <a:pPr marL="0" indent="0">
                  <a:buNone/>
                </a:pPr>
                <a:r>
                  <a:rPr lang="en-US"/>
                  <a:t>This square has a side length of </a:t>
                </a:r>
                <a14:m>
                  <m:oMath xmlns:m="http://schemas.openxmlformats.org/officeDocument/2006/math">
                    <m:r>
                      <a:rPr lang="en-GB" b="0" i="0" smtClean="0">
                        <a:latin typeface="Cambria Math" panose="02040503050406030204" pitchFamily="18" charset="0"/>
                      </a:rPr>
                      <m:t>2</m:t>
                    </m:r>
                    <m:f>
                      <m:fPr>
                        <m:ctrlPr>
                          <a:rPr lang="en-US"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US"/>
                  <a:t> units. Write down the coordinates of the vertices. One has been partially completed.</a:t>
                </a:r>
              </a:p>
              <a:p>
                <a:pPr marL="0" indent="0">
                  <a:buNone/>
                </a:pPr>
                <a:r>
                  <a:rPr lang="en-US"/>
                  <a:t>						</a:t>
                </a:r>
              </a:p>
              <a:p>
                <a:pPr marL="0" indent="0">
                  <a:buNone/>
                </a:pPr>
                <a:r>
                  <a:rPr lang="en-US"/>
                  <a:t>						A = (0.75,         )</a:t>
                </a:r>
              </a:p>
              <a:p>
                <a:pPr marL="0" indent="0">
                  <a:buNone/>
                </a:pPr>
                <a:r>
                  <a:rPr lang="en-US"/>
                  <a:t>						B = (         ,         )</a:t>
                </a:r>
              </a:p>
              <a:p>
                <a:pPr marL="0" indent="0">
                  <a:buNone/>
                </a:pPr>
                <a:r>
                  <a:rPr lang="en-US"/>
                  <a:t>						C = (         ,         )</a:t>
                </a:r>
              </a:p>
              <a:p>
                <a:pPr marL="0" indent="0">
                  <a:buNone/>
                </a:pPr>
                <a:r>
                  <a:rPr lang="en-US"/>
                  <a:t>						D = (         ,         )</a:t>
                </a:r>
              </a:p>
            </p:txBody>
          </p:sp>
        </mc:Choice>
        <mc:Fallback xmlns="">
          <p:sp>
            <p:nvSpPr>
              <p:cNvPr id="5" name="Content Placeholder 5">
                <a:extLst>
                  <a:ext uri="{FF2B5EF4-FFF2-40B4-BE49-F238E27FC236}">
                    <a16:creationId xmlns:a16="http://schemas.microsoft.com/office/drawing/2014/main" id="{EF396FCD-A78A-448A-666D-3B5C14F939B8}"/>
                  </a:ext>
                </a:extLst>
              </p:cNvPr>
              <p:cNvSpPr>
                <a:spLocks noGrp="1" noRot="1" noChangeAspect="1" noMove="1" noResize="1" noEditPoints="1" noAdjustHandles="1" noChangeArrowheads="1" noChangeShapeType="1" noTextEdit="1"/>
              </p:cNvSpPr>
              <p:nvPr>
                <p:ph idx="1"/>
              </p:nvPr>
            </p:nvSpPr>
            <p:spPr>
              <a:xfrm>
                <a:off x="838200" y="1494913"/>
                <a:ext cx="10515600" cy="4351338"/>
              </a:xfrm>
              <a:blipFill>
                <a:blip r:embed="rId3"/>
                <a:stretch>
                  <a:fillRect l="-1217" t="-28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C7D21EE-DD33-CF54-CE65-D8C753A10099}"/>
              </a:ext>
            </a:extLst>
          </p:cNvPr>
          <p:cNvPicPr>
            <a:picLocks noChangeAspect="1"/>
          </p:cNvPicPr>
          <p:nvPr/>
        </p:nvPicPr>
        <p:blipFill>
          <a:blip r:embed="rId4"/>
          <a:stretch>
            <a:fillRect/>
          </a:stretch>
        </p:blipFill>
        <p:spPr>
          <a:xfrm>
            <a:off x="984277" y="2644618"/>
            <a:ext cx="4755511" cy="3728433"/>
          </a:xfrm>
          <a:prstGeom prst="rect">
            <a:avLst/>
          </a:prstGeom>
        </p:spPr>
      </p:pic>
      <p:sp>
        <p:nvSpPr>
          <p:cNvPr id="7" name="TextBox 6">
            <a:extLst>
              <a:ext uri="{FF2B5EF4-FFF2-40B4-BE49-F238E27FC236}">
                <a16:creationId xmlns:a16="http://schemas.microsoft.com/office/drawing/2014/main" id="{3DD0EBE1-D77B-DC3A-11F6-7180BAEA432B}"/>
              </a:ext>
            </a:extLst>
          </p:cNvPr>
          <p:cNvSpPr txBox="1"/>
          <p:nvPr/>
        </p:nvSpPr>
        <p:spPr>
          <a:xfrm>
            <a:off x="1839817" y="5762768"/>
            <a:ext cx="440675" cy="523220"/>
          </a:xfrm>
          <a:prstGeom prst="rect">
            <a:avLst/>
          </a:prstGeom>
          <a:noFill/>
        </p:spPr>
        <p:txBody>
          <a:bodyPr wrap="square" rtlCol="0">
            <a:spAutoFit/>
          </a:bodyPr>
          <a:lstStyle/>
          <a:p>
            <a:pPr algn="ctr"/>
            <a:r>
              <a:rPr lang="en-GB" sz="2800"/>
              <a:t>A</a:t>
            </a:r>
          </a:p>
        </p:txBody>
      </p:sp>
      <p:sp>
        <p:nvSpPr>
          <p:cNvPr id="8" name="TextBox 7">
            <a:extLst>
              <a:ext uri="{FF2B5EF4-FFF2-40B4-BE49-F238E27FC236}">
                <a16:creationId xmlns:a16="http://schemas.microsoft.com/office/drawing/2014/main" id="{3AE64AAE-C40F-7B4A-A8FC-769C7AA65244}"/>
              </a:ext>
            </a:extLst>
          </p:cNvPr>
          <p:cNvSpPr txBox="1"/>
          <p:nvPr/>
        </p:nvSpPr>
        <p:spPr>
          <a:xfrm>
            <a:off x="5375313" y="2836678"/>
            <a:ext cx="440675" cy="523220"/>
          </a:xfrm>
          <a:prstGeom prst="rect">
            <a:avLst/>
          </a:prstGeom>
          <a:noFill/>
        </p:spPr>
        <p:txBody>
          <a:bodyPr wrap="square" rtlCol="0">
            <a:spAutoFit/>
          </a:bodyPr>
          <a:lstStyle/>
          <a:p>
            <a:pPr algn="ctr"/>
            <a:r>
              <a:rPr lang="en-GB" sz="2800"/>
              <a:t>D</a:t>
            </a:r>
          </a:p>
        </p:txBody>
      </p:sp>
      <p:sp>
        <p:nvSpPr>
          <p:cNvPr id="9" name="TextBox 8">
            <a:extLst>
              <a:ext uri="{FF2B5EF4-FFF2-40B4-BE49-F238E27FC236}">
                <a16:creationId xmlns:a16="http://schemas.microsoft.com/office/drawing/2014/main" id="{BDF6BADA-1193-E8E8-1E10-0EF2874128A2}"/>
              </a:ext>
            </a:extLst>
          </p:cNvPr>
          <p:cNvSpPr txBox="1"/>
          <p:nvPr/>
        </p:nvSpPr>
        <p:spPr>
          <a:xfrm>
            <a:off x="1839817" y="2836678"/>
            <a:ext cx="440675" cy="523220"/>
          </a:xfrm>
          <a:prstGeom prst="rect">
            <a:avLst/>
          </a:prstGeom>
          <a:noFill/>
        </p:spPr>
        <p:txBody>
          <a:bodyPr wrap="square" rtlCol="0">
            <a:spAutoFit/>
          </a:bodyPr>
          <a:lstStyle/>
          <a:p>
            <a:pPr algn="ctr"/>
            <a:r>
              <a:rPr lang="en-GB" sz="2800"/>
              <a:t>C</a:t>
            </a:r>
          </a:p>
        </p:txBody>
      </p:sp>
      <p:sp>
        <p:nvSpPr>
          <p:cNvPr id="10" name="TextBox 9">
            <a:extLst>
              <a:ext uri="{FF2B5EF4-FFF2-40B4-BE49-F238E27FC236}">
                <a16:creationId xmlns:a16="http://schemas.microsoft.com/office/drawing/2014/main" id="{55E47B01-9789-261A-FA68-BA0CB03FC510}"/>
              </a:ext>
            </a:extLst>
          </p:cNvPr>
          <p:cNvSpPr txBox="1"/>
          <p:nvPr/>
        </p:nvSpPr>
        <p:spPr>
          <a:xfrm>
            <a:off x="5375313" y="5762768"/>
            <a:ext cx="440675" cy="523220"/>
          </a:xfrm>
          <a:prstGeom prst="rect">
            <a:avLst/>
          </a:prstGeom>
          <a:noFill/>
        </p:spPr>
        <p:txBody>
          <a:bodyPr wrap="square" rtlCol="0">
            <a:spAutoFit/>
          </a:bodyPr>
          <a:lstStyle/>
          <a:p>
            <a:pPr algn="ctr"/>
            <a:r>
              <a:rPr lang="en-GB" sz="2800"/>
              <a:t>B</a:t>
            </a:r>
          </a:p>
        </p:txBody>
      </p:sp>
    </p:spTree>
    <p:extLst>
      <p:ext uri="{BB962C8B-B14F-4D97-AF65-F5344CB8AC3E}">
        <p14:creationId xmlns:p14="http://schemas.microsoft.com/office/powerpoint/2010/main" val="428642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09F74-FDCD-2026-3118-AC450CBF47AE}"/>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BF0472AC-0646-6378-2BB3-1DD9422D7AA6}"/>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26</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20E5AD56-D67C-7406-C98B-2A268B229B8B}"/>
              </a:ext>
            </a:extLst>
          </p:cNvPr>
          <p:cNvSpPr>
            <a:spLocks noGrp="1"/>
          </p:cNvSpPr>
          <p:nvPr>
            <p:ph idx="1"/>
          </p:nvPr>
        </p:nvSpPr>
        <p:spPr>
          <a:xfrm>
            <a:off x="838200" y="1825625"/>
            <a:ext cx="10515600" cy="4351338"/>
          </a:xfrm>
        </p:spPr>
        <p:txBody>
          <a:bodyPr/>
          <a:lstStyle/>
          <a:p>
            <a:pPr marL="0" indent="0">
              <a:buNone/>
            </a:pPr>
            <a:r>
              <a:rPr lang="en-US"/>
              <a:t>Calculate the value of y. Explain how you know.</a:t>
            </a:r>
          </a:p>
        </p:txBody>
      </p:sp>
      <p:pic>
        <p:nvPicPr>
          <p:cNvPr id="11" name="Picture 2">
            <a:extLst>
              <a:ext uri="{FF2B5EF4-FFF2-40B4-BE49-F238E27FC236}">
                <a16:creationId xmlns:a16="http://schemas.microsoft.com/office/drawing/2014/main" id="{2AAA1F35-5B29-4F4D-C29C-4AB353AE9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322" y="2549716"/>
            <a:ext cx="5219356" cy="31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3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A3857-C39F-FAE3-14A5-D1DB90B071A6}"/>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59671893-F1B9-6A99-772F-32AFD190AE93}"/>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27</a:t>
            </a:r>
            <a:endParaRPr lang="en-US" b="1">
              <a:latin typeface="+mn-lt"/>
              <a:cs typeface="Calibri" panose="020F0502020204030204" pitchFamily="34" charset="0"/>
            </a:endParaRPr>
          </a:p>
        </p:txBody>
      </p:sp>
      <p:sp>
        <p:nvSpPr>
          <p:cNvPr id="3" name="Content Placeholder 5">
            <a:extLst>
              <a:ext uri="{FF2B5EF4-FFF2-40B4-BE49-F238E27FC236}">
                <a16:creationId xmlns:a16="http://schemas.microsoft.com/office/drawing/2014/main" id="{78FBFCE7-E25E-FDB8-064B-8D5EB1B73E64}"/>
              </a:ext>
            </a:extLst>
          </p:cNvPr>
          <p:cNvSpPr>
            <a:spLocks noGrp="1"/>
          </p:cNvSpPr>
          <p:nvPr>
            <p:ph idx="1"/>
          </p:nvPr>
        </p:nvSpPr>
        <p:spPr>
          <a:xfrm>
            <a:off x="838200" y="1825625"/>
            <a:ext cx="10515600" cy="4351338"/>
          </a:xfrm>
        </p:spPr>
        <p:txBody>
          <a:bodyPr/>
          <a:lstStyle/>
          <a:p>
            <a:pPr marL="0" indent="0">
              <a:buNone/>
            </a:pPr>
            <a:r>
              <a:rPr lang="en-US"/>
              <a:t>Buses leave Chorley for Bolton at regular intervals. </a:t>
            </a:r>
          </a:p>
          <a:p>
            <a:pPr marL="0" indent="0">
              <a:buNone/>
            </a:pPr>
            <a:endParaRPr lang="en-US"/>
          </a:p>
          <a:p>
            <a:pPr marL="0" indent="0">
              <a:buNone/>
            </a:pPr>
            <a:r>
              <a:rPr lang="en-US"/>
              <a:t>The second bus of the day left at 6:35 am. </a:t>
            </a:r>
          </a:p>
          <a:p>
            <a:pPr marL="0" indent="0">
              <a:buNone/>
            </a:pPr>
            <a:endParaRPr lang="en-US"/>
          </a:p>
          <a:p>
            <a:pPr marL="0" indent="0">
              <a:buNone/>
            </a:pPr>
            <a:r>
              <a:rPr lang="en-US"/>
              <a:t>The sixth bus left at 8:03 am and you just missed it. </a:t>
            </a:r>
          </a:p>
          <a:p>
            <a:pPr marL="0" indent="0">
              <a:buNone/>
            </a:pPr>
            <a:endParaRPr lang="en-US"/>
          </a:p>
          <a:p>
            <a:pPr marL="0" indent="0">
              <a:buNone/>
            </a:pPr>
            <a:r>
              <a:rPr lang="en-US"/>
              <a:t>What time is the next bus?</a:t>
            </a:r>
          </a:p>
        </p:txBody>
      </p:sp>
    </p:spTree>
    <p:extLst>
      <p:ext uri="{BB962C8B-B14F-4D97-AF65-F5344CB8AC3E}">
        <p14:creationId xmlns:p14="http://schemas.microsoft.com/office/powerpoint/2010/main" val="234234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DF3B6-F779-247A-1AD5-5A458B3857A5}"/>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198A9E07-CCF1-5CC3-1B0E-806BE78C7052}"/>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28</a:t>
            </a:r>
            <a:endParaRPr lang="en-US" b="1">
              <a:latin typeface="+mn-lt"/>
              <a:cs typeface="Calibri" panose="020F0502020204030204" pitchFamily="34" charset="0"/>
            </a:endParaRPr>
          </a:p>
        </p:txBody>
      </p:sp>
      <p:sp>
        <p:nvSpPr>
          <p:cNvPr id="5" name="Content Placeholder 5">
            <a:extLst>
              <a:ext uri="{FF2B5EF4-FFF2-40B4-BE49-F238E27FC236}">
                <a16:creationId xmlns:a16="http://schemas.microsoft.com/office/drawing/2014/main" id="{1444A7CA-46E6-3508-DA38-FCFE4BF5A396}"/>
              </a:ext>
            </a:extLst>
          </p:cNvPr>
          <p:cNvSpPr>
            <a:spLocks noGrp="1"/>
          </p:cNvSpPr>
          <p:nvPr>
            <p:ph idx="1"/>
          </p:nvPr>
        </p:nvSpPr>
        <p:spPr>
          <a:xfrm>
            <a:off x="838200" y="3749039"/>
            <a:ext cx="10515600" cy="2427923"/>
          </a:xfrm>
        </p:spPr>
        <p:txBody>
          <a:bodyPr/>
          <a:lstStyle/>
          <a:p>
            <a:pPr marL="0" indent="0">
              <a:buNone/>
            </a:pPr>
            <a:r>
              <a:rPr lang="en-US"/>
              <a:t>Under which conditions is each taxi firm the cheapest? </a:t>
            </a:r>
          </a:p>
        </p:txBody>
      </p:sp>
      <p:sp>
        <p:nvSpPr>
          <p:cNvPr id="6" name="TextBox 5">
            <a:extLst>
              <a:ext uri="{FF2B5EF4-FFF2-40B4-BE49-F238E27FC236}">
                <a16:creationId xmlns:a16="http://schemas.microsoft.com/office/drawing/2014/main" id="{EE7EE96F-A7F0-56DF-BDB3-88CCF68DCBD9}"/>
              </a:ext>
            </a:extLst>
          </p:cNvPr>
          <p:cNvSpPr txBox="1"/>
          <p:nvPr/>
        </p:nvSpPr>
        <p:spPr>
          <a:xfrm>
            <a:off x="838199" y="1825625"/>
            <a:ext cx="2900231" cy="954107"/>
          </a:xfrm>
          <a:prstGeom prst="rect">
            <a:avLst/>
          </a:prstGeom>
          <a:noFill/>
          <a:ln w="28575">
            <a:solidFill>
              <a:schemeClr val="tx1"/>
            </a:solidFill>
          </a:ln>
        </p:spPr>
        <p:txBody>
          <a:bodyPr wrap="square" rtlCol="0">
            <a:spAutoFit/>
          </a:bodyPr>
          <a:lstStyle/>
          <a:p>
            <a:pPr algn="ctr"/>
            <a:r>
              <a:rPr lang="en-GB" sz="2800" b="1"/>
              <a:t>Ace Taxis</a:t>
            </a:r>
          </a:p>
          <a:p>
            <a:pPr algn="ctr"/>
            <a:r>
              <a:rPr lang="en-GB" sz="2800"/>
              <a:t>£4 + £2 per mile</a:t>
            </a:r>
          </a:p>
        </p:txBody>
      </p:sp>
      <p:sp>
        <p:nvSpPr>
          <p:cNvPr id="7" name="TextBox 6">
            <a:extLst>
              <a:ext uri="{FF2B5EF4-FFF2-40B4-BE49-F238E27FC236}">
                <a16:creationId xmlns:a16="http://schemas.microsoft.com/office/drawing/2014/main" id="{5C3BC284-270D-5C1F-8789-EEB3C0090BB8}"/>
              </a:ext>
            </a:extLst>
          </p:cNvPr>
          <p:cNvSpPr txBox="1"/>
          <p:nvPr/>
        </p:nvSpPr>
        <p:spPr>
          <a:xfrm>
            <a:off x="4752400" y="1825625"/>
            <a:ext cx="2855811" cy="954107"/>
          </a:xfrm>
          <a:prstGeom prst="rect">
            <a:avLst/>
          </a:prstGeom>
          <a:noFill/>
          <a:ln w="28575">
            <a:solidFill>
              <a:schemeClr val="tx1"/>
            </a:solidFill>
          </a:ln>
        </p:spPr>
        <p:txBody>
          <a:bodyPr wrap="square" rtlCol="0">
            <a:spAutoFit/>
          </a:bodyPr>
          <a:lstStyle/>
          <a:p>
            <a:pPr algn="ctr"/>
            <a:r>
              <a:rPr lang="en-GB" sz="2800" b="1"/>
              <a:t>Best Taxis</a:t>
            </a:r>
          </a:p>
          <a:p>
            <a:pPr algn="ctr"/>
            <a:r>
              <a:rPr lang="en-GB" sz="2800"/>
              <a:t>£8 + £1 per mile</a:t>
            </a:r>
          </a:p>
        </p:txBody>
      </p:sp>
      <p:sp>
        <p:nvSpPr>
          <p:cNvPr id="8" name="TextBox 7">
            <a:extLst>
              <a:ext uri="{FF2B5EF4-FFF2-40B4-BE49-F238E27FC236}">
                <a16:creationId xmlns:a16="http://schemas.microsoft.com/office/drawing/2014/main" id="{7B43E85F-F20D-DD91-8A5E-6DB7715B1E0E}"/>
              </a:ext>
            </a:extLst>
          </p:cNvPr>
          <p:cNvSpPr txBox="1"/>
          <p:nvPr/>
        </p:nvSpPr>
        <p:spPr>
          <a:xfrm>
            <a:off x="8666602" y="1825624"/>
            <a:ext cx="2687198" cy="954107"/>
          </a:xfrm>
          <a:prstGeom prst="rect">
            <a:avLst/>
          </a:prstGeom>
          <a:noFill/>
          <a:ln w="28575">
            <a:solidFill>
              <a:schemeClr val="tx1"/>
            </a:solidFill>
          </a:ln>
        </p:spPr>
        <p:txBody>
          <a:bodyPr wrap="square" rtlCol="0">
            <a:spAutoFit/>
          </a:bodyPr>
          <a:lstStyle/>
          <a:p>
            <a:pPr algn="ctr"/>
            <a:r>
              <a:rPr lang="en-GB" sz="2800" b="1"/>
              <a:t>Cool Taxis</a:t>
            </a:r>
          </a:p>
          <a:p>
            <a:pPr algn="ctr"/>
            <a:r>
              <a:rPr lang="en-GB" sz="2800"/>
              <a:t>£4 per mile</a:t>
            </a:r>
          </a:p>
        </p:txBody>
      </p:sp>
    </p:spTree>
    <p:extLst>
      <p:ext uri="{BB962C8B-B14F-4D97-AF65-F5344CB8AC3E}">
        <p14:creationId xmlns:p14="http://schemas.microsoft.com/office/powerpoint/2010/main" val="217952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D3A43-2D2E-478B-2324-234A6B5D4B48}"/>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DFCE177C-39F2-CED2-192E-FE22193183FC}"/>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a:t>
            </a:r>
            <a:endParaRPr lang="en-US" b="1">
              <a:latin typeface="+mn-lt"/>
              <a:cs typeface="Calibri" panose="020F0502020204030204" pitchFamily="34" charset="0"/>
            </a:endParaRPr>
          </a:p>
        </p:txBody>
      </p:sp>
      <p:sp>
        <p:nvSpPr>
          <p:cNvPr id="2" name="Content Placeholder 5">
            <a:extLst>
              <a:ext uri="{FF2B5EF4-FFF2-40B4-BE49-F238E27FC236}">
                <a16:creationId xmlns:a16="http://schemas.microsoft.com/office/drawing/2014/main" id="{86448F1B-64C2-9325-628C-F32CF6E50610}"/>
              </a:ext>
            </a:extLst>
          </p:cNvPr>
          <p:cNvSpPr>
            <a:spLocks noGrp="1"/>
          </p:cNvSpPr>
          <p:nvPr>
            <p:ph idx="1"/>
          </p:nvPr>
        </p:nvSpPr>
        <p:spPr>
          <a:xfrm>
            <a:off x="838200" y="1613347"/>
            <a:ext cx="10515600" cy="4879975"/>
          </a:xfrm>
        </p:spPr>
        <p:txBody>
          <a:bodyPr>
            <a:normAutofit/>
          </a:bodyPr>
          <a:lstStyle/>
          <a:p>
            <a:pPr marL="0" indent="0">
              <a:buNone/>
            </a:pPr>
            <a:r>
              <a:rPr lang="en-US"/>
              <a:t>Find the value of each shape.</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Create your own number sentences to 10 using these shapes.</a:t>
            </a:r>
          </a:p>
          <a:p>
            <a:pPr marL="0" indent="0">
              <a:buNone/>
            </a:pPr>
            <a:endParaRPr lang="en-US"/>
          </a:p>
        </p:txBody>
      </p:sp>
      <p:pic>
        <p:nvPicPr>
          <p:cNvPr id="3" name="Picture 2" descr="A red circle and triangle shapes&#10;&#10;AI-generated content may be incorrect.">
            <a:extLst>
              <a:ext uri="{FF2B5EF4-FFF2-40B4-BE49-F238E27FC236}">
                <a16:creationId xmlns:a16="http://schemas.microsoft.com/office/drawing/2014/main" id="{587374AB-4A18-6823-407E-55F577BA86B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38200" y="2251526"/>
            <a:ext cx="5814954" cy="27305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1DE8F4-CAE5-ABE0-51C5-60422C0B4993}"/>
                  </a:ext>
                </a:extLst>
              </p:cNvPr>
              <p:cNvSpPr txBox="1"/>
              <p:nvPr/>
            </p:nvSpPr>
            <p:spPr>
              <a:xfrm>
                <a:off x="3094264" y="2437886"/>
                <a:ext cx="91352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=8</m:t>
                      </m:r>
                    </m:oMath>
                  </m:oMathPara>
                </a14:m>
                <a:endParaRPr lang="en-US" sz="4000"/>
              </a:p>
            </p:txBody>
          </p:sp>
        </mc:Choice>
        <mc:Fallback xmlns="">
          <p:sp>
            <p:nvSpPr>
              <p:cNvPr id="6" name="TextBox 5">
                <a:extLst>
                  <a:ext uri="{FF2B5EF4-FFF2-40B4-BE49-F238E27FC236}">
                    <a16:creationId xmlns:a16="http://schemas.microsoft.com/office/drawing/2014/main" id="{9D1DE8F4-CAE5-ABE0-51C5-60422C0B4993}"/>
                  </a:ext>
                </a:extLst>
              </p:cNvPr>
              <p:cNvSpPr txBox="1">
                <a:spLocks noRot="1" noChangeAspect="1" noMove="1" noResize="1" noEditPoints="1" noAdjustHandles="1" noChangeArrowheads="1" noChangeShapeType="1" noTextEdit="1"/>
              </p:cNvSpPr>
              <p:nvPr/>
            </p:nvSpPr>
            <p:spPr>
              <a:xfrm>
                <a:off x="3094264" y="2437886"/>
                <a:ext cx="913520" cy="6155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B52FA6-F7C0-F803-3CF5-1D466E82FD90}"/>
                  </a:ext>
                </a:extLst>
              </p:cNvPr>
              <p:cNvSpPr txBox="1"/>
              <p:nvPr/>
            </p:nvSpPr>
            <p:spPr>
              <a:xfrm>
                <a:off x="3094264" y="3290827"/>
                <a:ext cx="91352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=8</m:t>
                      </m:r>
                    </m:oMath>
                  </m:oMathPara>
                </a14:m>
                <a:endParaRPr lang="en-US" sz="4000"/>
              </a:p>
            </p:txBody>
          </p:sp>
        </mc:Choice>
        <mc:Fallback xmlns="">
          <p:sp>
            <p:nvSpPr>
              <p:cNvPr id="7" name="TextBox 6">
                <a:extLst>
                  <a:ext uri="{FF2B5EF4-FFF2-40B4-BE49-F238E27FC236}">
                    <a16:creationId xmlns:a16="http://schemas.microsoft.com/office/drawing/2014/main" id="{9BB52FA6-F7C0-F803-3CF5-1D466E82FD90}"/>
                  </a:ext>
                </a:extLst>
              </p:cNvPr>
              <p:cNvSpPr txBox="1">
                <a:spLocks noRot="1" noChangeAspect="1" noMove="1" noResize="1" noEditPoints="1" noAdjustHandles="1" noChangeArrowheads="1" noChangeShapeType="1" noTextEdit="1"/>
              </p:cNvSpPr>
              <p:nvPr/>
            </p:nvSpPr>
            <p:spPr>
              <a:xfrm>
                <a:off x="3094264" y="3290827"/>
                <a:ext cx="913520" cy="6155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C9712F-9953-DE78-6E27-CF997D00F865}"/>
                  </a:ext>
                </a:extLst>
              </p:cNvPr>
              <p:cNvSpPr txBox="1"/>
              <p:nvPr/>
            </p:nvSpPr>
            <p:spPr>
              <a:xfrm>
                <a:off x="6196394" y="4129027"/>
                <a:ext cx="91352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=8</m:t>
                      </m:r>
                    </m:oMath>
                  </m:oMathPara>
                </a14:m>
                <a:endParaRPr lang="en-US" sz="4000"/>
              </a:p>
            </p:txBody>
          </p:sp>
        </mc:Choice>
        <mc:Fallback xmlns="">
          <p:sp>
            <p:nvSpPr>
              <p:cNvPr id="8" name="TextBox 7">
                <a:extLst>
                  <a:ext uri="{FF2B5EF4-FFF2-40B4-BE49-F238E27FC236}">
                    <a16:creationId xmlns:a16="http://schemas.microsoft.com/office/drawing/2014/main" id="{2BC9712F-9953-DE78-6E27-CF997D00F865}"/>
                  </a:ext>
                </a:extLst>
              </p:cNvPr>
              <p:cNvSpPr txBox="1">
                <a:spLocks noRot="1" noChangeAspect="1" noMove="1" noResize="1" noEditPoints="1" noAdjustHandles="1" noChangeArrowheads="1" noChangeShapeType="1" noTextEdit="1"/>
              </p:cNvSpPr>
              <p:nvPr/>
            </p:nvSpPr>
            <p:spPr>
              <a:xfrm>
                <a:off x="6196394" y="4129027"/>
                <a:ext cx="913520" cy="61555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157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3418-939F-B8DD-B48E-52DF68E33545}"/>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2DBA84C0-9F7F-3CFC-F1F2-D82DFE3C2956}"/>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29</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92B72342-8549-9E51-8230-D046A5229719}"/>
              </a:ext>
            </a:extLst>
          </p:cNvPr>
          <p:cNvSpPr>
            <a:spLocks noGrp="1"/>
          </p:cNvSpPr>
          <p:nvPr>
            <p:ph idx="1"/>
          </p:nvPr>
        </p:nvSpPr>
        <p:spPr>
          <a:xfrm>
            <a:off x="838200" y="1825625"/>
            <a:ext cx="10515600" cy="4351338"/>
          </a:xfrm>
        </p:spPr>
        <p:txBody>
          <a:bodyPr/>
          <a:lstStyle/>
          <a:p>
            <a:pPr marL="0" indent="0">
              <a:buNone/>
            </a:pPr>
            <a:r>
              <a:rPr lang="en-US"/>
              <a:t>I am thinking of a number. </a:t>
            </a:r>
          </a:p>
          <a:p>
            <a:pPr marL="0" indent="0">
              <a:buNone/>
            </a:pPr>
            <a:endParaRPr lang="en-US"/>
          </a:p>
          <a:p>
            <a:pPr marL="0" indent="0">
              <a:buNone/>
            </a:pPr>
            <a:r>
              <a:rPr lang="en-US"/>
              <a:t>If you multiply it by 3 and add 60 you get the same value as multiplying it by 7 and subtracting 8.</a:t>
            </a:r>
          </a:p>
          <a:p>
            <a:pPr marL="0" indent="0">
              <a:buNone/>
            </a:pPr>
            <a:endParaRPr lang="en-US"/>
          </a:p>
          <a:p>
            <a:pPr marL="0" indent="0">
              <a:buNone/>
            </a:pPr>
            <a:r>
              <a:rPr lang="en-US"/>
              <a:t>What number am I thinking of?</a:t>
            </a:r>
          </a:p>
        </p:txBody>
      </p:sp>
    </p:spTree>
    <p:extLst>
      <p:ext uri="{BB962C8B-B14F-4D97-AF65-F5344CB8AC3E}">
        <p14:creationId xmlns:p14="http://schemas.microsoft.com/office/powerpoint/2010/main" val="2267583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5DAD4-565B-6C3C-B3CF-3C2C715B3EF5}"/>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B6A2FF8-A661-1897-8141-AAF9238849DC}"/>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30</a:t>
            </a:r>
            <a:endParaRPr lang="en-US" b="1">
              <a:latin typeface="+mn-lt"/>
              <a:cs typeface="Calibri" panose="020F0502020204030204" pitchFamily="34" charset="0"/>
            </a:endParaRPr>
          </a:p>
        </p:txBody>
      </p:sp>
      <p:sp>
        <p:nvSpPr>
          <p:cNvPr id="5" name="Content Placeholder 5">
            <a:extLst>
              <a:ext uri="{FF2B5EF4-FFF2-40B4-BE49-F238E27FC236}">
                <a16:creationId xmlns:a16="http://schemas.microsoft.com/office/drawing/2014/main" id="{18CFACDD-73DA-C5C0-07D4-ECF80121E5F6}"/>
              </a:ext>
            </a:extLst>
          </p:cNvPr>
          <p:cNvSpPr>
            <a:spLocks noGrp="1"/>
          </p:cNvSpPr>
          <p:nvPr>
            <p:ph idx="1"/>
          </p:nvPr>
        </p:nvSpPr>
        <p:spPr>
          <a:xfrm>
            <a:off x="838200" y="1825625"/>
            <a:ext cx="10902494" cy="4351338"/>
          </a:xfrm>
        </p:spPr>
        <p:txBody>
          <a:bodyPr>
            <a:normAutofit/>
          </a:bodyPr>
          <a:lstStyle/>
          <a:p>
            <a:pPr marL="0" indent="0">
              <a:buNone/>
            </a:pPr>
            <a:r>
              <a:rPr lang="en-US" dirty="0"/>
              <a:t>People in Leeds city centre were asked whether they would watch the next Leeds United football match. Pie chart ‘a’ shows the non-supporters’ responses and pie chart ‘b’ shows the supporters’ responses.</a:t>
            </a:r>
          </a:p>
          <a:p>
            <a:pPr marL="0" indent="0">
              <a:buNone/>
            </a:pPr>
            <a:r>
              <a:rPr lang="en-US" dirty="0"/>
              <a:t>						The minor sector for each chart</a:t>
            </a:r>
            <a:br>
              <a:rPr lang="en-US" dirty="0"/>
            </a:br>
            <a:r>
              <a:rPr lang="en-US" dirty="0"/>
              <a:t>						represents 80 people.</a:t>
            </a:r>
            <a:br>
              <a:rPr lang="en-US" dirty="0"/>
            </a:br>
            <a:r>
              <a:rPr lang="en-US" dirty="0"/>
              <a:t>						In which group were more</a:t>
            </a:r>
            <a:br>
              <a:rPr lang="en-US" dirty="0"/>
            </a:br>
            <a:r>
              <a:rPr lang="en-US" dirty="0"/>
              <a:t>						people interviewed and by how</a:t>
            </a:r>
            <a:br>
              <a:rPr lang="en-US" dirty="0"/>
            </a:br>
            <a:r>
              <a:rPr lang="en-US" dirty="0"/>
              <a:t>						many people?</a:t>
            </a:r>
          </a:p>
        </p:txBody>
      </p:sp>
      <p:pic>
        <p:nvPicPr>
          <p:cNvPr id="6" name="Picture 5">
            <a:extLst>
              <a:ext uri="{FF2B5EF4-FFF2-40B4-BE49-F238E27FC236}">
                <a16:creationId xmlns:a16="http://schemas.microsoft.com/office/drawing/2014/main" id="{EEFBC1C8-20AF-F847-5D3E-0ED76FAD8C85}"/>
              </a:ext>
            </a:extLst>
          </p:cNvPr>
          <p:cNvPicPr>
            <a:picLocks noChangeAspect="1"/>
          </p:cNvPicPr>
          <p:nvPr/>
        </p:nvPicPr>
        <p:blipFill>
          <a:blip r:embed="rId3"/>
          <a:stretch>
            <a:fillRect/>
          </a:stretch>
        </p:blipFill>
        <p:spPr>
          <a:xfrm>
            <a:off x="838200" y="3431808"/>
            <a:ext cx="5282508" cy="2745155"/>
          </a:xfrm>
          <a:prstGeom prst="rect">
            <a:avLst/>
          </a:prstGeom>
          <a:ln>
            <a:noFill/>
          </a:ln>
        </p:spPr>
      </p:pic>
    </p:spTree>
    <p:extLst>
      <p:ext uri="{BB962C8B-B14F-4D97-AF65-F5344CB8AC3E}">
        <p14:creationId xmlns:p14="http://schemas.microsoft.com/office/powerpoint/2010/main" val="3259678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83F49-633A-E9F4-623A-69D102024E3E}"/>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2ABD277F-5540-2354-F8CF-8067FE4284AC}"/>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31</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B03ACF8C-0083-88D8-DCE2-1BBF9FC7F4EC}"/>
              </a:ext>
            </a:extLst>
          </p:cNvPr>
          <p:cNvSpPr>
            <a:spLocks noGrp="1"/>
          </p:cNvSpPr>
          <p:nvPr>
            <p:ph idx="1"/>
          </p:nvPr>
        </p:nvSpPr>
        <p:spPr>
          <a:xfrm>
            <a:off x="838200" y="5673687"/>
            <a:ext cx="10515600" cy="503276"/>
          </a:xfrm>
        </p:spPr>
        <p:txBody>
          <a:bodyPr/>
          <a:lstStyle/>
          <a:p>
            <a:pPr marL="0" indent="0">
              <a:buNone/>
            </a:pPr>
            <a:r>
              <a:rPr lang="en-US"/>
              <a:t>Explain why these statements could be wrong.</a:t>
            </a:r>
          </a:p>
        </p:txBody>
      </p:sp>
      <p:sp>
        <p:nvSpPr>
          <p:cNvPr id="7" name="Speech Bubble: Rectangle with Corners Rounded 2">
            <a:extLst>
              <a:ext uri="{FF2B5EF4-FFF2-40B4-BE49-F238E27FC236}">
                <a16:creationId xmlns:a16="http://schemas.microsoft.com/office/drawing/2014/main" id="{9E30D781-C8C4-1E2C-A48C-BA9CC1A6B867}"/>
              </a:ext>
            </a:extLst>
          </p:cNvPr>
          <p:cNvSpPr/>
          <p:nvPr/>
        </p:nvSpPr>
        <p:spPr>
          <a:xfrm>
            <a:off x="838199" y="1650760"/>
            <a:ext cx="10515599" cy="1522098"/>
          </a:xfrm>
          <a:prstGeom prst="wedgeRoundRectCallout">
            <a:avLst>
              <a:gd name="adj1" fmla="val -50063"/>
              <a:gd name="adj2" fmla="val 7625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800">
                <a:solidFill>
                  <a:schemeClr val="tx1"/>
                </a:solidFill>
              </a:rPr>
              <a:t>When I raced for my school, I got a gold medal. But when I raced for my county, I got a bronze medal. That must mean I raced slower when racing for my county. </a:t>
            </a:r>
          </a:p>
        </p:txBody>
      </p:sp>
      <p:sp>
        <p:nvSpPr>
          <p:cNvPr id="8" name="Speech Bubble: Rectangle with Corners Rounded 3">
            <a:extLst>
              <a:ext uri="{FF2B5EF4-FFF2-40B4-BE49-F238E27FC236}">
                <a16:creationId xmlns:a16="http://schemas.microsoft.com/office/drawing/2014/main" id="{AADD5556-A183-90BD-6424-335071EA1422}"/>
              </a:ext>
            </a:extLst>
          </p:cNvPr>
          <p:cNvSpPr/>
          <p:nvPr/>
        </p:nvSpPr>
        <p:spPr>
          <a:xfrm>
            <a:off x="838198" y="3685141"/>
            <a:ext cx="10515599" cy="1877037"/>
          </a:xfrm>
          <a:prstGeom prst="wedgeRoundRectCallout">
            <a:avLst>
              <a:gd name="adj1" fmla="val 49981"/>
              <a:gd name="adj2" fmla="val 6484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800">
                <a:solidFill>
                  <a:schemeClr val="tx1"/>
                </a:solidFill>
              </a:rPr>
              <a:t>When I was 6 years old, I read an average of 9.2 books per month. I’m 13 now and read an average of 1.4 books per month. I must be a slower reader now than when I was 6 years old.</a:t>
            </a:r>
          </a:p>
        </p:txBody>
      </p:sp>
    </p:spTree>
    <p:extLst>
      <p:ext uri="{BB962C8B-B14F-4D97-AF65-F5344CB8AC3E}">
        <p14:creationId xmlns:p14="http://schemas.microsoft.com/office/powerpoint/2010/main" val="147559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F4E8-E248-4F86-8A48-56CB9777584D}"/>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649368F3-97F6-74D8-9D28-CE436219D783}"/>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32</a:t>
            </a:r>
            <a:endParaRPr lang="en-US" b="1">
              <a:latin typeface="+mn-lt"/>
              <a:cs typeface="Calibri" panose="020F0502020204030204" pitchFamily="34" charset="0"/>
            </a:endParaRPr>
          </a:p>
        </p:txBody>
      </p:sp>
      <p:sp>
        <p:nvSpPr>
          <p:cNvPr id="11" name="Content Placeholder 5">
            <a:extLst>
              <a:ext uri="{FF2B5EF4-FFF2-40B4-BE49-F238E27FC236}">
                <a16:creationId xmlns:a16="http://schemas.microsoft.com/office/drawing/2014/main" id="{8B7BC245-F25C-AFE9-0A17-A6418E14DD8F}"/>
              </a:ext>
            </a:extLst>
          </p:cNvPr>
          <p:cNvSpPr>
            <a:spLocks noGrp="1"/>
          </p:cNvSpPr>
          <p:nvPr>
            <p:ph idx="1"/>
          </p:nvPr>
        </p:nvSpPr>
        <p:spPr>
          <a:xfrm>
            <a:off x="838200" y="1825625"/>
            <a:ext cx="10515600" cy="4351338"/>
          </a:xfrm>
        </p:spPr>
        <p:txBody>
          <a:bodyPr/>
          <a:lstStyle/>
          <a:p>
            <a:pPr marL="0" indent="0">
              <a:buNone/>
            </a:pPr>
            <a:r>
              <a:rPr lang="en-US"/>
              <a:t>I have four dice. Two are cubes with the numbers 1 to 6 on them. Two are tetrahedrons with the numbers 1 to 4 on them.</a:t>
            </a:r>
          </a:p>
          <a:p>
            <a:pPr marL="0" indent="0">
              <a:buNone/>
            </a:pPr>
            <a:endParaRPr lang="en-US"/>
          </a:p>
          <a:p>
            <a:pPr marL="0" indent="0">
              <a:buNone/>
            </a:pPr>
            <a:r>
              <a:rPr lang="en-US"/>
              <a:t>			1, 2, 3, 4, 5, 6</a:t>
            </a:r>
          </a:p>
          <a:p>
            <a:pPr marL="0" indent="0">
              <a:buNone/>
            </a:pPr>
            <a:endParaRPr lang="en-US"/>
          </a:p>
          <a:p>
            <a:pPr marL="0" indent="0">
              <a:buNone/>
            </a:pPr>
            <a:r>
              <a:rPr lang="en-US"/>
              <a:t>			1, 2, 3, 4</a:t>
            </a:r>
          </a:p>
          <a:p>
            <a:pPr marL="0" indent="0">
              <a:buNone/>
            </a:pPr>
            <a:endParaRPr lang="en-US"/>
          </a:p>
          <a:p>
            <a:pPr marL="0" indent="0">
              <a:buNone/>
            </a:pPr>
            <a:r>
              <a:rPr lang="en-US"/>
              <a:t>I am allowed to roll two of the dice. Which combination gives the greatest probability of rolling a total of 7?</a:t>
            </a:r>
          </a:p>
        </p:txBody>
      </p:sp>
      <p:sp>
        <p:nvSpPr>
          <p:cNvPr id="2" name="Cube 1">
            <a:extLst>
              <a:ext uri="{FF2B5EF4-FFF2-40B4-BE49-F238E27FC236}">
                <a16:creationId xmlns:a16="http://schemas.microsoft.com/office/drawing/2014/main" id="{934EA374-E942-5569-633E-C8860BA8E087}"/>
              </a:ext>
            </a:extLst>
          </p:cNvPr>
          <p:cNvSpPr/>
          <p:nvPr/>
        </p:nvSpPr>
        <p:spPr>
          <a:xfrm>
            <a:off x="1004201" y="2988991"/>
            <a:ext cx="752168" cy="752168"/>
          </a:xfrm>
          <a:prstGeom prst="cube">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be 2">
            <a:extLst>
              <a:ext uri="{FF2B5EF4-FFF2-40B4-BE49-F238E27FC236}">
                <a16:creationId xmlns:a16="http://schemas.microsoft.com/office/drawing/2014/main" id="{B759C513-CFCA-1803-8CC5-A57D565E2D64}"/>
              </a:ext>
            </a:extLst>
          </p:cNvPr>
          <p:cNvSpPr/>
          <p:nvPr/>
        </p:nvSpPr>
        <p:spPr>
          <a:xfrm>
            <a:off x="2013236" y="2953196"/>
            <a:ext cx="752168" cy="752168"/>
          </a:xfrm>
          <a:prstGeom prst="cube">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9F01175-43E9-C060-DD40-3BF2EF7E813E}"/>
              </a:ext>
            </a:extLst>
          </p:cNvPr>
          <p:cNvGrpSpPr/>
          <p:nvPr/>
        </p:nvGrpSpPr>
        <p:grpSpPr>
          <a:xfrm>
            <a:off x="762000" y="4001294"/>
            <a:ext cx="1114005" cy="898220"/>
            <a:chOff x="6725265" y="3816020"/>
            <a:chExt cx="1321895" cy="1065841"/>
          </a:xfrm>
        </p:grpSpPr>
        <p:sp>
          <p:nvSpPr>
            <p:cNvPr id="4" name="Triangle 3">
              <a:extLst>
                <a:ext uri="{FF2B5EF4-FFF2-40B4-BE49-F238E27FC236}">
                  <a16:creationId xmlns:a16="http://schemas.microsoft.com/office/drawing/2014/main" id="{0EB3B6BD-BCA4-0EA7-9FB3-4655DCA407F6}"/>
                </a:ext>
              </a:extLst>
            </p:cNvPr>
            <p:cNvSpPr/>
            <p:nvPr/>
          </p:nvSpPr>
          <p:spPr>
            <a:xfrm>
              <a:off x="6725265" y="4001294"/>
              <a:ext cx="1021458" cy="880567"/>
            </a:xfrm>
            <a:prstGeom prst="triangle">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BC5FEE37-B924-7156-1B1D-1F18A425E779}"/>
                </a:ext>
              </a:extLst>
            </p:cNvPr>
            <p:cNvSpPr/>
            <p:nvPr/>
          </p:nvSpPr>
          <p:spPr>
            <a:xfrm rot="19868011">
              <a:off x="7480484" y="3816020"/>
              <a:ext cx="566676" cy="996789"/>
            </a:xfrm>
            <a:prstGeom prst="rtTriangle">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BE18139-C03D-0754-6F49-996ACF3F5051}"/>
              </a:ext>
            </a:extLst>
          </p:cNvPr>
          <p:cNvGrpSpPr/>
          <p:nvPr/>
        </p:nvGrpSpPr>
        <p:grpSpPr>
          <a:xfrm>
            <a:off x="2125307" y="3998069"/>
            <a:ext cx="1114005" cy="898220"/>
            <a:chOff x="6725265" y="3816020"/>
            <a:chExt cx="1321895" cy="1065841"/>
          </a:xfrm>
        </p:grpSpPr>
        <p:sp>
          <p:nvSpPr>
            <p:cNvPr id="8" name="Triangle 7">
              <a:extLst>
                <a:ext uri="{FF2B5EF4-FFF2-40B4-BE49-F238E27FC236}">
                  <a16:creationId xmlns:a16="http://schemas.microsoft.com/office/drawing/2014/main" id="{9ECC4307-B80A-0A32-21EE-E357374503BB}"/>
                </a:ext>
              </a:extLst>
            </p:cNvPr>
            <p:cNvSpPr/>
            <p:nvPr/>
          </p:nvSpPr>
          <p:spPr>
            <a:xfrm>
              <a:off x="6725265" y="4001294"/>
              <a:ext cx="1021458" cy="880567"/>
            </a:xfrm>
            <a:prstGeom prst="triangle">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A4C9462-2327-A497-9CFC-7E7FD94CC60D}"/>
                </a:ext>
              </a:extLst>
            </p:cNvPr>
            <p:cNvSpPr/>
            <p:nvPr/>
          </p:nvSpPr>
          <p:spPr>
            <a:xfrm rot="19868011">
              <a:off x="7480484" y="3816020"/>
              <a:ext cx="566676" cy="996789"/>
            </a:xfrm>
            <a:prstGeom prst="rtTriangle">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8844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993C1-9228-4C74-E32F-39903FFEAB1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C7D478E-8CAC-AA3E-ED12-D00125DB4E34}"/>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33</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5D86512A-8EBD-432A-E377-97121542AC23}"/>
              </a:ext>
            </a:extLst>
          </p:cNvPr>
          <p:cNvSpPr>
            <a:spLocks noGrp="1"/>
          </p:cNvSpPr>
          <p:nvPr>
            <p:ph idx="1"/>
          </p:nvPr>
        </p:nvSpPr>
        <p:spPr>
          <a:xfrm>
            <a:off x="838200" y="1825625"/>
            <a:ext cx="10761040" cy="4351338"/>
          </a:xfrm>
        </p:spPr>
        <p:txBody>
          <a:bodyPr/>
          <a:lstStyle/>
          <a:p>
            <a:pPr marL="0" indent="0">
              <a:buNone/>
            </a:pPr>
            <a:r>
              <a:rPr lang="en-US" dirty="0"/>
              <a:t>This construction shows seven congruent circles. The centre of each circle is labelled with a cross.</a:t>
            </a:r>
          </a:p>
          <a:p>
            <a:pPr marL="0" indent="0">
              <a:buNone/>
            </a:pPr>
            <a:endParaRPr lang="en-US" dirty="0"/>
          </a:p>
          <a:p>
            <a:pPr marL="0" indent="0">
              <a:buNone/>
            </a:pPr>
            <a:r>
              <a:rPr lang="en-US" dirty="0"/>
              <a:t>					Find, draw and label as many</a:t>
            </a:r>
            <a:br>
              <a:rPr lang="en-US" dirty="0"/>
            </a:br>
            <a:r>
              <a:rPr lang="en-US" dirty="0"/>
              <a:t>					different polygons and angles as you</a:t>
            </a:r>
            <a:br>
              <a:rPr lang="en-US" dirty="0"/>
            </a:br>
            <a:r>
              <a:rPr lang="en-US" dirty="0"/>
              <a:t>					can. </a:t>
            </a:r>
          </a:p>
          <a:p>
            <a:pPr marL="0" indent="0">
              <a:buNone/>
            </a:pPr>
            <a:r>
              <a:rPr lang="en-US" dirty="0"/>
              <a:t>					Are there any quadrilaterals that</a:t>
            </a:r>
            <a:br>
              <a:rPr lang="en-US" dirty="0"/>
            </a:br>
            <a:r>
              <a:rPr lang="en-US" dirty="0"/>
              <a:t>					cannot be drawn accurately?</a:t>
            </a:r>
            <a:br>
              <a:rPr lang="en-US" dirty="0"/>
            </a:br>
            <a:r>
              <a:rPr lang="en-US" dirty="0"/>
              <a:t>					Explain how you know.</a:t>
            </a:r>
          </a:p>
        </p:txBody>
      </p:sp>
      <p:pic>
        <p:nvPicPr>
          <p:cNvPr id="5" name="Picture 4">
            <a:extLst>
              <a:ext uri="{FF2B5EF4-FFF2-40B4-BE49-F238E27FC236}">
                <a16:creationId xmlns:a16="http://schemas.microsoft.com/office/drawing/2014/main" id="{4FBBDC4C-51B3-D567-9ADB-C565114A8F2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38200" y="2745388"/>
            <a:ext cx="3737128" cy="3431576"/>
          </a:xfrm>
          <a:prstGeom prst="rect">
            <a:avLst/>
          </a:prstGeom>
        </p:spPr>
      </p:pic>
    </p:spTree>
    <p:extLst>
      <p:ext uri="{BB962C8B-B14F-4D97-AF65-F5344CB8AC3E}">
        <p14:creationId xmlns:p14="http://schemas.microsoft.com/office/powerpoint/2010/main" val="2361725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C0DF-ECED-74EF-E44B-355D96FA874E}"/>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77B4EF69-FB42-E6BD-46D4-55C7D1337C1A}"/>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34</a:t>
            </a:r>
            <a:endParaRPr lang="en-US" b="1">
              <a:latin typeface="+mn-lt"/>
              <a:cs typeface="Calibri" panose="020F0502020204030204" pitchFamily="34" charset="0"/>
            </a:endParaRPr>
          </a:p>
        </p:txBody>
      </p:sp>
      <p:sp>
        <p:nvSpPr>
          <p:cNvPr id="4" name="Content Placeholder 5">
            <a:extLst>
              <a:ext uri="{FF2B5EF4-FFF2-40B4-BE49-F238E27FC236}">
                <a16:creationId xmlns:a16="http://schemas.microsoft.com/office/drawing/2014/main" id="{67E0004B-F974-55D1-C090-137AFC5AA5EE}"/>
              </a:ext>
            </a:extLst>
          </p:cNvPr>
          <p:cNvSpPr>
            <a:spLocks noGrp="1"/>
          </p:cNvSpPr>
          <p:nvPr>
            <p:ph idx="1"/>
          </p:nvPr>
        </p:nvSpPr>
        <p:spPr>
          <a:xfrm>
            <a:off x="838200" y="1825625"/>
            <a:ext cx="10515600" cy="4351338"/>
          </a:xfrm>
        </p:spPr>
        <p:txBody>
          <a:bodyPr/>
          <a:lstStyle/>
          <a:p>
            <a:pPr marL="0" indent="0">
              <a:buNone/>
            </a:pPr>
            <a:r>
              <a:rPr lang="en-GB"/>
              <a:t>Jing donates 10% of their salary each month to charity.</a:t>
            </a:r>
          </a:p>
          <a:p>
            <a:pPr marL="0" indent="0">
              <a:buNone/>
            </a:pPr>
            <a:endParaRPr lang="en-GB"/>
          </a:p>
          <a:p>
            <a:pPr marL="0" indent="0">
              <a:buNone/>
            </a:pPr>
            <a:r>
              <a:rPr lang="en-GB"/>
              <a:t>Ian donates 20% of their salary each month to charity.</a:t>
            </a:r>
          </a:p>
          <a:p>
            <a:pPr marL="0" indent="0">
              <a:buNone/>
            </a:pPr>
            <a:endParaRPr lang="en-GB"/>
          </a:p>
          <a:p>
            <a:pPr marL="0" indent="0">
              <a:buNone/>
            </a:pPr>
            <a:r>
              <a:rPr lang="en-GB"/>
              <a:t>The amount Ian donates is 50% more than the amount Jing donates.</a:t>
            </a:r>
          </a:p>
          <a:p>
            <a:pPr marL="0" indent="0">
              <a:buNone/>
            </a:pPr>
            <a:endParaRPr lang="en-GB"/>
          </a:p>
          <a:p>
            <a:pPr marL="0" indent="0">
              <a:buNone/>
            </a:pPr>
            <a:r>
              <a:rPr lang="en-GB"/>
              <a:t>What percentage of Jing’s salary is Ian’s?</a:t>
            </a:r>
          </a:p>
          <a:p>
            <a:pPr marL="0" indent="0">
              <a:buNone/>
            </a:pPr>
            <a:endParaRPr lang="en-US"/>
          </a:p>
        </p:txBody>
      </p:sp>
    </p:spTree>
    <p:extLst>
      <p:ext uri="{BB962C8B-B14F-4D97-AF65-F5344CB8AC3E}">
        <p14:creationId xmlns:p14="http://schemas.microsoft.com/office/powerpoint/2010/main" val="416011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4BD2-2617-A916-DD61-86E8181F4096}"/>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C3838E96-100B-C04C-580A-8961DBD1D38D}"/>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35</a:t>
            </a:r>
            <a:endParaRPr lang="en-US" b="1">
              <a:latin typeface="+mn-lt"/>
              <a:cs typeface="Calibri" panose="020F0502020204030204" pitchFamily="34" charset="0"/>
            </a:endParaRPr>
          </a:p>
        </p:txBody>
      </p:sp>
      <p:sp>
        <p:nvSpPr>
          <p:cNvPr id="5" name="Content Placeholder 5">
            <a:extLst>
              <a:ext uri="{FF2B5EF4-FFF2-40B4-BE49-F238E27FC236}">
                <a16:creationId xmlns:a16="http://schemas.microsoft.com/office/drawing/2014/main" id="{D4D86487-E753-7182-7227-CFB1FA2DC682}"/>
              </a:ext>
            </a:extLst>
          </p:cNvPr>
          <p:cNvSpPr>
            <a:spLocks noGrp="1"/>
          </p:cNvSpPr>
          <p:nvPr>
            <p:ph idx="1"/>
          </p:nvPr>
        </p:nvSpPr>
        <p:spPr>
          <a:xfrm>
            <a:off x="838200" y="1825625"/>
            <a:ext cx="10515600" cy="1030591"/>
          </a:xfrm>
        </p:spPr>
        <p:txBody>
          <a:bodyPr/>
          <a:lstStyle/>
          <a:p>
            <a:pPr marL="0" indent="0">
              <a:buNone/>
            </a:pPr>
            <a:r>
              <a:rPr lang="en-US"/>
              <a:t>The images below show some parts of different shapes. </a:t>
            </a:r>
          </a:p>
          <a:p>
            <a:pPr marL="0" indent="0">
              <a:buNone/>
            </a:pPr>
            <a:r>
              <a:rPr lang="en-US"/>
              <a:t>What might each whole shape look like?</a:t>
            </a:r>
          </a:p>
        </p:txBody>
      </p:sp>
      <p:sp>
        <p:nvSpPr>
          <p:cNvPr id="6" name="Content Placeholder 5">
            <a:extLst>
              <a:ext uri="{FF2B5EF4-FFF2-40B4-BE49-F238E27FC236}">
                <a16:creationId xmlns:a16="http://schemas.microsoft.com/office/drawing/2014/main" id="{A8C2B54B-E829-A944-C1FF-14C8CACE13A3}"/>
              </a:ext>
            </a:extLst>
          </p:cNvPr>
          <p:cNvSpPr txBox="1">
            <a:spLocks/>
          </p:cNvSpPr>
          <p:nvPr/>
        </p:nvSpPr>
        <p:spPr>
          <a:xfrm>
            <a:off x="836488" y="2954068"/>
            <a:ext cx="488878" cy="477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a:t>
            </a:r>
          </a:p>
        </p:txBody>
      </p:sp>
      <p:sp>
        <p:nvSpPr>
          <p:cNvPr id="7" name="Content Placeholder 5">
            <a:extLst>
              <a:ext uri="{FF2B5EF4-FFF2-40B4-BE49-F238E27FC236}">
                <a16:creationId xmlns:a16="http://schemas.microsoft.com/office/drawing/2014/main" id="{4EA0B019-B479-2F35-94A4-EFCA814E7049}"/>
              </a:ext>
            </a:extLst>
          </p:cNvPr>
          <p:cNvSpPr txBox="1">
            <a:spLocks/>
          </p:cNvSpPr>
          <p:nvPr/>
        </p:nvSpPr>
        <p:spPr>
          <a:xfrm>
            <a:off x="8591765" y="2954068"/>
            <a:ext cx="488878" cy="477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c)</a:t>
            </a:r>
          </a:p>
        </p:txBody>
      </p:sp>
      <p:sp>
        <p:nvSpPr>
          <p:cNvPr id="8" name="Content Placeholder 5">
            <a:extLst>
              <a:ext uri="{FF2B5EF4-FFF2-40B4-BE49-F238E27FC236}">
                <a16:creationId xmlns:a16="http://schemas.microsoft.com/office/drawing/2014/main" id="{4E574437-A28B-A0FE-640D-10F1D51E692F}"/>
              </a:ext>
            </a:extLst>
          </p:cNvPr>
          <p:cNvSpPr txBox="1">
            <a:spLocks/>
          </p:cNvSpPr>
          <p:nvPr/>
        </p:nvSpPr>
        <p:spPr>
          <a:xfrm>
            <a:off x="4714127" y="2954068"/>
            <a:ext cx="488878" cy="47750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b)</a:t>
            </a:r>
          </a:p>
        </p:txBody>
      </p:sp>
      <p:sp>
        <p:nvSpPr>
          <p:cNvPr id="9" name="Isosceles Triangle 7">
            <a:extLst>
              <a:ext uri="{FF2B5EF4-FFF2-40B4-BE49-F238E27FC236}">
                <a16:creationId xmlns:a16="http://schemas.microsoft.com/office/drawing/2014/main" id="{BCCF0F45-6504-D627-B038-4B01F8EFCFFE}"/>
              </a:ext>
            </a:extLst>
          </p:cNvPr>
          <p:cNvSpPr/>
          <p:nvPr/>
        </p:nvSpPr>
        <p:spPr>
          <a:xfrm>
            <a:off x="1592494" y="3307215"/>
            <a:ext cx="1812773" cy="1562735"/>
          </a:xfrm>
          <a:prstGeom prst="triangle">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8">
            <a:extLst>
              <a:ext uri="{FF2B5EF4-FFF2-40B4-BE49-F238E27FC236}">
                <a16:creationId xmlns:a16="http://schemas.microsoft.com/office/drawing/2014/main" id="{B3AB82E0-BD81-7F3F-34A8-6C57D11D2A49}"/>
              </a:ext>
            </a:extLst>
          </p:cNvPr>
          <p:cNvSpPr/>
          <p:nvPr/>
        </p:nvSpPr>
        <p:spPr>
          <a:xfrm>
            <a:off x="9347771" y="3284954"/>
            <a:ext cx="1812773" cy="1562735"/>
          </a:xfrm>
          <a:prstGeom prst="triangle">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9">
            <a:extLst>
              <a:ext uri="{FF2B5EF4-FFF2-40B4-BE49-F238E27FC236}">
                <a16:creationId xmlns:a16="http://schemas.microsoft.com/office/drawing/2014/main" id="{C82B25D2-F508-8A00-4940-42CC0923B4E3}"/>
              </a:ext>
            </a:extLst>
          </p:cNvPr>
          <p:cNvSpPr/>
          <p:nvPr/>
        </p:nvSpPr>
        <p:spPr>
          <a:xfrm>
            <a:off x="5544620" y="3293516"/>
            <a:ext cx="1812773" cy="1562735"/>
          </a:xfrm>
          <a:prstGeom prst="triangle">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5">
            <a:extLst>
              <a:ext uri="{FF2B5EF4-FFF2-40B4-BE49-F238E27FC236}">
                <a16:creationId xmlns:a16="http://schemas.microsoft.com/office/drawing/2014/main" id="{40E425C5-3038-F934-8247-8488E2E7BC96}"/>
              </a:ext>
            </a:extLst>
          </p:cNvPr>
          <p:cNvSpPr txBox="1">
            <a:spLocks/>
          </p:cNvSpPr>
          <p:nvPr/>
        </p:nvSpPr>
        <p:spPr>
          <a:xfrm>
            <a:off x="2047129" y="4267445"/>
            <a:ext cx="901557" cy="4775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20%</a:t>
            </a:r>
          </a:p>
        </p:txBody>
      </p:sp>
      <p:sp>
        <p:nvSpPr>
          <p:cNvPr id="13" name="Content Placeholder 5">
            <a:extLst>
              <a:ext uri="{FF2B5EF4-FFF2-40B4-BE49-F238E27FC236}">
                <a16:creationId xmlns:a16="http://schemas.microsoft.com/office/drawing/2014/main" id="{85824102-47DF-C76E-D5A9-DA39FF778B30}"/>
              </a:ext>
            </a:extLst>
          </p:cNvPr>
          <p:cNvSpPr txBox="1">
            <a:spLocks/>
          </p:cNvSpPr>
          <p:nvPr/>
        </p:nvSpPr>
        <p:spPr>
          <a:xfrm>
            <a:off x="6011241" y="4267445"/>
            <a:ext cx="901557" cy="4775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40%</a:t>
            </a:r>
          </a:p>
        </p:txBody>
      </p:sp>
      <p:sp>
        <p:nvSpPr>
          <p:cNvPr id="14" name="Content Placeholder 5">
            <a:extLst>
              <a:ext uri="{FF2B5EF4-FFF2-40B4-BE49-F238E27FC236}">
                <a16:creationId xmlns:a16="http://schemas.microsoft.com/office/drawing/2014/main" id="{2F5562CE-3E22-050B-1CB8-0965411D5DC4}"/>
              </a:ext>
            </a:extLst>
          </p:cNvPr>
          <p:cNvSpPr txBox="1">
            <a:spLocks/>
          </p:cNvSpPr>
          <p:nvPr/>
        </p:nvSpPr>
        <p:spPr>
          <a:xfrm>
            <a:off x="9594779" y="4267445"/>
            <a:ext cx="1318756" cy="4775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a:t>400%</a:t>
            </a:r>
          </a:p>
        </p:txBody>
      </p:sp>
    </p:spTree>
    <p:extLst>
      <p:ext uri="{BB962C8B-B14F-4D97-AF65-F5344CB8AC3E}">
        <p14:creationId xmlns:p14="http://schemas.microsoft.com/office/powerpoint/2010/main" val="5696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CD944-094C-DBD1-9235-BFF9DBFDABB4}"/>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3D4A435F-FFCC-06AD-4F37-24E7B0219F47}"/>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3</a:t>
            </a:r>
            <a:endParaRPr lang="en-US" b="1">
              <a:latin typeface="+mn-lt"/>
              <a:cs typeface="Calibri" panose="020F0502020204030204" pitchFamily="34" charset="0"/>
            </a:endParaRPr>
          </a:p>
        </p:txBody>
      </p:sp>
      <p:sp>
        <p:nvSpPr>
          <p:cNvPr id="9" name="Content Placeholder 5">
            <a:extLst>
              <a:ext uri="{FF2B5EF4-FFF2-40B4-BE49-F238E27FC236}">
                <a16:creationId xmlns:a16="http://schemas.microsoft.com/office/drawing/2014/main" id="{0CBA398E-7E2A-E78E-8368-50681291C1B6}"/>
              </a:ext>
            </a:extLst>
          </p:cNvPr>
          <p:cNvSpPr>
            <a:spLocks noGrp="1"/>
          </p:cNvSpPr>
          <p:nvPr>
            <p:ph idx="1"/>
          </p:nvPr>
        </p:nvSpPr>
        <p:spPr>
          <a:xfrm>
            <a:off x="838200" y="1825625"/>
            <a:ext cx="10515600" cy="4351338"/>
          </a:xfrm>
        </p:spPr>
        <p:txBody>
          <a:bodyPr/>
          <a:lstStyle/>
          <a:p>
            <a:pPr marL="0" indent="0">
              <a:buNone/>
            </a:pPr>
            <a:r>
              <a:rPr lang="en-US"/>
              <a:t>Find 4 possible fractions that could go in the box.</a:t>
            </a:r>
          </a:p>
        </p:txBody>
      </p:sp>
      <p:pic>
        <p:nvPicPr>
          <p:cNvPr id="10" name="Picture 9" descr="A black square with a white square and a black arrow&#10;&#10;AI-generated content may be incorrect.">
            <a:extLst>
              <a:ext uri="{FF2B5EF4-FFF2-40B4-BE49-F238E27FC236}">
                <a16:creationId xmlns:a16="http://schemas.microsoft.com/office/drawing/2014/main" id="{CF1EE577-CAC8-2251-75C5-8F40E9CA7C24}"/>
              </a:ext>
            </a:extLst>
          </p:cNvPr>
          <p:cNvPicPr>
            <a:picLocks noChangeAspect="1"/>
          </p:cNvPicPr>
          <p:nvPr/>
        </p:nvPicPr>
        <p:blipFill>
          <a:blip r:embed="rId3"/>
          <a:stretch>
            <a:fillRect/>
          </a:stretch>
        </p:blipFill>
        <p:spPr>
          <a:xfrm>
            <a:off x="3060700" y="2895599"/>
            <a:ext cx="5918200" cy="2219325"/>
          </a:xfrm>
          <a:prstGeom prst="rect">
            <a:avLst/>
          </a:prstGeom>
        </p:spPr>
      </p:pic>
    </p:spTree>
    <p:extLst>
      <p:ext uri="{BB962C8B-B14F-4D97-AF65-F5344CB8AC3E}">
        <p14:creationId xmlns:p14="http://schemas.microsoft.com/office/powerpoint/2010/main" val="223041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5FD5-EE89-6BE5-9C7F-E8865772288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AF2ACEF9-E83C-627D-59B8-643216845EAB}"/>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4</a:t>
            </a:r>
            <a:endParaRPr lang="en-US" b="1">
              <a:latin typeface="+mn-lt"/>
              <a:cs typeface="Calibri" panose="020F0502020204030204" pitchFamily="34" charset="0"/>
            </a:endParaRPr>
          </a:p>
        </p:txBody>
      </p:sp>
      <p:sp>
        <p:nvSpPr>
          <p:cNvPr id="4" name="Content Placeholder 3">
            <a:extLst>
              <a:ext uri="{FF2B5EF4-FFF2-40B4-BE49-F238E27FC236}">
                <a16:creationId xmlns:a16="http://schemas.microsoft.com/office/drawing/2014/main" id="{5554364E-F643-661D-AA00-6217FAFF8B13}"/>
              </a:ext>
            </a:extLst>
          </p:cNvPr>
          <p:cNvSpPr>
            <a:spLocks noGrp="1"/>
          </p:cNvSpPr>
          <p:nvPr>
            <p:ph idx="1"/>
          </p:nvPr>
        </p:nvSpPr>
        <p:spPr>
          <a:xfrm>
            <a:off x="1152818" y="1698019"/>
            <a:ext cx="9966285" cy="4716625"/>
          </a:xfrm>
        </p:spPr>
        <p:txBody>
          <a:bodyPr>
            <a:normAutofit/>
          </a:bodyPr>
          <a:lstStyle/>
          <a:p>
            <a:pPr marL="0" indent="0">
              <a:buNone/>
            </a:pPr>
            <a:r>
              <a:rPr lang="en-GB" dirty="0"/>
              <a:t>A notice says:</a:t>
            </a:r>
            <a:br>
              <a:rPr lang="en-GB" dirty="0"/>
            </a:br>
            <a:endParaRPr lang="en-GB" dirty="0"/>
          </a:p>
          <a:p>
            <a:pPr marL="0" indent="0">
              <a:buNone/>
            </a:pPr>
            <a:r>
              <a:rPr lang="en-GB" b="1" dirty="0"/>
              <a:t>Bicycle hire! </a:t>
            </a:r>
          </a:p>
          <a:p>
            <a:r>
              <a:rPr lang="en-GB" dirty="0"/>
              <a:t>48 on loan</a:t>
            </a:r>
          </a:p>
          <a:p>
            <a:r>
              <a:rPr lang="en-GB" dirty="0"/>
              <a:t>20% still available</a:t>
            </a:r>
          </a:p>
          <a:p>
            <a:endParaRPr lang="en-GB" dirty="0"/>
          </a:p>
          <a:p>
            <a:pPr marL="0" indent="0">
              <a:buNone/>
            </a:pPr>
            <a:endParaRPr lang="en-GB" dirty="0"/>
          </a:p>
          <a:p>
            <a:pPr marL="0" indent="0">
              <a:buNone/>
            </a:pPr>
            <a:r>
              <a:rPr lang="en-GB" dirty="0"/>
              <a:t>How may bicycles are there in total?</a:t>
            </a:r>
          </a:p>
        </p:txBody>
      </p:sp>
    </p:spTree>
    <p:extLst>
      <p:ext uri="{BB962C8B-B14F-4D97-AF65-F5344CB8AC3E}">
        <p14:creationId xmlns:p14="http://schemas.microsoft.com/office/powerpoint/2010/main" val="417185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95FA4-4C55-548C-2400-81AE0AEBB6D6}"/>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E1F52EBC-B65F-FA89-48A9-C4E06591F60A}"/>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5</a:t>
            </a:r>
            <a:endParaRPr lang="en-US" b="1">
              <a:latin typeface="+mn-lt"/>
              <a:cs typeface="Calibri" panose="020F0502020204030204" pitchFamily="34" charset="0"/>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1D76BD28-F28F-0187-85A2-F1AAE8876B0C}"/>
                  </a:ext>
                </a:extLst>
              </p:cNvPr>
              <p:cNvSpPr>
                <a:spLocks noGrp="1"/>
              </p:cNvSpPr>
              <p:nvPr>
                <p:ph idx="1"/>
              </p:nvPr>
            </p:nvSpPr>
            <p:spPr>
              <a:xfrm>
                <a:off x="838200" y="1683205"/>
                <a:ext cx="9030419" cy="4351338"/>
              </a:xfrm>
            </p:spPr>
            <p:txBody>
              <a:bodyPr>
                <a:normAutofit fontScale="77500" lnSpcReduction="20000"/>
              </a:bodyPr>
              <a:lstStyle/>
              <a:p>
                <a:pPr marL="0" indent="0">
                  <a:buNone/>
                </a:pPr>
                <a:r>
                  <a:rPr lang="en-GB"/>
                  <a:t>Fill in the gaps for each of the following: </a:t>
                </a:r>
              </a:p>
              <a:p>
                <a:pPr marL="0" indent="0">
                  <a:buNone/>
                </a:pPr>
                <a:endParaRPr lang="en-GB"/>
              </a:p>
              <a:p>
                <a:pPr marL="0" indent="0">
                  <a:buNone/>
                </a:pPr>
                <a:r>
                  <a:rPr lang="en-GB"/>
                  <a:t>a) </a:t>
                </a:r>
                <a14:m>
                  <m:oMath xmlns:m="http://schemas.openxmlformats.org/officeDocument/2006/math">
                    <m:r>
                      <a:rPr lang="en-GB" i="1">
                        <a:latin typeface="Cambria Math" panose="02040503050406030204" pitchFamily="18" charset="0"/>
                      </a:rPr>
                      <m:t>648</m:t>
                    </m:r>
                    <m:r>
                      <a:rPr lang="en-GB" i="1">
                        <a:latin typeface="Cambria Math" panose="02040503050406030204" pitchFamily="18" charset="0"/>
                        <a:ea typeface="Cambria Math" panose="02040503050406030204" pitchFamily="18" charset="0"/>
                      </a:rPr>
                      <m:t>−____=649−340</m:t>
                    </m:r>
                  </m:oMath>
                </a14:m>
                <a:r>
                  <a:rPr lang="en-GB" i="1"/>
                  <a:t> </a:t>
                </a:r>
              </a:p>
              <a:p>
                <a:pPr marL="0" indent="0">
                  <a:buNone/>
                </a:pPr>
                <a:endParaRPr lang="en-GB"/>
              </a:p>
              <a:p>
                <a:pPr marL="0" indent="0">
                  <a:buNone/>
                </a:pPr>
                <a:endParaRPr lang="en-GB"/>
              </a:p>
              <a:p>
                <a:pPr marL="0" indent="0">
                  <a:buNone/>
                </a:pPr>
                <a:r>
                  <a:rPr lang="en-GB"/>
                  <a:t>b) </a:t>
                </a:r>
                <a14:m>
                  <m:oMath xmlns:m="http://schemas.openxmlformats.org/officeDocument/2006/math">
                    <m:r>
                      <a:rPr lang="en-GB" i="1">
                        <a:latin typeface="Cambria Math" panose="02040503050406030204" pitchFamily="18" charset="0"/>
                      </a:rPr>
                      <m:t>648+299=____+300</m:t>
                    </m:r>
                  </m:oMath>
                </a14:m>
                <a:r>
                  <a:rPr lang="en-GB" i="1"/>
                  <a:t> </a:t>
                </a:r>
              </a:p>
              <a:p>
                <a:pPr marL="0" indent="0">
                  <a:buNone/>
                </a:pPr>
                <a:endParaRPr lang="en-GB"/>
              </a:p>
              <a:p>
                <a:pPr marL="0" indent="0">
                  <a:buNone/>
                </a:pPr>
                <a:endParaRPr lang="en-GB"/>
              </a:p>
              <a:p>
                <a:pPr marL="0" indent="0">
                  <a:buNone/>
                </a:pPr>
                <a:r>
                  <a:rPr lang="en-GB"/>
                  <a:t>c) </a:t>
                </a:r>
                <a14:m>
                  <m:oMath xmlns:m="http://schemas.openxmlformats.org/officeDocument/2006/math">
                    <m:r>
                      <a:rPr lang="en-GB" i="1">
                        <a:latin typeface="Cambria Math" panose="02040503050406030204" pitchFamily="18" charset="0"/>
                      </a:rPr>
                      <m:t>648 </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16=</m:t>
                    </m:r>
                  </m:oMath>
                </a14:m>
                <a:r>
                  <a:rPr lang="en-GB" i="1"/>
                  <a:t> </a:t>
                </a:r>
                <a14:m>
                  <m:oMath xmlns:m="http://schemas.openxmlformats.org/officeDocument/2006/math">
                    <m:r>
                      <a:rPr lang="en-GB" i="1">
                        <a:latin typeface="Cambria Math" panose="02040503050406030204" pitchFamily="18" charset="0"/>
                      </a:rPr>
                      <m:t>324 </m:t>
                    </m:r>
                    <m:r>
                      <a:rPr lang="en-GB" i="1">
                        <a:latin typeface="Cambria Math" panose="02040503050406030204" pitchFamily="18" charset="0"/>
                        <a:ea typeface="Cambria Math" panose="02040503050406030204" pitchFamily="18" charset="0"/>
                      </a:rPr>
                      <m:t>×</m:t>
                    </m:r>
                  </m:oMath>
                </a14:m>
                <a:r>
                  <a:rPr lang="en-GB" i="1"/>
                  <a:t> ___</a:t>
                </a:r>
              </a:p>
              <a:p>
                <a:pPr marL="0" indent="0">
                  <a:buNone/>
                </a:pPr>
                <a:endParaRPr lang="en-GB"/>
              </a:p>
              <a:p>
                <a:pPr marL="0" indent="0">
                  <a:buNone/>
                </a:pPr>
                <a:endParaRPr lang="en-GB"/>
              </a:p>
              <a:p>
                <a:pPr marL="0" indent="0">
                  <a:buNone/>
                </a:pPr>
                <a:r>
                  <a:rPr lang="en-GB"/>
                  <a:t>d) </a:t>
                </a:r>
                <a14:m>
                  <m:oMath xmlns:m="http://schemas.openxmlformats.org/officeDocument/2006/math">
                    <m:r>
                      <a:rPr lang="en-GB" i="1">
                        <a:latin typeface="Cambria Math" panose="02040503050406030204" pitchFamily="18" charset="0"/>
                      </a:rPr>
                      <m:t>648</m:t>
                    </m:r>
                    <m:r>
                      <a:rPr lang="en-GB" i="1">
                        <a:latin typeface="Cambria Math" panose="02040503050406030204" pitchFamily="18" charset="0"/>
                        <a:ea typeface="Cambria Math" panose="02040503050406030204" pitchFamily="18" charset="0"/>
                      </a:rPr>
                      <m:t>÷16=____÷8</m:t>
                    </m:r>
                  </m:oMath>
                </a14:m>
                <a:r>
                  <a:rPr lang="en-GB" i="1"/>
                  <a:t> </a:t>
                </a:r>
              </a:p>
              <a:p>
                <a:pPr marL="0" indent="0">
                  <a:buNone/>
                </a:pPr>
                <a:endParaRPr lang="en-GB"/>
              </a:p>
            </p:txBody>
          </p:sp>
        </mc:Choice>
        <mc:Fallback xmlns="">
          <p:sp>
            <p:nvSpPr>
              <p:cNvPr id="5" name="Content Placeholder 3">
                <a:extLst>
                  <a:ext uri="{FF2B5EF4-FFF2-40B4-BE49-F238E27FC236}">
                    <a16:creationId xmlns:a16="http://schemas.microsoft.com/office/drawing/2014/main" id="{1D76BD28-F28F-0187-85A2-F1AAE8876B0C}"/>
                  </a:ext>
                </a:extLst>
              </p:cNvPr>
              <p:cNvSpPr>
                <a:spLocks noGrp="1" noRot="1" noChangeAspect="1" noMove="1" noResize="1" noEditPoints="1" noAdjustHandles="1" noChangeArrowheads="1" noChangeShapeType="1" noTextEdit="1"/>
              </p:cNvSpPr>
              <p:nvPr>
                <p:ph idx="1"/>
              </p:nvPr>
            </p:nvSpPr>
            <p:spPr>
              <a:xfrm>
                <a:off x="838200" y="1683205"/>
                <a:ext cx="9030419" cy="4351338"/>
              </a:xfrm>
              <a:blipFill>
                <a:blip r:embed="rId3"/>
                <a:stretch>
                  <a:fillRect l="-878" t="-2941" b="-2241"/>
                </a:stretch>
              </a:blipFill>
            </p:spPr>
            <p:txBody>
              <a:bodyPr/>
              <a:lstStyle/>
              <a:p>
                <a:r>
                  <a:rPr lang="en-US">
                    <a:noFill/>
                  </a:rPr>
                  <a:t> </a:t>
                </a:r>
              </a:p>
            </p:txBody>
          </p:sp>
        </mc:Fallback>
      </mc:AlternateContent>
    </p:spTree>
    <p:extLst>
      <p:ext uri="{BB962C8B-B14F-4D97-AF65-F5344CB8AC3E}">
        <p14:creationId xmlns:p14="http://schemas.microsoft.com/office/powerpoint/2010/main" val="341148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CC5B-97EF-E091-1368-7EEB2B0FA26F}"/>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58087221-0CE8-B870-32C0-D35C8BCF765D}"/>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6</a:t>
            </a:r>
            <a:endParaRPr lang="en-US" b="1">
              <a:latin typeface="+mn-lt"/>
              <a:cs typeface="Calibri" panose="020F0502020204030204" pitchFamily="34" charset="0"/>
            </a:endParaRP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9A02FF9-290D-1CBD-9AD2-328170154553}"/>
                  </a:ext>
                </a:extLst>
              </p:cNvPr>
              <p:cNvSpPr>
                <a:spLocks noGrp="1"/>
              </p:cNvSpPr>
              <p:nvPr>
                <p:ph idx="1"/>
              </p:nvPr>
            </p:nvSpPr>
            <p:spPr>
              <a:xfrm>
                <a:off x="838199" y="1825625"/>
                <a:ext cx="10399295" cy="4351338"/>
              </a:xfrm>
            </p:spPr>
            <p:txBody>
              <a:bodyPr>
                <a:normAutofit/>
              </a:bodyPr>
              <a:lstStyle/>
              <a:p>
                <a:pPr marL="0" indent="0">
                  <a:buNone/>
                </a:pPr>
                <a:r>
                  <a:rPr lang="en-GB"/>
                  <a:t>Rewrite the  expression </a:t>
                </a:r>
                <a14:m>
                  <m:oMath xmlns:m="http://schemas.openxmlformats.org/officeDocument/2006/math">
                    <m:r>
                      <a:rPr lang="en-GB" i="1">
                        <a:latin typeface="Cambria Math" panose="02040503050406030204" pitchFamily="18" charset="0"/>
                      </a:rPr>
                      <m:t>5</m:t>
                    </m:r>
                    <m:r>
                      <a:rPr lang="en-GB" b="0" i="1" smtClean="0">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3</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7</m:t>
                    </m:r>
                  </m:oMath>
                </a14:m>
                <a:r>
                  <a:rPr lang="en-GB" i="1"/>
                  <a:t> </a:t>
                </a:r>
                <a:endParaRPr lang="en-GB"/>
              </a:p>
              <a:p>
                <a:pPr marL="0" indent="0">
                  <a:buNone/>
                </a:pPr>
                <a:r>
                  <a:rPr lang="en-GB"/>
                  <a:t>in the form: </a:t>
                </a:r>
              </a:p>
              <a:p>
                <a:pPr marL="0" indent="0">
                  <a:buNone/>
                </a:pPr>
                <a:endParaRPr lang="en-GB"/>
              </a:p>
              <a:p>
                <a:pPr marL="0" indent="0">
                  <a:buNone/>
                </a:pPr>
                <a:r>
                  <a:rPr lang="en-GB"/>
                  <a:t>a) </a:t>
                </a:r>
              </a:p>
              <a:p>
                <a:pPr marL="0" indent="0">
                  <a:buNone/>
                </a:pPr>
                <a:endParaRPr lang="en-GB"/>
              </a:p>
              <a:p>
                <a:pPr marL="0" indent="0">
                  <a:buNone/>
                </a:pPr>
                <a:r>
                  <a:rPr lang="en-GB"/>
                  <a:t>b) </a:t>
                </a:r>
              </a:p>
              <a:p>
                <a:pPr marL="0" indent="0">
                  <a:buNone/>
                </a:pPr>
                <a:endParaRPr lang="en-GB" i="1"/>
              </a:p>
              <a:p>
                <a:pPr marL="0" indent="0">
                  <a:buNone/>
                </a:pPr>
                <a:r>
                  <a:rPr lang="en-GB"/>
                  <a:t>How many possibilities are there for each?</a:t>
                </a:r>
              </a:p>
            </p:txBody>
          </p:sp>
        </mc:Choice>
        <mc:Fallback xmlns="">
          <p:sp>
            <p:nvSpPr>
              <p:cNvPr id="4" name="Content Placeholder 3">
                <a:extLst>
                  <a:ext uri="{FF2B5EF4-FFF2-40B4-BE49-F238E27FC236}">
                    <a16:creationId xmlns:a16="http://schemas.microsoft.com/office/drawing/2014/main" id="{59A02FF9-290D-1CBD-9AD2-328170154553}"/>
                  </a:ext>
                </a:extLst>
              </p:cNvPr>
              <p:cNvSpPr>
                <a:spLocks noGrp="1" noRot="1" noChangeAspect="1" noMove="1" noResize="1" noEditPoints="1" noAdjustHandles="1" noChangeArrowheads="1" noChangeShapeType="1" noTextEdit="1"/>
              </p:cNvSpPr>
              <p:nvPr>
                <p:ph idx="1"/>
              </p:nvPr>
            </p:nvSpPr>
            <p:spPr>
              <a:xfrm>
                <a:off x="838199" y="1825625"/>
                <a:ext cx="10399295" cy="4351338"/>
              </a:xfrm>
              <a:blipFill>
                <a:blip r:embed="rId3"/>
                <a:stretch>
                  <a:fillRect l="-1172" t="-224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9A04E26-7B86-B6CD-4F03-B58B450B81C7}"/>
              </a:ext>
            </a:extLst>
          </p:cNvPr>
          <p:cNvSpPr/>
          <p:nvPr/>
        </p:nvSpPr>
        <p:spPr>
          <a:xfrm>
            <a:off x="1683556" y="331470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C34415C-D79F-1615-6117-55CD29F03E6E}"/>
              </a:ext>
            </a:extLst>
          </p:cNvPr>
          <p:cNvSpPr/>
          <p:nvPr/>
        </p:nvSpPr>
        <p:spPr>
          <a:xfrm>
            <a:off x="2285137" y="331470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C8BC69-34AD-9392-D240-E7EC1772CEB0}"/>
              </a:ext>
            </a:extLst>
          </p:cNvPr>
          <p:cNvSpPr/>
          <p:nvPr/>
        </p:nvSpPr>
        <p:spPr>
          <a:xfrm>
            <a:off x="3572518" y="331470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8AD1074-E5AD-B89A-BCE6-6EB9B699BBB4}"/>
              </a:ext>
            </a:extLst>
          </p:cNvPr>
          <p:cNvSpPr/>
          <p:nvPr/>
        </p:nvSpPr>
        <p:spPr>
          <a:xfrm>
            <a:off x="4174099" y="331470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B428E60-2C87-CDD0-F6E9-90655CB924D0}"/>
              </a:ext>
            </a:extLst>
          </p:cNvPr>
          <p:cNvSpPr/>
          <p:nvPr/>
        </p:nvSpPr>
        <p:spPr>
          <a:xfrm>
            <a:off x="1683556" y="429828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D25DB2C-21DB-B914-1692-31402DC1626F}"/>
              </a:ext>
            </a:extLst>
          </p:cNvPr>
          <p:cNvSpPr/>
          <p:nvPr/>
        </p:nvSpPr>
        <p:spPr>
          <a:xfrm>
            <a:off x="2285137" y="429828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E15E2E9-0AEC-D8CF-6B83-38F70B2EE827}"/>
              </a:ext>
            </a:extLst>
          </p:cNvPr>
          <p:cNvSpPr/>
          <p:nvPr/>
        </p:nvSpPr>
        <p:spPr>
          <a:xfrm>
            <a:off x="2886718" y="429828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F849E4F-4927-7FF0-C7EC-BFBDA29280F1}"/>
              </a:ext>
            </a:extLst>
          </p:cNvPr>
          <p:cNvSpPr/>
          <p:nvPr/>
        </p:nvSpPr>
        <p:spPr>
          <a:xfrm>
            <a:off x="4174099" y="4298281"/>
            <a:ext cx="541421" cy="571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C4B7CC-5ABB-66CA-8252-2A2D83DD689E}"/>
                  </a:ext>
                </a:extLst>
              </p:cNvPr>
              <p:cNvSpPr txBox="1"/>
              <p:nvPr/>
            </p:nvSpPr>
            <p:spPr>
              <a:xfrm>
                <a:off x="2946445" y="3314701"/>
                <a:ext cx="50618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rPr>
                        <m:t>×</m:t>
                      </m:r>
                    </m:oMath>
                  </m:oMathPara>
                </a14:m>
                <a:endParaRPr lang="en-US" sz="3200" b="1"/>
              </a:p>
            </p:txBody>
          </p:sp>
        </mc:Choice>
        <mc:Fallback xmlns="">
          <p:sp>
            <p:nvSpPr>
              <p:cNvPr id="14" name="TextBox 13">
                <a:extLst>
                  <a:ext uri="{FF2B5EF4-FFF2-40B4-BE49-F238E27FC236}">
                    <a16:creationId xmlns:a16="http://schemas.microsoft.com/office/drawing/2014/main" id="{C9C4B7CC-5ABB-66CA-8252-2A2D83DD689E}"/>
                  </a:ext>
                </a:extLst>
              </p:cNvPr>
              <p:cNvSpPr txBox="1">
                <a:spLocks noRot="1" noChangeAspect="1" noMove="1" noResize="1" noEditPoints="1" noAdjustHandles="1" noChangeArrowheads="1" noChangeShapeType="1" noTextEdit="1"/>
              </p:cNvSpPr>
              <p:nvPr/>
            </p:nvSpPr>
            <p:spPr>
              <a:xfrm>
                <a:off x="2946445" y="3314701"/>
                <a:ext cx="50618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A113DA-6724-272D-F0BD-A05C30F91581}"/>
                  </a:ext>
                </a:extLst>
              </p:cNvPr>
              <p:cNvSpPr txBox="1"/>
              <p:nvPr/>
            </p:nvSpPr>
            <p:spPr>
              <a:xfrm>
                <a:off x="3548026" y="4298281"/>
                <a:ext cx="50618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rPr>
                        <m:t>×</m:t>
                      </m:r>
                    </m:oMath>
                  </m:oMathPara>
                </a14:m>
                <a:endParaRPr lang="en-US" sz="3200" b="1"/>
              </a:p>
            </p:txBody>
          </p:sp>
        </mc:Choice>
        <mc:Fallback xmlns="">
          <p:sp>
            <p:nvSpPr>
              <p:cNvPr id="15" name="TextBox 14">
                <a:extLst>
                  <a:ext uri="{FF2B5EF4-FFF2-40B4-BE49-F238E27FC236}">
                    <a16:creationId xmlns:a16="http://schemas.microsoft.com/office/drawing/2014/main" id="{DBA113DA-6724-272D-F0BD-A05C30F91581}"/>
                  </a:ext>
                </a:extLst>
              </p:cNvPr>
              <p:cNvSpPr txBox="1">
                <a:spLocks noRot="1" noChangeAspect="1" noMove="1" noResize="1" noEditPoints="1" noAdjustHandles="1" noChangeArrowheads="1" noChangeShapeType="1" noTextEdit="1"/>
              </p:cNvSpPr>
              <p:nvPr/>
            </p:nvSpPr>
            <p:spPr>
              <a:xfrm>
                <a:off x="3548026" y="4298281"/>
                <a:ext cx="506185"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996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81041-32F6-91F2-15A9-DE1A21C2867F}"/>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5850A35F-D65E-584D-B714-BA2C3B59EDED}"/>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7</a:t>
            </a:r>
            <a:endParaRPr lang="en-US" b="1">
              <a:latin typeface="+mn-lt"/>
              <a:cs typeface="Calibri" panose="020F0502020204030204" pitchFamily="34" charset="0"/>
            </a:endParaRPr>
          </a:p>
        </p:txBody>
      </p:sp>
      <p:sp>
        <p:nvSpPr>
          <p:cNvPr id="2" name="Content Placeholder 4">
            <a:extLst>
              <a:ext uri="{FF2B5EF4-FFF2-40B4-BE49-F238E27FC236}">
                <a16:creationId xmlns:a16="http://schemas.microsoft.com/office/drawing/2014/main" id="{77947141-AB33-BD8E-D8D1-5633455A6E0D}"/>
              </a:ext>
            </a:extLst>
          </p:cNvPr>
          <p:cNvSpPr>
            <a:spLocks noGrp="1"/>
          </p:cNvSpPr>
          <p:nvPr>
            <p:ph idx="1"/>
          </p:nvPr>
        </p:nvSpPr>
        <p:spPr>
          <a:xfrm>
            <a:off x="838198" y="1546611"/>
            <a:ext cx="6275833" cy="1325563"/>
          </a:xfrm>
        </p:spPr>
        <p:txBody>
          <a:bodyPr/>
          <a:lstStyle/>
          <a:p>
            <a:pPr marL="0" indent="0">
              <a:buNone/>
            </a:pPr>
            <a:r>
              <a:rPr lang="en-GB"/>
              <a:t>Complete the pie chart and table from the information given.</a:t>
            </a:r>
          </a:p>
          <a:p>
            <a:endParaRPr lang="en-GB"/>
          </a:p>
          <a:p>
            <a:pPr marL="0" indent="0">
              <a:buNone/>
            </a:pPr>
            <a:endParaRPr lang="en-GB"/>
          </a:p>
          <a:p>
            <a:pPr marL="0" indent="0">
              <a:buNone/>
            </a:pPr>
            <a:endParaRPr lang="en-GB"/>
          </a:p>
        </p:txBody>
      </p:sp>
      <p:grpSp>
        <p:nvGrpSpPr>
          <p:cNvPr id="3" name="Group 2">
            <a:extLst>
              <a:ext uri="{FF2B5EF4-FFF2-40B4-BE49-F238E27FC236}">
                <a16:creationId xmlns:a16="http://schemas.microsoft.com/office/drawing/2014/main" id="{2E1C0CCC-46AC-26FC-1377-61D1BE16D96E}"/>
              </a:ext>
            </a:extLst>
          </p:cNvPr>
          <p:cNvGrpSpPr/>
          <p:nvPr/>
        </p:nvGrpSpPr>
        <p:grpSpPr>
          <a:xfrm>
            <a:off x="7293310" y="923036"/>
            <a:ext cx="4368800" cy="4388046"/>
            <a:chOff x="4780059" y="467749"/>
            <a:chExt cx="5462337" cy="5486400"/>
          </a:xfrm>
        </p:grpSpPr>
        <p:pic>
          <p:nvPicPr>
            <p:cNvPr id="5" name="Picture 2" descr="Fraction Pie Divided into Tenths | ClipArt ETC">
              <a:extLst>
                <a:ext uri="{FF2B5EF4-FFF2-40B4-BE49-F238E27FC236}">
                  <a16:creationId xmlns:a16="http://schemas.microsoft.com/office/drawing/2014/main" id="{3D7CC62A-7086-DE95-34E4-007D2A106B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55" t="10351" r="6701" b="9649"/>
            <a:stretch>
              <a:fillRect/>
            </a:stretch>
          </p:blipFill>
          <p:spPr bwMode="auto">
            <a:xfrm>
              <a:off x="4780059" y="467749"/>
              <a:ext cx="5462337" cy="548640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0E3B482F-9EE3-3F6B-D031-73AB0E39E645}"/>
                </a:ext>
              </a:extLst>
            </p:cNvPr>
            <p:cNvSpPr/>
            <p:nvPr/>
          </p:nvSpPr>
          <p:spPr>
            <a:xfrm>
              <a:off x="4959349" y="684675"/>
              <a:ext cx="5052549" cy="5052549"/>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8B60A46-639A-3871-A983-4AB6C390F2BA}"/>
                </a:ext>
              </a:extLst>
            </p:cNvPr>
            <p:cNvSpPr/>
            <p:nvPr/>
          </p:nvSpPr>
          <p:spPr>
            <a:xfrm>
              <a:off x="7389370" y="3114696"/>
              <a:ext cx="192506" cy="19250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F9682B28-F3F7-7E89-06D4-D712DDFDF34E}"/>
                  </a:ext>
                </a:extLst>
              </p:cNvPr>
              <p:cNvGraphicFramePr>
                <a:graphicFrameLocks noGrp="1"/>
              </p:cNvGraphicFramePr>
              <p:nvPr>
                <p:extLst>
                  <p:ext uri="{D42A27DB-BD31-4B8C-83A1-F6EECF244321}">
                    <p14:modId xmlns:p14="http://schemas.microsoft.com/office/powerpoint/2010/main" val="2302041533"/>
                  </p:ext>
                </p:extLst>
              </p:nvPr>
            </p:nvGraphicFramePr>
            <p:xfrm>
              <a:off x="906043" y="2600195"/>
              <a:ext cx="4368800" cy="3753549"/>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3735106386"/>
                        </a:ext>
                      </a:extLst>
                    </a:gridCol>
                    <a:gridCol w="2184400">
                      <a:extLst>
                        <a:ext uri="{9D8B030D-6E8A-4147-A177-3AD203B41FA5}">
                          <a16:colId xmlns:a16="http://schemas.microsoft.com/office/drawing/2014/main" val="4152186956"/>
                        </a:ext>
                      </a:extLst>
                    </a:gridCol>
                  </a:tblGrid>
                  <a:tr h="370840">
                    <a:tc>
                      <a:txBody>
                        <a:bodyPr/>
                        <a:lstStyle/>
                        <a:p>
                          <a:pPr algn="ctr"/>
                          <a:r>
                            <a:rPr lang="en-GB" sz="2000" b="1">
                              <a:solidFill>
                                <a:schemeClr val="tx1"/>
                              </a:solidFill>
                            </a:rPr>
                            <a:t>Fruit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a:solidFill>
                                <a:schemeClr val="tx1"/>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369057"/>
                      </a:ext>
                    </a:extLst>
                  </a:tr>
                  <a:tr h="370840">
                    <a:tc>
                      <a:txBody>
                        <a:bodyPr/>
                        <a:lstStyle/>
                        <a:p>
                          <a:pPr algn="ctr"/>
                          <a:r>
                            <a:rPr lang="en-GB" sz="2000" b="0">
                              <a:solidFill>
                                <a:schemeClr val="tx1"/>
                              </a:solidFill>
                            </a:rPr>
                            <a:t>Apple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1</m:t>
                                    </m:r>
                                  </m:num>
                                  <m:den>
                                    <m:r>
                                      <a:rPr lang="en-GB" sz="2000" b="0" i="1" smtClean="0">
                                        <a:solidFill>
                                          <a:schemeClr val="tx1"/>
                                        </a:solidFill>
                                        <a:latin typeface="Cambria Math" panose="02040503050406030204" pitchFamily="18" charset="0"/>
                                      </a:rPr>
                                      <m:t>5</m:t>
                                    </m:r>
                                  </m:den>
                                </m:f>
                              </m:oMath>
                            </m:oMathPara>
                          </a14:m>
                          <a:endParaRPr lang="en-GB"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135283"/>
                      </a:ext>
                    </a:extLst>
                  </a:tr>
                  <a:tr h="370840">
                    <a:tc>
                      <a:txBody>
                        <a:bodyPr/>
                        <a:lstStyle/>
                        <a:p>
                          <a:pPr algn="ctr"/>
                          <a:r>
                            <a:rPr lang="en-GB" sz="2000" b="0">
                              <a:solidFill>
                                <a:schemeClr val="tx1"/>
                              </a:solidFill>
                            </a:rPr>
                            <a:t>Grape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chemeClr val="tx1"/>
                            </a:solidFill>
                          </a:endParaRPr>
                        </a:p>
                        <a:p>
                          <a:pPr algn="ctr"/>
                          <a:r>
                            <a:rPr lang="en-GB" sz="2000" b="0">
                              <a:solidFill>
                                <a:schemeClr val="tx1"/>
                              </a:solidFill>
                            </a:rPr>
                            <a:t>______</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801840"/>
                      </a:ext>
                    </a:extLst>
                  </a:tr>
                  <a:tr h="370840">
                    <a:tc>
                      <a:txBody>
                        <a:bodyPr/>
                        <a:lstStyle/>
                        <a:p>
                          <a:pPr algn="ctr"/>
                          <a:r>
                            <a:rPr lang="en-GB" sz="2000" b="0">
                              <a:solidFill>
                                <a:schemeClr val="tx1"/>
                              </a:solidFill>
                            </a:rPr>
                            <a:t>Melon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3</m:t>
                                    </m:r>
                                  </m:num>
                                  <m:den>
                                    <m:r>
                                      <a:rPr lang="en-GB" sz="2000" b="0" i="1" smtClean="0">
                                        <a:solidFill>
                                          <a:schemeClr val="tx1"/>
                                        </a:solidFill>
                                        <a:latin typeface="Cambria Math" panose="02040503050406030204" pitchFamily="18" charset="0"/>
                                      </a:rPr>
                                      <m:t>10</m:t>
                                    </m:r>
                                  </m:den>
                                </m:f>
                              </m:oMath>
                            </m:oMathPara>
                          </a14:m>
                          <a:endParaRPr lang="en-GB"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616652"/>
                      </a:ext>
                    </a:extLst>
                  </a:tr>
                  <a:tr h="370840">
                    <a:tc>
                      <a:txBody>
                        <a:bodyPr/>
                        <a:lstStyle/>
                        <a:p>
                          <a:pPr algn="ctr"/>
                          <a:r>
                            <a:rPr lang="en-GB" sz="2000" b="0">
                              <a:solidFill>
                                <a:schemeClr val="tx1"/>
                              </a:solidFill>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1</m:t>
                                    </m:r>
                                  </m:num>
                                  <m:den>
                                    <m:r>
                                      <a:rPr lang="en-GB" sz="2000" b="0" i="1" smtClean="0">
                                        <a:solidFill>
                                          <a:schemeClr val="tx1"/>
                                        </a:solidFill>
                                        <a:latin typeface="Cambria Math" panose="02040503050406030204" pitchFamily="18" charset="0"/>
                                      </a:rPr>
                                      <m:t>10</m:t>
                                    </m:r>
                                  </m:den>
                                </m:f>
                              </m:oMath>
                            </m:oMathPara>
                          </a14:m>
                          <a:endParaRPr lang="en-GB"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897765"/>
                      </a:ext>
                    </a:extLst>
                  </a:tr>
                  <a:tr h="370840">
                    <a:tc>
                      <a:txBody>
                        <a:bodyPr/>
                        <a:lstStyle/>
                        <a:p>
                          <a:pPr algn="ctr"/>
                          <a:r>
                            <a:rPr lang="en-GB" sz="2000" b="0">
                              <a:solidFill>
                                <a:schemeClr val="tx1"/>
                              </a:solidFill>
                            </a:rPr>
                            <a:t>Pear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3</m:t>
                                    </m:r>
                                  </m:num>
                                  <m:den>
                                    <m:r>
                                      <a:rPr lang="en-GB" sz="2000" b="0" i="1" smtClean="0">
                                        <a:solidFill>
                                          <a:schemeClr val="tx1"/>
                                        </a:solidFill>
                                        <a:latin typeface="Cambria Math" panose="02040503050406030204" pitchFamily="18" charset="0"/>
                                      </a:rPr>
                                      <m:t>20</m:t>
                                    </m:r>
                                  </m:den>
                                </m:f>
                              </m:oMath>
                            </m:oMathPara>
                          </a14:m>
                          <a:endParaRPr lang="en-GB"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736220"/>
                      </a:ext>
                    </a:extLst>
                  </a:tr>
                </a:tbl>
              </a:graphicData>
            </a:graphic>
          </p:graphicFrame>
        </mc:Choice>
        <mc:Fallback xmlns="">
          <p:graphicFrame>
            <p:nvGraphicFramePr>
              <p:cNvPr id="18" name="Table 17">
                <a:extLst>
                  <a:ext uri="{FF2B5EF4-FFF2-40B4-BE49-F238E27FC236}">
                    <a16:creationId xmlns:a16="http://schemas.microsoft.com/office/drawing/2014/main" id="{F9682B28-F3F7-7E89-06D4-D712DDFDF34E}"/>
                  </a:ext>
                </a:extLst>
              </p:cNvPr>
              <p:cNvGraphicFramePr>
                <a:graphicFrameLocks noGrp="1"/>
              </p:cNvGraphicFramePr>
              <p:nvPr>
                <p:extLst>
                  <p:ext uri="{D42A27DB-BD31-4B8C-83A1-F6EECF244321}">
                    <p14:modId xmlns:p14="http://schemas.microsoft.com/office/powerpoint/2010/main" val="2302041533"/>
                  </p:ext>
                </p:extLst>
              </p:nvPr>
            </p:nvGraphicFramePr>
            <p:xfrm>
              <a:off x="906043" y="2600195"/>
              <a:ext cx="4368800" cy="3753549"/>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3735106386"/>
                        </a:ext>
                      </a:extLst>
                    </a:gridCol>
                    <a:gridCol w="2184400">
                      <a:extLst>
                        <a:ext uri="{9D8B030D-6E8A-4147-A177-3AD203B41FA5}">
                          <a16:colId xmlns:a16="http://schemas.microsoft.com/office/drawing/2014/main" val="4152186956"/>
                        </a:ext>
                      </a:extLst>
                    </a:gridCol>
                  </a:tblGrid>
                  <a:tr h="396240">
                    <a:tc>
                      <a:txBody>
                        <a:bodyPr/>
                        <a:lstStyle/>
                        <a:p>
                          <a:pPr algn="ctr"/>
                          <a:r>
                            <a:rPr lang="en-GB" sz="2000" b="1">
                              <a:solidFill>
                                <a:schemeClr val="tx1"/>
                              </a:solidFill>
                            </a:rPr>
                            <a:t>Fruit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a:solidFill>
                                <a:schemeClr val="tx1"/>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369057"/>
                      </a:ext>
                    </a:extLst>
                  </a:tr>
                  <a:tr h="664020">
                    <a:tc>
                      <a:txBody>
                        <a:bodyPr/>
                        <a:lstStyle/>
                        <a:p>
                          <a:pPr algn="ctr"/>
                          <a:r>
                            <a:rPr lang="en-GB" sz="2000" b="0">
                              <a:solidFill>
                                <a:schemeClr val="tx1"/>
                              </a:solidFill>
                            </a:rPr>
                            <a:t>Apple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79" t="-64220" r="-557" b="-408257"/>
                          </a:stretch>
                        </a:blipFill>
                      </a:tcPr>
                    </a:tc>
                    <a:extLst>
                      <a:ext uri="{0D108BD9-81ED-4DB2-BD59-A6C34878D82A}">
                        <a16:rowId xmlns:a16="http://schemas.microsoft.com/office/drawing/2014/main" val="953135283"/>
                      </a:ext>
                    </a:extLst>
                  </a:tr>
                  <a:tr h="701040">
                    <a:tc>
                      <a:txBody>
                        <a:bodyPr/>
                        <a:lstStyle/>
                        <a:p>
                          <a:pPr algn="ctr"/>
                          <a:r>
                            <a:rPr lang="en-GB" sz="2000" b="0">
                              <a:solidFill>
                                <a:schemeClr val="tx1"/>
                              </a:solidFill>
                            </a:rPr>
                            <a:t>Grape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chemeClr val="tx1"/>
                            </a:solidFill>
                          </a:endParaRPr>
                        </a:p>
                        <a:p>
                          <a:pPr algn="ctr"/>
                          <a:r>
                            <a:rPr lang="en-GB" sz="2000" b="0">
                              <a:solidFill>
                                <a:schemeClr val="tx1"/>
                              </a:solidFill>
                            </a:rPr>
                            <a:t>______</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801840"/>
                      </a:ext>
                    </a:extLst>
                  </a:tr>
                  <a:tr h="664083">
                    <a:tc>
                      <a:txBody>
                        <a:bodyPr/>
                        <a:lstStyle/>
                        <a:p>
                          <a:pPr algn="ctr"/>
                          <a:r>
                            <a:rPr lang="en-GB" sz="2000" b="0">
                              <a:solidFill>
                                <a:schemeClr val="tx1"/>
                              </a:solidFill>
                            </a:rPr>
                            <a:t>Melon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79" t="-270642" r="-557" b="-201835"/>
                          </a:stretch>
                        </a:blipFill>
                      </a:tcPr>
                    </a:tc>
                    <a:extLst>
                      <a:ext uri="{0D108BD9-81ED-4DB2-BD59-A6C34878D82A}">
                        <a16:rowId xmlns:a16="http://schemas.microsoft.com/office/drawing/2014/main" val="3820616652"/>
                      </a:ext>
                    </a:extLst>
                  </a:tr>
                  <a:tr h="664083">
                    <a:tc>
                      <a:txBody>
                        <a:bodyPr/>
                        <a:lstStyle/>
                        <a:p>
                          <a:pPr algn="ctr"/>
                          <a:r>
                            <a:rPr lang="en-GB" sz="2000" b="0">
                              <a:solidFill>
                                <a:schemeClr val="tx1"/>
                              </a:solidFill>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79" t="-370642" r="-557" b="-101835"/>
                          </a:stretch>
                        </a:blipFill>
                      </a:tcPr>
                    </a:tc>
                    <a:extLst>
                      <a:ext uri="{0D108BD9-81ED-4DB2-BD59-A6C34878D82A}">
                        <a16:rowId xmlns:a16="http://schemas.microsoft.com/office/drawing/2014/main" val="3373897765"/>
                      </a:ext>
                    </a:extLst>
                  </a:tr>
                  <a:tr h="664083">
                    <a:tc>
                      <a:txBody>
                        <a:bodyPr/>
                        <a:lstStyle/>
                        <a:p>
                          <a:pPr algn="ctr"/>
                          <a:r>
                            <a:rPr lang="en-GB" sz="2000" b="0">
                              <a:solidFill>
                                <a:schemeClr val="tx1"/>
                              </a:solidFill>
                            </a:rPr>
                            <a:t>Pear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79" t="-470642" r="-557" b="-1835"/>
                          </a:stretch>
                        </a:blipFill>
                      </a:tcPr>
                    </a:tc>
                    <a:extLst>
                      <a:ext uri="{0D108BD9-81ED-4DB2-BD59-A6C34878D82A}">
                        <a16:rowId xmlns:a16="http://schemas.microsoft.com/office/drawing/2014/main" val="2944736220"/>
                      </a:ext>
                    </a:extLst>
                  </a:tr>
                </a:tbl>
              </a:graphicData>
            </a:graphic>
          </p:graphicFrame>
        </mc:Fallback>
      </mc:AlternateContent>
    </p:spTree>
    <p:extLst>
      <p:ext uri="{BB962C8B-B14F-4D97-AF65-F5344CB8AC3E}">
        <p14:creationId xmlns:p14="http://schemas.microsoft.com/office/powerpoint/2010/main" val="18318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625C4-031C-3D5A-C62C-3F4DC2377BDE}"/>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FF6C2410-36D5-8DB1-5499-3751A2FD699B}"/>
              </a:ext>
            </a:extLst>
          </p:cNvPr>
          <p:cNvSpPr txBox="1">
            <a:spLocks/>
          </p:cNvSpPr>
          <p:nvPr/>
        </p:nvSpPr>
        <p:spPr>
          <a:xfrm>
            <a:off x="762000" y="372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mn-lt"/>
                <a:cs typeface="Calibri"/>
              </a:rPr>
              <a:t>Problem 8</a:t>
            </a:r>
            <a:endParaRPr lang="en-US" b="1">
              <a:latin typeface="+mn-lt"/>
              <a:cs typeface="Calibri" panose="020F0502020204030204" pitchFamily="34" charset="0"/>
            </a:endParaRPr>
          </a:p>
        </p:txBody>
      </p:sp>
      <p:sp>
        <p:nvSpPr>
          <p:cNvPr id="6" name="Content Placeholder 4">
            <a:extLst>
              <a:ext uri="{FF2B5EF4-FFF2-40B4-BE49-F238E27FC236}">
                <a16:creationId xmlns:a16="http://schemas.microsoft.com/office/drawing/2014/main" id="{96EC26D1-E3D2-C93C-A1F3-1FD41F472EB1}"/>
              </a:ext>
            </a:extLst>
          </p:cNvPr>
          <p:cNvSpPr>
            <a:spLocks noGrp="1"/>
          </p:cNvSpPr>
          <p:nvPr>
            <p:ph idx="1"/>
          </p:nvPr>
        </p:nvSpPr>
        <p:spPr>
          <a:xfrm>
            <a:off x="710381" y="1741443"/>
            <a:ext cx="10515600" cy="1004435"/>
          </a:xfrm>
        </p:spPr>
        <p:txBody>
          <a:bodyPr>
            <a:normAutofit/>
          </a:bodyPr>
          <a:lstStyle/>
          <a:p>
            <a:pPr marL="0" indent="0">
              <a:buNone/>
            </a:pPr>
            <a:r>
              <a:rPr lang="en-GB"/>
              <a:t>What is the mass of the tin in grams?</a:t>
            </a:r>
          </a:p>
          <a:p>
            <a:pPr marL="0" indent="0">
              <a:buNone/>
            </a:pPr>
            <a:r>
              <a:rPr lang="en-GB"/>
              <a:t>What is the mass of the box in grams?</a:t>
            </a:r>
          </a:p>
          <a:p>
            <a:pPr marL="0" indent="0">
              <a:buNone/>
            </a:pPr>
            <a:endParaRPr lang="en-GB"/>
          </a:p>
        </p:txBody>
      </p:sp>
      <p:pic>
        <p:nvPicPr>
          <p:cNvPr id="7" name="Picture 6">
            <a:extLst>
              <a:ext uri="{FF2B5EF4-FFF2-40B4-BE49-F238E27FC236}">
                <a16:creationId xmlns:a16="http://schemas.microsoft.com/office/drawing/2014/main" id="{BD88C558-E4CB-78B8-1C82-D94091C05B4F}"/>
              </a:ext>
            </a:extLst>
          </p:cNvPr>
          <p:cNvPicPr>
            <a:picLocks noChangeAspect="1"/>
          </p:cNvPicPr>
          <p:nvPr/>
        </p:nvPicPr>
        <p:blipFill>
          <a:blip r:embed="rId3"/>
          <a:stretch>
            <a:fillRect/>
          </a:stretch>
        </p:blipFill>
        <p:spPr>
          <a:xfrm>
            <a:off x="2272878" y="4130002"/>
            <a:ext cx="2410913" cy="2211807"/>
          </a:xfrm>
          <a:prstGeom prst="rect">
            <a:avLst/>
          </a:prstGeom>
        </p:spPr>
      </p:pic>
      <p:sp>
        <p:nvSpPr>
          <p:cNvPr id="8" name="Google Shape;849;p73">
            <a:extLst>
              <a:ext uri="{FF2B5EF4-FFF2-40B4-BE49-F238E27FC236}">
                <a16:creationId xmlns:a16="http://schemas.microsoft.com/office/drawing/2014/main" id="{EE377840-346D-0AA4-CFEA-F99A2AE20106}"/>
              </a:ext>
            </a:extLst>
          </p:cNvPr>
          <p:cNvSpPr/>
          <p:nvPr/>
        </p:nvSpPr>
        <p:spPr>
          <a:xfrm>
            <a:off x="3271340" y="3960341"/>
            <a:ext cx="391800" cy="235200"/>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9" name="Google Shape;850;p73">
            <a:extLst>
              <a:ext uri="{FF2B5EF4-FFF2-40B4-BE49-F238E27FC236}">
                <a16:creationId xmlns:a16="http://schemas.microsoft.com/office/drawing/2014/main" id="{0D087E2D-1A59-5F4C-7C0A-6216264AABA0}"/>
              </a:ext>
            </a:extLst>
          </p:cNvPr>
          <p:cNvSpPr/>
          <p:nvPr/>
        </p:nvSpPr>
        <p:spPr>
          <a:xfrm>
            <a:off x="2585860" y="3845958"/>
            <a:ext cx="1759996" cy="165436"/>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0" name="Cylinder 10">
            <a:extLst>
              <a:ext uri="{FF2B5EF4-FFF2-40B4-BE49-F238E27FC236}">
                <a16:creationId xmlns:a16="http://schemas.microsoft.com/office/drawing/2014/main" id="{B9741606-CC7F-36FF-122F-FA698C8B6657}"/>
              </a:ext>
            </a:extLst>
          </p:cNvPr>
          <p:cNvSpPr/>
          <p:nvPr/>
        </p:nvSpPr>
        <p:spPr>
          <a:xfrm>
            <a:off x="2592441" y="3152472"/>
            <a:ext cx="613583" cy="791459"/>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D7C005A-BF94-791A-9CC7-ACDD1D16E093}"/>
              </a:ext>
            </a:extLst>
          </p:cNvPr>
          <p:cNvGrpSpPr/>
          <p:nvPr/>
        </p:nvGrpSpPr>
        <p:grpSpPr>
          <a:xfrm>
            <a:off x="6329405" y="4785469"/>
            <a:ext cx="3589717" cy="1338095"/>
            <a:chOff x="6783313" y="3311613"/>
            <a:chExt cx="3589717" cy="1338095"/>
          </a:xfrm>
        </p:grpSpPr>
        <p:sp>
          <p:nvSpPr>
            <p:cNvPr id="12" name="Google Shape;849;p73">
              <a:extLst>
                <a:ext uri="{FF2B5EF4-FFF2-40B4-BE49-F238E27FC236}">
                  <a16:creationId xmlns:a16="http://schemas.microsoft.com/office/drawing/2014/main" id="{D4533B82-284F-033E-2278-5B5FFF9BC70E}"/>
                </a:ext>
              </a:extLst>
            </p:cNvPr>
            <p:cNvSpPr/>
            <p:nvPr/>
          </p:nvSpPr>
          <p:spPr>
            <a:xfrm>
              <a:off x="8415026" y="3941330"/>
              <a:ext cx="326292" cy="660168"/>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 name="Google Shape;850;p73">
              <a:extLst>
                <a:ext uri="{FF2B5EF4-FFF2-40B4-BE49-F238E27FC236}">
                  <a16:creationId xmlns:a16="http://schemas.microsoft.com/office/drawing/2014/main" id="{64236C4F-18F1-B704-FD11-63405AF8EC88}"/>
                </a:ext>
              </a:extLst>
            </p:cNvPr>
            <p:cNvSpPr/>
            <p:nvPr/>
          </p:nvSpPr>
          <p:spPr>
            <a:xfrm>
              <a:off x="6783313" y="3311613"/>
              <a:ext cx="3589717" cy="337426"/>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4" name="Google Shape;849;p73">
              <a:extLst>
                <a:ext uri="{FF2B5EF4-FFF2-40B4-BE49-F238E27FC236}">
                  <a16:creationId xmlns:a16="http://schemas.microsoft.com/office/drawing/2014/main" id="{6CAC9B02-B5CF-3FDE-E124-5A096EE194BE}"/>
                </a:ext>
              </a:extLst>
            </p:cNvPr>
            <p:cNvSpPr/>
            <p:nvPr/>
          </p:nvSpPr>
          <p:spPr>
            <a:xfrm>
              <a:off x="7854587" y="4433098"/>
              <a:ext cx="1447170" cy="216610"/>
            </a:xfrm>
            <a:prstGeom prst="roundRect">
              <a:avLst>
                <a:gd name="adj" fmla="val 16667"/>
              </a:avLst>
            </a:prstGeom>
            <a:solidFill>
              <a:srgbClr val="F0F0F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5" name="Isosceles Triangle 16">
              <a:extLst>
                <a:ext uri="{FF2B5EF4-FFF2-40B4-BE49-F238E27FC236}">
                  <a16:creationId xmlns:a16="http://schemas.microsoft.com/office/drawing/2014/main" id="{EB6B4C62-B605-B134-0571-CB839D4C1E5A}"/>
                </a:ext>
              </a:extLst>
            </p:cNvPr>
            <p:cNvSpPr/>
            <p:nvPr/>
          </p:nvSpPr>
          <p:spPr>
            <a:xfrm>
              <a:off x="8415026" y="3655579"/>
              <a:ext cx="326292" cy="337426"/>
            </a:xfrm>
            <a:prstGeom prst="triangle">
              <a:avLst/>
            </a:prstGeom>
            <a:solidFill>
              <a:srgbClr val="F0F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Cylinder 18">
            <a:extLst>
              <a:ext uri="{FF2B5EF4-FFF2-40B4-BE49-F238E27FC236}">
                <a16:creationId xmlns:a16="http://schemas.microsoft.com/office/drawing/2014/main" id="{2111645D-F596-E8AA-0D78-713557015CD4}"/>
              </a:ext>
            </a:extLst>
          </p:cNvPr>
          <p:cNvSpPr/>
          <p:nvPr/>
        </p:nvSpPr>
        <p:spPr>
          <a:xfrm>
            <a:off x="6329405" y="4191013"/>
            <a:ext cx="613583" cy="791459"/>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ylinder 20">
            <a:extLst>
              <a:ext uri="{FF2B5EF4-FFF2-40B4-BE49-F238E27FC236}">
                <a16:creationId xmlns:a16="http://schemas.microsoft.com/office/drawing/2014/main" id="{F703D713-BBFB-DF4B-028A-B166B5B8640B}"/>
              </a:ext>
            </a:extLst>
          </p:cNvPr>
          <p:cNvSpPr/>
          <p:nvPr/>
        </p:nvSpPr>
        <p:spPr>
          <a:xfrm>
            <a:off x="7057622" y="4191012"/>
            <a:ext cx="613583" cy="791459"/>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a:extLst>
              <a:ext uri="{FF2B5EF4-FFF2-40B4-BE49-F238E27FC236}">
                <a16:creationId xmlns:a16="http://schemas.microsoft.com/office/drawing/2014/main" id="{C086FD58-B371-C99F-DFCD-17179B784393}"/>
              </a:ext>
            </a:extLst>
          </p:cNvPr>
          <p:cNvSpPr/>
          <p:nvPr/>
        </p:nvSpPr>
        <p:spPr>
          <a:xfrm rot="16200000">
            <a:off x="9034219" y="4074644"/>
            <a:ext cx="884903" cy="904568"/>
          </a:xfrm>
          <a:prstGeom prst="cub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ylinder 19">
            <a:extLst>
              <a:ext uri="{FF2B5EF4-FFF2-40B4-BE49-F238E27FC236}">
                <a16:creationId xmlns:a16="http://schemas.microsoft.com/office/drawing/2014/main" id="{B37FB532-01E3-EB5B-0A74-D750CA1CE3FC}"/>
              </a:ext>
            </a:extLst>
          </p:cNvPr>
          <p:cNvSpPr/>
          <p:nvPr/>
        </p:nvSpPr>
        <p:spPr>
          <a:xfrm>
            <a:off x="6663674" y="3548201"/>
            <a:ext cx="613583" cy="791459"/>
          </a:xfrm>
          <a:prstGeom prst="can">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ube 22">
            <a:extLst>
              <a:ext uri="{FF2B5EF4-FFF2-40B4-BE49-F238E27FC236}">
                <a16:creationId xmlns:a16="http://schemas.microsoft.com/office/drawing/2014/main" id="{30D4A0A7-C403-7FEA-CD9E-63F2172650CA}"/>
              </a:ext>
            </a:extLst>
          </p:cNvPr>
          <p:cNvSpPr/>
          <p:nvPr/>
        </p:nvSpPr>
        <p:spPr>
          <a:xfrm rot="16200000">
            <a:off x="3488167" y="3100783"/>
            <a:ext cx="884903" cy="904568"/>
          </a:xfrm>
          <a:prstGeom prst="cub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406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0E2841"/>
      </a:dk2>
      <a:lt2>
        <a:srgbClr val="E8E8E8"/>
      </a:lt2>
      <a:accent1>
        <a:srgbClr val="3FE6A0"/>
      </a:accent1>
      <a:accent2>
        <a:srgbClr val="FF00FF"/>
      </a:accent2>
      <a:accent3>
        <a:srgbClr val="FFFF01"/>
      </a:accent3>
      <a:accent4>
        <a:srgbClr val="7030A0"/>
      </a:accent4>
      <a:accent5>
        <a:srgbClr val="A02B93"/>
      </a:accent5>
      <a:accent6>
        <a:srgbClr val="FB9815"/>
      </a:accent6>
      <a:hlink>
        <a:srgbClr val="467886"/>
      </a:hlink>
      <a:folHlink>
        <a:srgbClr val="96607D"/>
      </a:folHlink>
    </a:clrScheme>
    <a:fontScheme name="Custom 2">
      <a:majorFont>
        <a:latin typeface="Avenir Next LT Pro Demi"/>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2c60ef-9062-4d23-a9c0-130a885ab52d" xsi:nil="true"/>
    <lcf76f155ced4ddcb4097134ff3c332f xmlns="7b0be9b4-2bd7-4ba8-8ea3-0a31688fd856">
      <Terms xmlns="http://schemas.microsoft.com/office/infopath/2007/PartnerControls"/>
    </lcf76f155ced4ddcb4097134ff3c332f>
    <Eventdate xmlns="7b0be9b4-2bd7-4ba8-8ea3-0a31688fd8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56E6A98307414CA9568ABC25D5BAB0" ma:contentTypeVersion="12" ma:contentTypeDescription="Create a new document." ma:contentTypeScope="" ma:versionID="740032236e58433c43e0b416a14cb21a">
  <xsd:schema xmlns:xsd="http://www.w3.org/2001/XMLSchema" xmlns:xs="http://www.w3.org/2001/XMLSchema" xmlns:p="http://schemas.microsoft.com/office/2006/metadata/properties" xmlns:ns2="7b0be9b4-2bd7-4ba8-8ea3-0a31688fd856" xmlns:ns3="a72c60ef-9062-4d23-a9c0-130a885ab52d" targetNamespace="http://schemas.microsoft.com/office/2006/metadata/properties" ma:root="true" ma:fieldsID="4ae5fd46f2744b6906f0f5f9956acb77" ns2:_="" ns3:_="">
    <xsd:import namespace="7b0be9b4-2bd7-4ba8-8ea3-0a31688fd856"/>
    <xsd:import namespace="a72c60ef-9062-4d23-a9c0-130a885ab5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Ev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be9b4-2bd7-4ba8-8ea3-0a31688fd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a0b7a1-fe78-4596-ae60-6d7a23c040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Eventdate" ma:index="19" nillable="true" ma:displayName="Event date" ma:format="Dropdown" ma:internalName="Eventdate">
      <xsd:simpleType>
        <xsd:restriction base="dms:Choice">
          <xsd:enumeration value="December 2025"/>
          <xsd:enumeration value="January 2026"/>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a72c60ef-9062-4d23-a9c0-130a885ab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701d924-c27a-4688-8304-f619e2512fb8}" ma:internalName="TaxCatchAll" ma:showField="CatchAllData" ma:web="a72c60ef-9062-4d23-a9c0-130a885ab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C2D16-028B-4FD2-BE98-5C0548E542B5}">
  <ds:schemaRefs>
    <ds:schemaRef ds:uri="http://schemas.microsoft.com/sharepoint/v3/contenttype/forms"/>
  </ds:schemaRefs>
</ds:datastoreItem>
</file>

<file path=customXml/itemProps2.xml><?xml version="1.0" encoding="utf-8"?>
<ds:datastoreItem xmlns:ds="http://schemas.openxmlformats.org/officeDocument/2006/customXml" ds:itemID="{B9DF5FBB-3F6F-4B99-A3D2-D7559079640E}">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e30c93d-364a-4616-ac6a-4c8e60b11928"/>
    <ds:schemaRef ds:uri="49d1a748-0151-40c6-b4f0-65d258c1297f"/>
    <ds:schemaRef ds:uri="http://purl.org/dc/terms/"/>
    <ds:schemaRef ds:uri="a72c60ef-9062-4d23-a9c0-130a885ab52d"/>
    <ds:schemaRef ds:uri="7b0be9b4-2bd7-4ba8-8ea3-0a31688fd856"/>
  </ds:schemaRefs>
</ds:datastoreItem>
</file>

<file path=customXml/itemProps3.xml><?xml version="1.0" encoding="utf-8"?>
<ds:datastoreItem xmlns:ds="http://schemas.openxmlformats.org/officeDocument/2006/customXml" ds:itemID="{0121D6E5-D066-45F9-8E8C-37B9A4728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be9b4-2bd7-4ba8-8ea3-0a31688fd856"/>
    <ds:schemaRef ds:uri="a72c60ef-9062-4d23-a9c0-130a885ab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3824</Words>
  <Application>Microsoft Office PowerPoint</Application>
  <PresentationFormat>Widescreen</PresentationFormat>
  <Paragraphs>486</Paragraphs>
  <Slides>36</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Aptos</vt:lpstr>
      <vt:lpstr>Aptos Display</vt:lpstr>
      <vt:lpstr>Arial</vt:lpstr>
      <vt:lpstr>Avenir Next LT Pro</vt:lpstr>
      <vt:lpstr>Avenir Next LT Pro Demi</vt:lpstr>
      <vt:lpstr>Cambria Math</vt:lpstr>
      <vt:lpstr>Lexend</vt:lpstr>
      <vt:lpstr>Symbol</vt:lpstr>
      <vt:lpstr>Office Theme</vt:lpstr>
      <vt:lpstr>office theme</vt:lpstr>
      <vt:lpstr>Resource Pack Upper Key Stage 2 &amp; Key Stage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Hopper</dc:creator>
  <cp:lastModifiedBy>Eluned Mansell</cp:lastModifiedBy>
  <cp:revision>2</cp:revision>
  <dcterms:created xsi:type="dcterms:W3CDTF">2026-01-14T22:30:59Z</dcterms:created>
  <dcterms:modified xsi:type="dcterms:W3CDTF">2026-03-20T16:28:20Z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0x010100CE56E6A98307414CA9568ABC25D5BAB0</vt:lpwstr>
  </property>
</Properties>
</file>